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7" r:id="rId5"/>
    <p:sldId id="303" r:id="rId6"/>
    <p:sldId id="272" r:id="rId7"/>
    <p:sldId id="278" r:id="rId8"/>
    <p:sldId id="292" r:id="rId9"/>
    <p:sldId id="304" r:id="rId10"/>
    <p:sldId id="308" r:id="rId11"/>
    <p:sldId id="309" r:id="rId12"/>
    <p:sldId id="305" r:id="rId13"/>
    <p:sldId id="311" r:id="rId1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280" autoAdjust="0"/>
  </p:normalViewPr>
  <p:slideViewPr>
    <p:cSldViewPr>
      <p:cViewPr varScale="1">
        <p:scale>
          <a:sx n="78" d="100"/>
          <a:sy n="78" d="100"/>
        </p:scale>
        <p:origin x="835" y="67"/>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11/16/2022</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11/16/2022</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11/16/2022</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11/16/2022</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11/16/2022</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11/16/2022</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11/16/2022</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11/16/2022</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11/16/2022</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11/16/2022</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11/16/2022</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11/16/2022</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11/16/2022</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yjx-ZxbMR5o" TargetMode="External"/><Relationship Id="rId2" Type="http://schemas.openxmlformats.org/officeDocument/2006/relationships/slideLayout" Target="../slideLayouts/slideLayout2.xml"/><Relationship Id="rId1" Type="http://schemas.openxmlformats.org/officeDocument/2006/relationships/video" Target="https://www.youtube.com/embed/yjx-ZxbMR5o?feature=oembed" TargetMode="Externa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Service Excellence</a:t>
            </a:r>
          </a:p>
        </p:txBody>
      </p:sp>
      <p:sp>
        <p:nvSpPr>
          <p:cNvPr id="3" name="Subtitle 2"/>
          <p:cNvSpPr>
            <a:spLocks noGrp="1"/>
          </p:cNvSpPr>
          <p:nvPr>
            <p:ph type="subTitle" idx="1"/>
          </p:nvPr>
        </p:nvSpPr>
        <p:spPr>
          <a:xfrm>
            <a:off x="1293814" y="4267200"/>
            <a:ext cx="8458200" cy="1371600"/>
          </a:xfrm>
        </p:spPr>
        <p:txBody>
          <a:bodyPr/>
          <a:lstStyle/>
          <a:p>
            <a:r>
              <a:rPr lang="en-US" dirty="0"/>
              <a:t>Tufts Medicine Care at Home                                     Module 2  Establishing Expectations</a:t>
            </a:r>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F105A-0B80-4060-2063-02D8375532AD}"/>
              </a:ext>
            </a:extLst>
          </p:cNvPr>
          <p:cNvSpPr>
            <a:spLocks noGrp="1"/>
          </p:cNvSpPr>
          <p:nvPr>
            <p:ph type="title"/>
          </p:nvPr>
        </p:nvSpPr>
        <p:spPr/>
        <p:txBody>
          <a:bodyPr/>
          <a:lstStyle/>
          <a:p>
            <a:r>
              <a:rPr lang="en-US" dirty="0"/>
              <a:t>Up Next</a:t>
            </a:r>
          </a:p>
        </p:txBody>
      </p:sp>
      <p:pic>
        <p:nvPicPr>
          <p:cNvPr id="6" name="Content Placeholder 5" descr="Doctor in clinic explaining report on tablet to family">
            <a:extLst>
              <a:ext uri="{FF2B5EF4-FFF2-40B4-BE49-F238E27FC236}">
                <a16:creationId xmlns:a16="http://schemas.microsoft.com/office/drawing/2014/main" id="{0BBFFFA7-F362-1A2B-6DFA-C24AEFB5EC9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3813" y="1372102"/>
            <a:ext cx="6172200" cy="4113795"/>
          </a:xfrm>
        </p:spPr>
      </p:pic>
      <p:sp>
        <p:nvSpPr>
          <p:cNvPr id="4" name="Text Placeholder 3">
            <a:extLst>
              <a:ext uri="{FF2B5EF4-FFF2-40B4-BE49-F238E27FC236}">
                <a16:creationId xmlns:a16="http://schemas.microsoft.com/office/drawing/2014/main" id="{AD161F02-2C7F-B177-8FB6-4803D77B1BE2}"/>
              </a:ext>
            </a:extLst>
          </p:cNvPr>
          <p:cNvSpPr>
            <a:spLocks noGrp="1"/>
          </p:cNvSpPr>
          <p:nvPr>
            <p:ph type="body" sz="half" idx="2"/>
          </p:nvPr>
        </p:nvSpPr>
        <p:spPr/>
        <p:txBody>
          <a:bodyPr/>
          <a:lstStyle/>
          <a:p>
            <a:r>
              <a:rPr lang="en-US" dirty="0"/>
              <a:t>Communication</a:t>
            </a:r>
          </a:p>
        </p:txBody>
      </p:sp>
    </p:spTree>
    <p:extLst>
      <p:ext uri="{BB962C8B-B14F-4D97-AF65-F5344CB8AC3E}">
        <p14:creationId xmlns:p14="http://schemas.microsoft.com/office/powerpoint/2010/main" val="241310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0B7693-0F6F-A0A0-9952-8D67F7EFE8B8}"/>
              </a:ext>
            </a:extLst>
          </p:cNvPr>
          <p:cNvSpPr txBox="1"/>
          <p:nvPr/>
        </p:nvSpPr>
        <p:spPr>
          <a:xfrm>
            <a:off x="3047134" y="2690336"/>
            <a:ext cx="6094268" cy="3293209"/>
          </a:xfrm>
          <a:prstGeom prst="rect">
            <a:avLst/>
          </a:prstGeom>
          <a:noFill/>
        </p:spPr>
        <p:txBody>
          <a:bodyPr wrap="square">
            <a:spAutoFit/>
          </a:bodyPr>
          <a:lstStyle/>
          <a:p>
            <a:r>
              <a:rPr lang="en-US" sz="2800" dirty="0"/>
              <a:t>Tufts Medicine Care at Home</a:t>
            </a:r>
          </a:p>
          <a:p>
            <a:r>
              <a:rPr lang="en-US" sz="3600" dirty="0">
                <a:solidFill>
                  <a:srgbClr val="00B0F0"/>
                </a:solidFill>
              </a:rPr>
              <a:t>C</a:t>
            </a:r>
            <a:r>
              <a:rPr lang="en-US" dirty="0"/>
              <a:t>ompassionate</a:t>
            </a:r>
            <a:br>
              <a:rPr lang="en-US" dirty="0"/>
            </a:br>
            <a:r>
              <a:rPr lang="en-US" sz="3600" dirty="0">
                <a:solidFill>
                  <a:srgbClr val="00B0F0"/>
                </a:solidFill>
              </a:rPr>
              <a:t>A</a:t>
            </a:r>
            <a:r>
              <a:rPr lang="en-US" dirty="0"/>
              <a:t>ttentive</a:t>
            </a:r>
            <a:br>
              <a:rPr lang="en-US" dirty="0"/>
            </a:br>
            <a:r>
              <a:rPr lang="en-US" sz="3600" dirty="0">
                <a:solidFill>
                  <a:srgbClr val="00B0F0"/>
                </a:solidFill>
              </a:rPr>
              <a:t>R</a:t>
            </a:r>
            <a:r>
              <a:rPr lang="en-US" dirty="0"/>
              <a:t>esponsive</a:t>
            </a:r>
            <a:br>
              <a:rPr lang="en-US" dirty="0"/>
            </a:br>
            <a:r>
              <a:rPr lang="en-US" sz="3600" dirty="0">
                <a:solidFill>
                  <a:srgbClr val="00B0F0"/>
                </a:solidFill>
              </a:rPr>
              <a:t>E</a:t>
            </a:r>
            <a:r>
              <a:rPr lang="en-US" dirty="0"/>
              <a:t>xceptional</a:t>
            </a:r>
            <a:br>
              <a:rPr lang="en-US" dirty="0"/>
            </a:br>
            <a:r>
              <a:rPr lang="en-US" sz="3600" dirty="0">
                <a:solidFill>
                  <a:srgbClr val="00B0F0"/>
                </a:solidFill>
              </a:rPr>
              <a:t>S</a:t>
            </a:r>
            <a:r>
              <a:rPr lang="en-US" dirty="0"/>
              <a:t>ervice</a:t>
            </a:r>
          </a:p>
        </p:txBody>
      </p:sp>
    </p:spTree>
    <p:extLst>
      <p:ext uri="{BB962C8B-B14F-4D97-AF65-F5344CB8AC3E}">
        <p14:creationId xmlns:p14="http://schemas.microsoft.com/office/powerpoint/2010/main" val="24660420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Pathways to Excellence</a:t>
            </a:r>
          </a:p>
        </p:txBody>
      </p:sp>
      <p:sp>
        <p:nvSpPr>
          <p:cNvPr id="14" name="Content Placeholder 13"/>
          <p:cNvSpPr>
            <a:spLocks noGrp="1"/>
          </p:cNvSpPr>
          <p:nvPr>
            <p:ph idx="1"/>
          </p:nvPr>
        </p:nvSpPr>
        <p:spPr/>
        <p:txBody>
          <a:bodyPr/>
          <a:lstStyle/>
          <a:p>
            <a:r>
              <a:rPr lang="en-US" dirty="0"/>
              <a:t>Friendliness and Professionalism</a:t>
            </a:r>
          </a:p>
          <a:p>
            <a:r>
              <a:rPr lang="en-US" dirty="0"/>
              <a:t>Establishing Expectations</a:t>
            </a:r>
          </a:p>
          <a:p>
            <a:r>
              <a:rPr lang="en-US" dirty="0"/>
              <a:t>Communication</a:t>
            </a:r>
          </a:p>
          <a:p>
            <a:r>
              <a:rPr lang="en-US" dirty="0"/>
              <a:t>Privacy and Safety</a:t>
            </a:r>
          </a:p>
          <a:p>
            <a:r>
              <a:rPr lang="en-US" dirty="0"/>
              <a:t>Continuity of Care and Scheduling</a:t>
            </a:r>
          </a:p>
          <a:p>
            <a:r>
              <a:rPr lang="en-US" dirty="0"/>
              <a:t>Ending your visit</a:t>
            </a:r>
          </a:p>
          <a:p>
            <a:endParaRPr lang="en-US" dirty="0"/>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F082D-4ED5-9ACF-D578-673E75F93904}"/>
              </a:ext>
            </a:extLst>
          </p:cNvPr>
          <p:cNvSpPr>
            <a:spLocks noGrp="1"/>
          </p:cNvSpPr>
          <p:nvPr>
            <p:ph type="title"/>
          </p:nvPr>
        </p:nvSpPr>
        <p:spPr/>
        <p:txBody>
          <a:bodyPr/>
          <a:lstStyle/>
          <a:p>
            <a:r>
              <a:rPr lang="en-US" dirty="0"/>
              <a:t>Setting up for Success</a:t>
            </a:r>
          </a:p>
        </p:txBody>
      </p:sp>
      <p:sp>
        <p:nvSpPr>
          <p:cNvPr id="3" name="Content Placeholder 2">
            <a:extLst>
              <a:ext uri="{FF2B5EF4-FFF2-40B4-BE49-F238E27FC236}">
                <a16:creationId xmlns:a16="http://schemas.microsoft.com/office/drawing/2014/main" id="{919B17FE-7777-7883-227F-A015671D5E58}"/>
              </a:ext>
            </a:extLst>
          </p:cNvPr>
          <p:cNvSpPr>
            <a:spLocks noGrp="1"/>
          </p:cNvSpPr>
          <p:nvPr>
            <p:ph idx="1"/>
          </p:nvPr>
        </p:nvSpPr>
        <p:spPr/>
        <p:txBody>
          <a:bodyPr>
            <a:noAutofit/>
          </a:bodyPr>
          <a:lstStyle/>
          <a:p>
            <a:r>
              <a:rPr lang="en-US" sz="2000" dirty="0"/>
              <a:t>Call and introduce yourself offer a visit with acceptable parameters ( may I come to see you tomorrow between 10 and 12?)</a:t>
            </a:r>
          </a:p>
          <a:p>
            <a:r>
              <a:rPr lang="en-US" sz="2000" dirty="0"/>
              <a:t>Be on time and communicate if that is not going to happen keeping in mind time is valuable especially if family are meeting you there</a:t>
            </a:r>
          </a:p>
          <a:p>
            <a:r>
              <a:rPr lang="en-US" sz="2000" dirty="0"/>
              <a:t>Smile when you arrive, introduce yourself personally and our company</a:t>
            </a:r>
          </a:p>
          <a:p>
            <a:r>
              <a:rPr lang="en-US" sz="2000" dirty="0"/>
              <a:t>Set up the course of your visit so patient and family know what to expect through out your visit</a:t>
            </a:r>
          </a:p>
          <a:p>
            <a:r>
              <a:rPr lang="en-US" sz="2000" dirty="0"/>
              <a:t>Finish up your visit and introduce your team that will be caring for the patient, let patient know that other team members may see them and will be updated and aware of their care, progress and goals</a:t>
            </a:r>
          </a:p>
        </p:txBody>
      </p:sp>
    </p:spTree>
    <p:extLst>
      <p:ext uri="{BB962C8B-B14F-4D97-AF65-F5344CB8AC3E}">
        <p14:creationId xmlns:p14="http://schemas.microsoft.com/office/powerpoint/2010/main" val="144063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03FB38-B5CB-BA98-67CA-8E45F9E9AE43}"/>
              </a:ext>
            </a:extLst>
          </p:cNvPr>
          <p:cNvSpPr>
            <a:spLocks noGrp="1"/>
          </p:cNvSpPr>
          <p:nvPr>
            <p:ph type="title"/>
          </p:nvPr>
        </p:nvSpPr>
        <p:spPr/>
        <p:txBody>
          <a:bodyPr/>
          <a:lstStyle/>
          <a:p>
            <a:r>
              <a:rPr lang="en-US" dirty="0"/>
              <a:t>Establishing Expectations</a:t>
            </a:r>
          </a:p>
        </p:txBody>
      </p:sp>
      <p:sp>
        <p:nvSpPr>
          <p:cNvPr id="6" name="Content Placeholder 5">
            <a:extLst>
              <a:ext uri="{FF2B5EF4-FFF2-40B4-BE49-F238E27FC236}">
                <a16:creationId xmlns:a16="http://schemas.microsoft.com/office/drawing/2014/main" id="{2DE0B319-3FC8-17D8-D5A5-E331C5D49776}"/>
              </a:ext>
            </a:extLst>
          </p:cNvPr>
          <p:cNvSpPr>
            <a:spLocks noGrp="1"/>
          </p:cNvSpPr>
          <p:nvPr>
            <p:ph idx="1"/>
          </p:nvPr>
        </p:nvSpPr>
        <p:spPr/>
        <p:txBody>
          <a:bodyPr>
            <a:normAutofit/>
          </a:bodyPr>
          <a:lstStyle/>
          <a:p>
            <a:pPr algn="l"/>
            <a:r>
              <a:rPr lang="en-US" sz="2000" b="0" i="0" u="none" strike="noStrike" baseline="0" dirty="0">
                <a:solidFill>
                  <a:srgbClr val="000000"/>
                </a:solidFill>
              </a:rPr>
              <a:t>Upon the first visit, inform the patient about the Plan of Care. Discuss reasons for the home care, goals, and the time-frame. Acknowledge the presence and interest of others that may be present--especially the primary family caregiver.</a:t>
            </a:r>
          </a:p>
          <a:p>
            <a:pPr algn="l"/>
            <a:r>
              <a:rPr lang="en-US" sz="2000" b="0" i="0" u="none" strike="noStrike" baseline="0" dirty="0">
                <a:solidFill>
                  <a:srgbClr val="000000"/>
                </a:solidFill>
              </a:rPr>
              <a:t>Find out the patient’s and family’s thoughts about the situation, their goals, and their preconceived notions about how care will progress.</a:t>
            </a:r>
          </a:p>
          <a:p>
            <a:pPr algn="l"/>
            <a:r>
              <a:rPr lang="en-US" sz="2000" b="0" i="0" u="none" strike="noStrike" baseline="0" dirty="0">
                <a:solidFill>
                  <a:srgbClr val="000000"/>
                </a:solidFill>
              </a:rPr>
              <a:t> Ask the patient about their treatment concerns and how they feel about the limitations imposed on them by their condition.</a:t>
            </a:r>
          </a:p>
          <a:p>
            <a:pPr algn="l"/>
            <a:r>
              <a:rPr lang="en-US" sz="2000" b="0" i="0" u="none" strike="noStrike" baseline="0" dirty="0">
                <a:solidFill>
                  <a:srgbClr val="000000"/>
                </a:solidFill>
              </a:rPr>
              <a:t>Ask the patient what 2 or 3 things are most important to them regarding their care. Focus on these areas while interacting with them. This demonstrates to the patient that what is important to him/her is also important to you.</a:t>
            </a:r>
          </a:p>
          <a:p>
            <a:pPr marL="0" indent="0" algn="l">
              <a:buNone/>
            </a:pPr>
            <a:endParaRPr lang="en-US" sz="2000" b="0" i="1" u="none" strike="noStrike" baseline="0" dirty="0">
              <a:solidFill>
                <a:srgbClr val="000000"/>
              </a:solidFill>
            </a:endParaRPr>
          </a:p>
          <a:p>
            <a:pPr marL="0" indent="0" algn="l">
              <a:buNone/>
            </a:pPr>
            <a:endParaRPr lang="en-US" sz="1800" b="1" i="0" u="none" strike="noStrike" baseline="0" dirty="0">
              <a:solidFill>
                <a:srgbClr val="00898F"/>
              </a:solidFill>
              <a:latin typeface="AGaramondPro-Bold"/>
            </a:endParaRPr>
          </a:p>
        </p:txBody>
      </p:sp>
    </p:spTree>
    <p:extLst>
      <p:ext uri="{BB962C8B-B14F-4D97-AF65-F5344CB8AC3E}">
        <p14:creationId xmlns:p14="http://schemas.microsoft.com/office/powerpoint/2010/main" val="2943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8AACB-DAA6-0F73-A52D-59195282D9F5}"/>
              </a:ext>
            </a:extLst>
          </p:cNvPr>
          <p:cNvSpPr>
            <a:spLocks noGrp="1"/>
          </p:cNvSpPr>
          <p:nvPr>
            <p:ph type="title"/>
          </p:nvPr>
        </p:nvSpPr>
        <p:spPr/>
        <p:txBody>
          <a:bodyPr/>
          <a:lstStyle/>
          <a:p>
            <a:r>
              <a:rPr lang="en-US" dirty="0"/>
              <a:t>Closing Visit with Future Expectations</a:t>
            </a:r>
          </a:p>
        </p:txBody>
      </p:sp>
      <p:sp>
        <p:nvSpPr>
          <p:cNvPr id="3" name="Content Placeholder 2">
            <a:extLst>
              <a:ext uri="{FF2B5EF4-FFF2-40B4-BE49-F238E27FC236}">
                <a16:creationId xmlns:a16="http://schemas.microsoft.com/office/drawing/2014/main" id="{284364DD-FCE7-F136-896E-84F8F46D3386}"/>
              </a:ext>
            </a:extLst>
          </p:cNvPr>
          <p:cNvSpPr>
            <a:spLocks noGrp="1"/>
          </p:cNvSpPr>
          <p:nvPr>
            <p:ph idx="1"/>
          </p:nvPr>
        </p:nvSpPr>
        <p:spPr/>
        <p:txBody>
          <a:bodyPr>
            <a:normAutofit lnSpcReduction="10000"/>
          </a:bodyPr>
          <a:lstStyle/>
          <a:p>
            <a:endParaRPr lang="en-US" sz="2400" b="0" i="0" u="none" strike="noStrike" baseline="0" dirty="0">
              <a:solidFill>
                <a:srgbClr val="000000"/>
              </a:solidFill>
              <a:latin typeface="MyriadPro-Regular"/>
            </a:endParaRPr>
          </a:p>
          <a:p>
            <a:r>
              <a:rPr lang="en-US" dirty="0">
                <a:solidFill>
                  <a:srgbClr val="000000"/>
                </a:solidFill>
              </a:rPr>
              <a:t>Let the patient and/or family know what they can expect on the next visit as well as how their services will go throughout their care.</a:t>
            </a:r>
            <a:endParaRPr lang="en-US" sz="2400" b="0" i="0" u="none" strike="noStrike" baseline="0" dirty="0">
              <a:solidFill>
                <a:srgbClr val="000000"/>
              </a:solidFill>
            </a:endParaRPr>
          </a:p>
          <a:p>
            <a:endParaRPr lang="en-US" dirty="0">
              <a:solidFill>
                <a:srgbClr val="000000"/>
              </a:solidFill>
            </a:endParaRPr>
          </a:p>
          <a:p>
            <a:r>
              <a:rPr lang="en-US" sz="2400" b="0" i="0" u="none" strike="noStrike" baseline="0" dirty="0">
                <a:solidFill>
                  <a:srgbClr val="000000"/>
                </a:solidFill>
              </a:rPr>
              <a:t>There is an art to documenting while providing care in a personal way. We recommend that you use your language like:</a:t>
            </a:r>
            <a:r>
              <a:rPr lang="en-US" sz="2400" b="0" i="1" u="none" strike="noStrike" baseline="0" dirty="0">
                <a:solidFill>
                  <a:srgbClr val="000000"/>
                </a:solidFill>
              </a:rPr>
              <a:t> 														“Towards the end of my visit I will be spending 5 to 10 minutes documenting important information related to your care. This can give you time to think of any questions or concerns before I leave.”</a:t>
            </a:r>
            <a:endParaRPr lang="en-US" sz="2400" b="0" i="0" u="none" strike="noStrike" baseline="0" dirty="0">
              <a:solidFill>
                <a:srgbClr val="000000"/>
              </a:solidFill>
            </a:endParaRPr>
          </a:p>
          <a:p>
            <a:endParaRPr lang="en-US" sz="2400" b="0" i="0" u="none" strike="noStrike" baseline="0" dirty="0">
              <a:solidFill>
                <a:srgbClr val="000000"/>
              </a:solidFill>
              <a:latin typeface="MyriadPro-Regular"/>
            </a:endParaRPr>
          </a:p>
          <a:p>
            <a:endParaRPr lang="en-US" dirty="0"/>
          </a:p>
        </p:txBody>
      </p:sp>
    </p:spTree>
    <p:extLst>
      <p:ext uri="{BB962C8B-B14F-4D97-AF65-F5344CB8AC3E}">
        <p14:creationId xmlns:p14="http://schemas.microsoft.com/office/powerpoint/2010/main" val="72414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xceeding Patient Expectations Is Nice, and Absolutely Necessary ">
            <a:extLst>
              <a:ext uri="{FF2B5EF4-FFF2-40B4-BE49-F238E27FC236}">
                <a16:creationId xmlns:a16="http://schemas.microsoft.com/office/drawing/2014/main" id="{26ED2597-8C01-CF09-EF37-640F3D81E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0663" y="1881188"/>
            <a:ext cx="6667500"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80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1E226-11E5-9170-F823-D1A4D4206B1B}"/>
              </a:ext>
            </a:extLst>
          </p:cNvPr>
          <p:cNvSpPr>
            <a:spLocks noGrp="1"/>
          </p:cNvSpPr>
          <p:nvPr>
            <p:ph type="title"/>
          </p:nvPr>
        </p:nvSpPr>
        <p:spPr/>
        <p:txBody>
          <a:bodyPr/>
          <a:lstStyle/>
          <a:p>
            <a:r>
              <a:rPr lang="en-US" dirty="0"/>
              <a:t>Exceeding Expectations</a:t>
            </a:r>
          </a:p>
        </p:txBody>
      </p:sp>
      <p:pic>
        <p:nvPicPr>
          <p:cNvPr id="4" name="Online Media 3" title="Exceeding Expectations">
            <a:hlinkClick r:id="rId3"/>
            <a:extLst>
              <a:ext uri="{FF2B5EF4-FFF2-40B4-BE49-F238E27FC236}">
                <a16:creationId xmlns:a16="http://schemas.microsoft.com/office/drawing/2014/main" id="{807D714D-AB76-1992-2260-633493688A72}"/>
              </a:ext>
            </a:extLst>
          </p:cNvPr>
          <p:cNvPicPr>
            <a:picLocks noGrp="1" noRot="1" noChangeAspect="1"/>
          </p:cNvPicPr>
          <p:nvPr>
            <p:ph idx="1"/>
            <a:videoFile r:link="rId1"/>
          </p:nvPr>
        </p:nvPicPr>
        <p:blipFill>
          <a:blip r:embed="rId4"/>
          <a:stretch>
            <a:fillRect/>
          </a:stretch>
        </p:blipFill>
        <p:spPr>
          <a:xfrm>
            <a:off x="2116137" y="1676400"/>
            <a:ext cx="7956550" cy="4495800"/>
          </a:xfrm>
          <a:prstGeom prst="rect">
            <a:avLst/>
          </a:prstGeom>
        </p:spPr>
      </p:pic>
    </p:spTree>
    <p:extLst>
      <p:ext uri="{BB962C8B-B14F-4D97-AF65-F5344CB8AC3E}">
        <p14:creationId xmlns:p14="http://schemas.microsoft.com/office/powerpoint/2010/main" val="312550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998B4-F9D3-1829-46CF-26AAAC24FFF5}"/>
              </a:ext>
            </a:extLst>
          </p:cNvPr>
          <p:cNvSpPr>
            <a:spLocks noGrp="1"/>
          </p:cNvSpPr>
          <p:nvPr>
            <p:ph type="title"/>
          </p:nvPr>
        </p:nvSpPr>
        <p:spPr/>
        <p:txBody>
          <a:bodyPr/>
          <a:lstStyle/>
          <a:p>
            <a:r>
              <a:rPr lang="en-US" dirty="0"/>
              <a:t>Why Exceed Expectations</a:t>
            </a:r>
          </a:p>
        </p:txBody>
      </p:sp>
      <p:sp>
        <p:nvSpPr>
          <p:cNvPr id="3" name="Content Placeholder 2">
            <a:extLst>
              <a:ext uri="{FF2B5EF4-FFF2-40B4-BE49-F238E27FC236}">
                <a16:creationId xmlns:a16="http://schemas.microsoft.com/office/drawing/2014/main" id="{3F84518E-AFEA-F668-BDE7-58D2DCB0A091}"/>
              </a:ext>
            </a:extLst>
          </p:cNvPr>
          <p:cNvSpPr>
            <a:spLocks noGrp="1"/>
          </p:cNvSpPr>
          <p:nvPr>
            <p:ph idx="1"/>
          </p:nvPr>
        </p:nvSpPr>
        <p:spPr/>
        <p:txBody>
          <a:bodyPr/>
          <a:lstStyle/>
          <a:p>
            <a:pPr algn="l">
              <a:buFont typeface="Arial" panose="020B0604020202020204" pitchFamily="34" charset="0"/>
              <a:buChar char="•"/>
            </a:pPr>
            <a:r>
              <a:rPr lang="en-US" b="0" i="0" dirty="0">
                <a:solidFill>
                  <a:srgbClr val="000000"/>
                </a:solidFill>
                <a:effectLst/>
              </a:rPr>
              <a:t>Most patients have a choice. Despite being limited by factors beyond their control, most patients prefer to change their </a:t>
            </a:r>
            <a:r>
              <a:rPr lang="en-US" dirty="0">
                <a:solidFill>
                  <a:srgbClr val="000000"/>
                </a:solidFill>
              </a:rPr>
              <a:t>services</a:t>
            </a:r>
            <a:r>
              <a:rPr lang="en-US" b="0" i="0" dirty="0">
                <a:solidFill>
                  <a:srgbClr val="000000"/>
                </a:solidFill>
                <a:effectLst/>
              </a:rPr>
              <a:t> just to get a better experience.</a:t>
            </a:r>
          </a:p>
          <a:p>
            <a:pPr algn="l">
              <a:buFont typeface="Arial" panose="020B0604020202020204" pitchFamily="34" charset="0"/>
              <a:buChar char="•"/>
            </a:pPr>
            <a:r>
              <a:rPr lang="en-US" b="0" i="0" dirty="0">
                <a:solidFill>
                  <a:srgbClr val="000000"/>
                </a:solidFill>
                <a:effectLst/>
              </a:rPr>
              <a:t>Understanding and exceeding patient expectations make everyone’s job a lot easier. Patient satisfaction leads to more accommodating patients, which makes a smoother experience for </a:t>
            </a:r>
            <a:r>
              <a:rPr lang="en-US" dirty="0">
                <a:solidFill>
                  <a:srgbClr val="000000"/>
                </a:solidFill>
              </a:rPr>
              <a:t>our company</a:t>
            </a:r>
            <a:r>
              <a:rPr lang="en-US" b="0" i="0" dirty="0">
                <a:solidFill>
                  <a:srgbClr val="000000"/>
                </a:solidFill>
                <a:effectLst/>
              </a:rPr>
              <a:t> overall.</a:t>
            </a:r>
          </a:p>
          <a:p>
            <a:pPr algn="l">
              <a:buFont typeface="Arial" panose="020B0604020202020204" pitchFamily="34" charset="0"/>
              <a:buChar char="•"/>
            </a:pPr>
            <a:r>
              <a:rPr lang="en-US" b="0" i="0" dirty="0">
                <a:solidFill>
                  <a:srgbClr val="000000"/>
                </a:solidFill>
                <a:effectLst/>
              </a:rPr>
              <a:t>Exceeding patient expectations means more referrals and word-of-mouth business. When patients have a good experience, they are more likely to talk about it to their family. That means more word-of-mouth referrals, which means more patients and </a:t>
            </a:r>
            <a:r>
              <a:rPr lang="en-US" dirty="0">
                <a:solidFill>
                  <a:srgbClr val="000000"/>
                </a:solidFill>
              </a:rPr>
              <a:t>more growth as a company.</a:t>
            </a:r>
            <a:endParaRPr lang="en-US" b="0" i="0" dirty="0">
              <a:solidFill>
                <a:srgbClr val="000000"/>
              </a:solidFill>
              <a:effectLst/>
            </a:endParaRPr>
          </a:p>
          <a:p>
            <a:endParaRPr lang="en-US" dirty="0"/>
          </a:p>
        </p:txBody>
      </p:sp>
    </p:spTree>
    <p:extLst>
      <p:ext uri="{BB962C8B-B14F-4D97-AF65-F5344CB8AC3E}">
        <p14:creationId xmlns:p14="http://schemas.microsoft.com/office/powerpoint/2010/main" val="118949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A8A1CD00D9E4C4BBA9699275621F0B9" ma:contentTypeVersion="7" ma:contentTypeDescription="Create a new document." ma:contentTypeScope="" ma:versionID="9e97434628f15dc18de047905717bf23">
  <xsd:schema xmlns:xsd="http://www.w3.org/2001/XMLSchema" xmlns:xs="http://www.w3.org/2001/XMLSchema" xmlns:p="http://schemas.microsoft.com/office/2006/metadata/properties" xmlns:ns3="ff9a9e10-1ace-4ff3-b36f-cb4eae341baf" xmlns:ns4="d0eec313-c8f7-47fa-aaf6-63c077e0822f" targetNamespace="http://schemas.microsoft.com/office/2006/metadata/properties" ma:root="true" ma:fieldsID="5afbdcd0423a769ef80c66081bc0ff5c" ns3:_="" ns4:_="">
    <xsd:import namespace="ff9a9e10-1ace-4ff3-b36f-cb4eae341baf"/>
    <xsd:import namespace="d0eec313-c8f7-47fa-aaf6-63c077e0822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9a9e10-1ace-4ff3-b36f-cb4eae341b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eec313-c8f7-47fa-aaf6-63c077e0822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249165-F638-412C-8E0A-DFB7045CA2E0}">
  <ds:schemaRefs>
    <ds:schemaRef ds:uri="http://schemas.microsoft.com/office/infopath/2007/PartnerControls"/>
    <ds:schemaRef ds:uri="ff9a9e10-1ace-4ff3-b36f-cb4eae341baf"/>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d0eec313-c8f7-47fa-aaf6-63c077e0822f"/>
    <ds:schemaRef ds:uri="http://purl.org/dc/dcmitype/"/>
    <ds:schemaRef ds:uri="http://purl.org/dc/terms/"/>
  </ds:schemaRefs>
</ds:datastoreItem>
</file>

<file path=customXml/itemProps2.xml><?xml version="1.0" encoding="utf-8"?>
<ds:datastoreItem xmlns:ds="http://schemas.openxmlformats.org/officeDocument/2006/customXml" ds:itemID="{18CFB75D-1606-4384-ABEE-52F28A50B24A}">
  <ds:schemaRefs>
    <ds:schemaRef ds:uri="http://schemas.microsoft.com/sharepoint/v3/contenttype/forms"/>
  </ds:schemaRefs>
</ds:datastoreItem>
</file>

<file path=customXml/itemProps3.xml><?xml version="1.0" encoding="utf-8"?>
<ds:datastoreItem xmlns:ds="http://schemas.openxmlformats.org/officeDocument/2006/customXml" ds:itemID="{B0465BD7-3B56-4903-8DF1-59CA39F981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9a9e10-1ace-4ff3-b36f-cb4eae341baf"/>
    <ds:schemaRef ds:uri="d0eec313-c8f7-47fa-aaf6-63c077e082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5983</TotalTime>
  <Words>526</Words>
  <Application>Microsoft Office PowerPoint</Application>
  <PresentationFormat>Custom</PresentationFormat>
  <Paragraphs>34</Paragraphs>
  <Slides>10</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AGaramondPro-Bold</vt:lpstr>
      <vt:lpstr>Arial</vt:lpstr>
      <vt:lpstr>Euphemia</vt:lpstr>
      <vt:lpstr>MyriadPro-Regular</vt:lpstr>
      <vt:lpstr>Serenity 16x9</vt:lpstr>
      <vt:lpstr>Service Excellence</vt:lpstr>
      <vt:lpstr>PowerPoint Presentation</vt:lpstr>
      <vt:lpstr>Pathways to Excellence</vt:lpstr>
      <vt:lpstr>Setting up for Success</vt:lpstr>
      <vt:lpstr>Establishing Expectations</vt:lpstr>
      <vt:lpstr>Closing Visit with Future Expectations</vt:lpstr>
      <vt:lpstr>PowerPoint Presentation</vt:lpstr>
      <vt:lpstr>Exceeding Expectations</vt:lpstr>
      <vt:lpstr>Why Exceed Expectations</vt:lpstr>
      <vt:lpstr>Up Next</vt:lpstr>
    </vt:vector>
  </TitlesOfParts>
  <Company>Home Health VNA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Excellence</dc:title>
  <dc:creator>Mahan, Stacy</dc:creator>
  <cp:lastModifiedBy>Watson, Karen</cp:lastModifiedBy>
  <cp:revision>7</cp:revision>
  <dcterms:created xsi:type="dcterms:W3CDTF">2022-06-28T18:52:13Z</dcterms:created>
  <dcterms:modified xsi:type="dcterms:W3CDTF">2022-11-16T13:49:48Z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0x010100BA8A1CD00D9E4C4BBA9699275621F0B9</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