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1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292" r:id="rId37"/>
    <p:sldId id="295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67C147-3B4D-4A1C-8E24-9C73EDF7DA8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029A4A-E41E-4A4C-9289-2141CB08DDAE}">
      <dgm:prSet phldrT="[Text]"/>
      <dgm:spPr/>
      <dgm:t>
        <a:bodyPr/>
        <a:lstStyle/>
        <a:p>
          <a:r>
            <a:rPr lang="en-US" dirty="0"/>
            <a:t>Hiring</a:t>
          </a:r>
        </a:p>
      </dgm:t>
    </dgm:pt>
    <dgm:pt modelId="{62263DC6-4EB3-4FAF-A857-19A6F33CE8D3}" type="parTrans" cxnId="{658627BD-1BC6-4C66-8D45-309BFFB3E9CC}">
      <dgm:prSet/>
      <dgm:spPr/>
      <dgm:t>
        <a:bodyPr/>
        <a:lstStyle/>
        <a:p>
          <a:endParaRPr lang="en-US"/>
        </a:p>
      </dgm:t>
    </dgm:pt>
    <dgm:pt modelId="{8922A837-9888-42A9-A82F-5E8B14336314}" type="sibTrans" cxnId="{658627BD-1BC6-4C66-8D45-309BFFB3E9CC}">
      <dgm:prSet/>
      <dgm:spPr/>
      <dgm:t>
        <a:bodyPr/>
        <a:lstStyle/>
        <a:p>
          <a:endParaRPr lang="en-US"/>
        </a:p>
      </dgm:t>
    </dgm:pt>
    <dgm:pt modelId="{9A254001-C63F-4684-8F29-AF4FC5A44850}">
      <dgm:prSet phldrT="[Text]"/>
      <dgm:spPr/>
      <dgm:t>
        <a:bodyPr/>
        <a:lstStyle/>
        <a:p>
          <a:r>
            <a:rPr lang="en-US" dirty="0"/>
            <a:t>Career Services/Recruiting</a:t>
          </a:r>
        </a:p>
      </dgm:t>
    </dgm:pt>
    <dgm:pt modelId="{B30A5633-E338-4724-8397-563EA77DFB97}" type="parTrans" cxnId="{70385108-AE9A-4AF3-89B7-D84815177CE4}">
      <dgm:prSet/>
      <dgm:spPr/>
      <dgm:t>
        <a:bodyPr/>
        <a:lstStyle/>
        <a:p>
          <a:endParaRPr lang="en-US"/>
        </a:p>
      </dgm:t>
    </dgm:pt>
    <dgm:pt modelId="{56B9EF84-1C34-4C4F-B5B5-CE1541D0DDE4}" type="sibTrans" cxnId="{70385108-AE9A-4AF3-89B7-D84815177CE4}">
      <dgm:prSet/>
      <dgm:spPr/>
      <dgm:t>
        <a:bodyPr/>
        <a:lstStyle/>
        <a:p>
          <a:endParaRPr lang="en-US"/>
        </a:p>
      </dgm:t>
    </dgm:pt>
    <dgm:pt modelId="{9F5961C9-7941-45C0-8EB9-0567A5F82623}">
      <dgm:prSet phldrT="[Text]"/>
      <dgm:spPr/>
      <dgm:t>
        <a:bodyPr/>
        <a:lstStyle/>
        <a:p>
          <a:r>
            <a:rPr lang="en-US" dirty="0"/>
            <a:t>Ensure pre-employment/basic qualification met</a:t>
          </a:r>
        </a:p>
      </dgm:t>
    </dgm:pt>
    <dgm:pt modelId="{586A4B04-9964-4C2A-B5D0-F5DCEB419245}" type="parTrans" cxnId="{797A27EE-1E0B-4CAE-A392-E2FA6AA410CF}">
      <dgm:prSet/>
      <dgm:spPr/>
      <dgm:t>
        <a:bodyPr/>
        <a:lstStyle/>
        <a:p>
          <a:endParaRPr lang="en-US"/>
        </a:p>
      </dgm:t>
    </dgm:pt>
    <dgm:pt modelId="{04CA4003-A5B5-4302-B3F7-F4A448870F29}" type="sibTrans" cxnId="{797A27EE-1E0B-4CAE-A392-E2FA6AA410CF}">
      <dgm:prSet/>
      <dgm:spPr/>
      <dgm:t>
        <a:bodyPr/>
        <a:lstStyle/>
        <a:p>
          <a:endParaRPr lang="en-US"/>
        </a:p>
      </dgm:t>
    </dgm:pt>
    <dgm:pt modelId="{312EFEDC-87F7-4CBF-B3DB-596D663C30F5}">
      <dgm:prSet phldrT="[Text]"/>
      <dgm:spPr/>
      <dgm:t>
        <a:bodyPr/>
        <a:lstStyle/>
        <a:p>
          <a:r>
            <a:rPr lang="en-US" dirty="0"/>
            <a:t>Onboarding</a:t>
          </a:r>
        </a:p>
      </dgm:t>
    </dgm:pt>
    <dgm:pt modelId="{7F385CF8-A6A0-4165-9B36-69F88632DD63}" type="parTrans" cxnId="{BD6DCA55-AE5E-4129-922E-0F29F2F59F52}">
      <dgm:prSet/>
      <dgm:spPr/>
      <dgm:t>
        <a:bodyPr/>
        <a:lstStyle/>
        <a:p>
          <a:endParaRPr lang="en-US"/>
        </a:p>
      </dgm:t>
    </dgm:pt>
    <dgm:pt modelId="{65A09AC7-4141-4D32-9C1F-1EC6D7754D43}" type="sibTrans" cxnId="{BD6DCA55-AE5E-4129-922E-0F29F2F59F52}">
      <dgm:prSet/>
      <dgm:spPr/>
      <dgm:t>
        <a:bodyPr/>
        <a:lstStyle/>
        <a:p>
          <a:endParaRPr lang="en-US"/>
        </a:p>
      </dgm:t>
    </dgm:pt>
    <dgm:pt modelId="{202B7ADF-27C4-4CF1-AE6F-1DE97972A4B3}">
      <dgm:prSet phldrT="[Text]"/>
      <dgm:spPr/>
      <dgm:t>
        <a:bodyPr/>
        <a:lstStyle/>
        <a:p>
          <a:r>
            <a:rPr lang="en-US" dirty="0"/>
            <a:t>Company and job specific based</a:t>
          </a:r>
        </a:p>
      </dgm:t>
    </dgm:pt>
    <dgm:pt modelId="{331058BE-0504-44F0-9A95-6927365FBA69}" type="parTrans" cxnId="{E4D019BE-8CD5-45C4-8490-42A6F3EF24E1}">
      <dgm:prSet/>
      <dgm:spPr/>
      <dgm:t>
        <a:bodyPr/>
        <a:lstStyle/>
        <a:p>
          <a:endParaRPr lang="en-US"/>
        </a:p>
      </dgm:t>
    </dgm:pt>
    <dgm:pt modelId="{2B05E334-C2D1-4328-8AC3-90327883EA74}" type="sibTrans" cxnId="{E4D019BE-8CD5-45C4-8490-42A6F3EF24E1}">
      <dgm:prSet/>
      <dgm:spPr/>
      <dgm:t>
        <a:bodyPr/>
        <a:lstStyle/>
        <a:p>
          <a:endParaRPr lang="en-US"/>
        </a:p>
      </dgm:t>
    </dgm:pt>
    <dgm:pt modelId="{9FB7C87F-B672-48C5-B021-F65941316CAA}">
      <dgm:prSet phldrT="[Text]"/>
      <dgm:spPr/>
      <dgm:t>
        <a:bodyPr/>
        <a:lstStyle/>
        <a:p>
          <a:r>
            <a:rPr lang="en-US" dirty="0"/>
            <a:t>On-going</a:t>
          </a:r>
        </a:p>
      </dgm:t>
    </dgm:pt>
    <dgm:pt modelId="{49E2C39E-DF65-4A78-83EE-70777374683C}" type="parTrans" cxnId="{B26B5B05-8AFF-4D53-91D4-E4B83697901C}">
      <dgm:prSet/>
      <dgm:spPr/>
      <dgm:t>
        <a:bodyPr/>
        <a:lstStyle/>
        <a:p>
          <a:endParaRPr lang="en-US"/>
        </a:p>
      </dgm:t>
    </dgm:pt>
    <dgm:pt modelId="{37EA498C-980F-4204-8CE6-69F10EAF1C10}" type="sibTrans" cxnId="{B26B5B05-8AFF-4D53-91D4-E4B83697901C}">
      <dgm:prSet/>
      <dgm:spPr/>
      <dgm:t>
        <a:bodyPr/>
        <a:lstStyle/>
        <a:p>
          <a:endParaRPr lang="en-US"/>
        </a:p>
      </dgm:t>
    </dgm:pt>
    <dgm:pt modelId="{8F1CFECE-B905-4A3E-8C10-8B0BCA554A5D}">
      <dgm:prSet phldrT="[Text]"/>
      <dgm:spPr/>
      <dgm:t>
        <a:bodyPr/>
        <a:lstStyle/>
        <a:p>
          <a:r>
            <a:rPr lang="en-US" dirty="0"/>
            <a:t>Company and job specific based</a:t>
          </a:r>
        </a:p>
      </dgm:t>
    </dgm:pt>
    <dgm:pt modelId="{2589E335-AF12-451F-9BE4-F3BC8B439EDE}" type="parTrans" cxnId="{82FB57A5-F9CD-4C85-9562-BA3B289004FD}">
      <dgm:prSet/>
      <dgm:spPr/>
      <dgm:t>
        <a:bodyPr/>
        <a:lstStyle/>
        <a:p>
          <a:endParaRPr lang="en-US"/>
        </a:p>
      </dgm:t>
    </dgm:pt>
    <dgm:pt modelId="{32AF6A2E-7951-458E-969B-197F028FA059}" type="sibTrans" cxnId="{82FB57A5-F9CD-4C85-9562-BA3B289004FD}">
      <dgm:prSet/>
      <dgm:spPr/>
      <dgm:t>
        <a:bodyPr/>
        <a:lstStyle/>
        <a:p>
          <a:endParaRPr lang="en-US"/>
        </a:p>
      </dgm:t>
    </dgm:pt>
    <dgm:pt modelId="{1986060A-6ACF-40E7-9243-31D0F5CA587A}">
      <dgm:prSet phldrT="[Text]"/>
      <dgm:spPr/>
      <dgm:t>
        <a:bodyPr/>
        <a:lstStyle/>
        <a:p>
          <a:endParaRPr lang="en-US" dirty="0"/>
        </a:p>
      </dgm:t>
    </dgm:pt>
    <dgm:pt modelId="{7E73E185-C735-44D2-BB6E-8039549B8427}" type="parTrans" cxnId="{5BC179E1-C977-498D-86DD-31B6879AA006}">
      <dgm:prSet/>
      <dgm:spPr/>
      <dgm:t>
        <a:bodyPr/>
        <a:lstStyle/>
        <a:p>
          <a:endParaRPr lang="en-US"/>
        </a:p>
      </dgm:t>
    </dgm:pt>
    <dgm:pt modelId="{3B46C4E4-52D4-45ED-9596-E2F3528652A5}" type="sibTrans" cxnId="{5BC179E1-C977-498D-86DD-31B6879AA006}">
      <dgm:prSet/>
      <dgm:spPr/>
      <dgm:t>
        <a:bodyPr/>
        <a:lstStyle/>
        <a:p>
          <a:endParaRPr lang="en-US"/>
        </a:p>
      </dgm:t>
    </dgm:pt>
    <dgm:pt modelId="{A6380D83-5A9A-4FA5-B27A-452AA8AB7EF9}">
      <dgm:prSet phldrT="[Text]"/>
      <dgm:spPr/>
      <dgm:t>
        <a:bodyPr/>
        <a:lstStyle/>
        <a:p>
          <a:r>
            <a:rPr lang="en-US" dirty="0"/>
            <a:t>Starts with onboarding</a:t>
          </a:r>
        </a:p>
      </dgm:t>
    </dgm:pt>
    <dgm:pt modelId="{E3D8B281-438C-4944-8DDF-2D624AF65C0F}" type="parTrans" cxnId="{5332A68D-A53F-4F26-87B9-2C88F205A22B}">
      <dgm:prSet/>
      <dgm:spPr/>
      <dgm:t>
        <a:bodyPr/>
        <a:lstStyle/>
        <a:p>
          <a:endParaRPr lang="en-US"/>
        </a:p>
      </dgm:t>
    </dgm:pt>
    <dgm:pt modelId="{AEFD6D7D-2EA4-4B08-9679-367D0EA9891D}" type="sibTrans" cxnId="{5332A68D-A53F-4F26-87B9-2C88F205A22B}">
      <dgm:prSet/>
      <dgm:spPr/>
      <dgm:t>
        <a:bodyPr/>
        <a:lstStyle/>
        <a:p>
          <a:endParaRPr lang="en-US"/>
        </a:p>
      </dgm:t>
    </dgm:pt>
    <dgm:pt modelId="{36C5C080-9D27-4623-A44F-7184CB1A3BCF}">
      <dgm:prSet phldrT="[Text]"/>
      <dgm:spPr/>
      <dgm:t>
        <a:bodyPr/>
        <a:lstStyle/>
        <a:p>
          <a:r>
            <a:rPr lang="en-US" dirty="0"/>
            <a:t>Focus on the “essence” of the job</a:t>
          </a:r>
        </a:p>
      </dgm:t>
    </dgm:pt>
    <dgm:pt modelId="{88D25283-1BE6-4632-99D9-DCFE16AAF8C7}" type="parTrans" cxnId="{3FD217F2-F106-4FA3-9C43-2B1BA11E4587}">
      <dgm:prSet/>
      <dgm:spPr/>
      <dgm:t>
        <a:bodyPr/>
        <a:lstStyle/>
        <a:p>
          <a:endParaRPr lang="en-US"/>
        </a:p>
      </dgm:t>
    </dgm:pt>
    <dgm:pt modelId="{44DECD3C-C696-4335-B638-799F0F7E3011}" type="sibTrans" cxnId="{3FD217F2-F106-4FA3-9C43-2B1BA11E4587}">
      <dgm:prSet/>
      <dgm:spPr/>
      <dgm:t>
        <a:bodyPr/>
        <a:lstStyle/>
        <a:p>
          <a:endParaRPr lang="en-US"/>
        </a:p>
      </dgm:t>
    </dgm:pt>
    <dgm:pt modelId="{653EEC27-82B3-4AB0-9A20-1501395F2AAA}">
      <dgm:prSet phldrT="[Text]"/>
      <dgm:spPr/>
      <dgm:t>
        <a:bodyPr/>
        <a:lstStyle/>
        <a:p>
          <a:endParaRPr lang="en-US" dirty="0"/>
        </a:p>
      </dgm:t>
    </dgm:pt>
    <dgm:pt modelId="{595432FD-E929-4577-8712-44B026CABB82}" type="parTrans" cxnId="{5BED3A54-F4EF-41A9-A221-C29DD3F230E7}">
      <dgm:prSet/>
      <dgm:spPr/>
      <dgm:t>
        <a:bodyPr/>
        <a:lstStyle/>
        <a:p>
          <a:endParaRPr lang="en-US"/>
        </a:p>
      </dgm:t>
    </dgm:pt>
    <dgm:pt modelId="{D71D7686-8C7C-445C-852A-7CB1D211F602}" type="sibTrans" cxnId="{5BED3A54-F4EF-41A9-A221-C29DD3F230E7}">
      <dgm:prSet/>
      <dgm:spPr/>
      <dgm:t>
        <a:bodyPr/>
        <a:lstStyle/>
        <a:p>
          <a:endParaRPr lang="en-US"/>
        </a:p>
      </dgm:t>
    </dgm:pt>
    <dgm:pt modelId="{46243112-D0D5-4D3F-8D02-92C8A25A709E}">
      <dgm:prSet phldrT="[Text]"/>
      <dgm:spPr/>
      <dgm:t>
        <a:bodyPr/>
        <a:lstStyle/>
        <a:p>
          <a:r>
            <a:rPr lang="en-US" dirty="0"/>
            <a:t>Continual for all staff</a:t>
          </a:r>
        </a:p>
      </dgm:t>
    </dgm:pt>
    <dgm:pt modelId="{33E8BAB8-9FB1-495E-A5D6-A7DC6CD0192D}" type="parTrans" cxnId="{EF01B284-608F-4B5A-852D-B6EBEED5FB41}">
      <dgm:prSet/>
      <dgm:spPr/>
      <dgm:t>
        <a:bodyPr/>
        <a:lstStyle/>
        <a:p>
          <a:endParaRPr lang="en-US"/>
        </a:p>
      </dgm:t>
    </dgm:pt>
    <dgm:pt modelId="{AE96CCF5-C3F9-4914-90A7-0B2971A5B2CC}" type="sibTrans" cxnId="{EF01B284-608F-4B5A-852D-B6EBEED5FB41}">
      <dgm:prSet/>
      <dgm:spPr/>
      <dgm:t>
        <a:bodyPr/>
        <a:lstStyle/>
        <a:p>
          <a:endParaRPr lang="en-US"/>
        </a:p>
      </dgm:t>
    </dgm:pt>
    <dgm:pt modelId="{9E5B159F-D8E3-4C86-AC6E-6D1CFBA87870}">
      <dgm:prSet phldrT="[Text]"/>
      <dgm:spPr/>
      <dgm:t>
        <a:bodyPr/>
        <a:lstStyle/>
        <a:p>
          <a:r>
            <a:rPr lang="en-US" dirty="0"/>
            <a:t>Not a repeat of onboarding</a:t>
          </a:r>
        </a:p>
      </dgm:t>
    </dgm:pt>
    <dgm:pt modelId="{1261EB67-EFED-4E6C-B09B-99C42549A9FD}" type="parTrans" cxnId="{923945EC-ED2C-476E-8EA9-EEBD8712046F}">
      <dgm:prSet/>
      <dgm:spPr/>
      <dgm:t>
        <a:bodyPr/>
        <a:lstStyle/>
        <a:p>
          <a:endParaRPr lang="en-US"/>
        </a:p>
      </dgm:t>
    </dgm:pt>
    <dgm:pt modelId="{D08B7DEE-018A-4AEB-9B0F-66D42FBB337D}" type="sibTrans" cxnId="{923945EC-ED2C-476E-8EA9-EEBD8712046F}">
      <dgm:prSet/>
      <dgm:spPr/>
      <dgm:t>
        <a:bodyPr/>
        <a:lstStyle/>
        <a:p>
          <a:endParaRPr lang="en-US"/>
        </a:p>
      </dgm:t>
    </dgm:pt>
    <dgm:pt modelId="{3BAC0B7C-2C50-49FC-B3C1-7BB87FC6BCFF}">
      <dgm:prSet phldrT="[Text]"/>
      <dgm:spPr/>
      <dgm:t>
        <a:bodyPr/>
        <a:lstStyle/>
        <a:p>
          <a:endParaRPr lang="en-US" dirty="0"/>
        </a:p>
      </dgm:t>
    </dgm:pt>
    <dgm:pt modelId="{E55B913E-97AC-4A59-80C1-FACBF336EF5C}" type="parTrans" cxnId="{60075623-CDC6-475A-9BF9-40E4A90AE0AF}">
      <dgm:prSet/>
      <dgm:spPr/>
      <dgm:t>
        <a:bodyPr/>
        <a:lstStyle/>
        <a:p>
          <a:endParaRPr lang="en-US"/>
        </a:p>
      </dgm:t>
    </dgm:pt>
    <dgm:pt modelId="{62205455-7F7B-4CBD-A4F2-F8B317326FEC}" type="sibTrans" cxnId="{60075623-CDC6-475A-9BF9-40E4A90AE0AF}">
      <dgm:prSet/>
      <dgm:spPr/>
      <dgm:t>
        <a:bodyPr/>
        <a:lstStyle/>
        <a:p>
          <a:endParaRPr lang="en-US"/>
        </a:p>
      </dgm:t>
    </dgm:pt>
    <dgm:pt modelId="{1C331674-A9D6-4336-8FF5-2056928730E8}" type="pres">
      <dgm:prSet presAssocID="{5B67C147-3B4D-4A1C-8E24-9C73EDF7DA8B}" presName="Name0" presStyleCnt="0">
        <dgm:presLayoutVars>
          <dgm:dir/>
          <dgm:resizeHandles val="exact"/>
        </dgm:presLayoutVars>
      </dgm:prSet>
      <dgm:spPr/>
    </dgm:pt>
    <dgm:pt modelId="{1D2D346A-9ADC-46C2-BBBC-E7667DF03353}" type="pres">
      <dgm:prSet presAssocID="{E0029A4A-E41E-4A4C-9289-2141CB08DDAE}" presName="node" presStyleLbl="node1" presStyleIdx="0" presStyleCnt="3">
        <dgm:presLayoutVars>
          <dgm:bulletEnabled val="1"/>
        </dgm:presLayoutVars>
      </dgm:prSet>
      <dgm:spPr/>
    </dgm:pt>
    <dgm:pt modelId="{8855BC1B-DA77-41CF-A402-F889F48CB566}" type="pres">
      <dgm:prSet presAssocID="{8922A837-9888-42A9-A82F-5E8B14336314}" presName="sibTrans" presStyleCnt="0"/>
      <dgm:spPr/>
    </dgm:pt>
    <dgm:pt modelId="{5761D4E3-5F00-4B6D-8F49-130D04D69469}" type="pres">
      <dgm:prSet presAssocID="{312EFEDC-87F7-4CBF-B3DB-596D663C30F5}" presName="node" presStyleLbl="node1" presStyleIdx="1" presStyleCnt="3">
        <dgm:presLayoutVars>
          <dgm:bulletEnabled val="1"/>
        </dgm:presLayoutVars>
      </dgm:prSet>
      <dgm:spPr/>
    </dgm:pt>
    <dgm:pt modelId="{7702960A-47A6-47C7-9061-C7AF7C079B71}" type="pres">
      <dgm:prSet presAssocID="{65A09AC7-4141-4D32-9C1F-1EC6D7754D43}" presName="sibTrans" presStyleCnt="0"/>
      <dgm:spPr/>
    </dgm:pt>
    <dgm:pt modelId="{C14B1BF6-7FA4-4718-9B5A-9AFA2B74C62F}" type="pres">
      <dgm:prSet presAssocID="{9FB7C87F-B672-48C5-B021-F65941316CAA}" presName="node" presStyleLbl="node1" presStyleIdx="2" presStyleCnt="3">
        <dgm:presLayoutVars>
          <dgm:bulletEnabled val="1"/>
        </dgm:presLayoutVars>
      </dgm:prSet>
      <dgm:spPr/>
    </dgm:pt>
  </dgm:ptLst>
  <dgm:cxnLst>
    <dgm:cxn modelId="{B26B5B05-8AFF-4D53-91D4-E4B83697901C}" srcId="{5B67C147-3B4D-4A1C-8E24-9C73EDF7DA8B}" destId="{9FB7C87F-B672-48C5-B021-F65941316CAA}" srcOrd="2" destOrd="0" parTransId="{49E2C39E-DF65-4A78-83EE-70777374683C}" sibTransId="{37EA498C-980F-4204-8CE6-69F10EAF1C10}"/>
    <dgm:cxn modelId="{D8392D06-E120-458E-8457-5D8518A1B3AC}" type="presOf" srcId="{E0029A4A-E41E-4A4C-9289-2141CB08DDAE}" destId="{1D2D346A-9ADC-46C2-BBBC-E7667DF03353}" srcOrd="0" destOrd="0" presId="urn:microsoft.com/office/officeart/2005/8/layout/hList6"/>
    <dgm:cxn modelId="{70385108-AE9A-4AF3-89B7-D84815177CE4}" srcId="{E0029A4A-E41E-4A4C-9289-2141CB08DDAE}" destId="{9A254001-C63F-4684-8F29-AF4FC5A44850}" srcOrd="0" destOrd="0" parTransId="{B30A5633-E338-4724-8397-563EA77DFB97}" sibTransId="{56B9EF84-1C34-4C4F-B5B5-CE1541D0DDE4}"/>
    <dgm:cxn modelId="{B68FC81E-3772-4010-B208-082B56792547}" type="presOf" srcId="{9A254001-C63F-4684-8F29-AF4FC5A44850}" destId="{1D2D346A-9ADC-46C2-BBBC-E7667DF03353}" srcOrd="0" destOrd="1" presId="urn:microsoft.com/office/officeart/2005/8/layout/hList6"/>
    <dgm:cxn modelId="{76D93023-0660-4E8F-9BFD-3606DF3332E8}" type="presOf" srcId="{36C5C080-9D27-4623-A44F-7184CB1A3BCF}" destId="{5761D4E3-5F00-4B6D-8F49-130D04D69469}" srcOrd="0" destOrd="4" presId="urn:microsoft.com/office/officeart/2005/8/layout/hList6"/>
    <dgm:cxn modelId="{60075623-CDC6-475A-9BF9-40E4A90AE0AF}" srcId="{9FB7C87F-B672-48C5-B021-F65941316CAA}" destId="{3BAC0B7C-2C50-49FC-B3C1-7BB87FC6BCFF}" srcOrd="1" destOrd="0" parTransId="{E55B913E-97AC-4A59-80C1-FACBF336EF5C}" sibTransId="{62205455-7F7B-4CBD-A4F2-F8B317326FEC}"/>
    <dgm:cxn modelId="{020B3337-ACF8-4563-B6EB-8F5AD6D0E43D}" type="presOf" srcId="{3BAC0B7C-2C50-49FC-B3C1-7BB87FC6BCFF}" destId="{C14B1BF6-7FA4-4718-9B5A-9AFA2B74C62F}" srcOrd="0" destOrd="2" presId="urn:microsoft.com/office/officeart/2005/8/layout/hList6"/>
    <dgm:cxn modelId="{5BED3A54-F4EF-41A9-A221-C29DD3F230E7}" srcId="{312EFEDC-87F7-4CBF-B3DB-596D663C30F5}" destId="{653EEC27-82B3-4AB0-9A20-1501395F2AAA}" srcOrd="1" destOrd="0" parTransId="{595432FD-E929-4577-8712-44B026CABB82}" sibTransId="{D71D7686-8C7C-445C-852A-7CB1D211F602}"/>
    <dgm:cxn modelId="{BD6DCA55-AE5E-4129-922E-0F29F2F59F52}" srcId="{5B67C147-3B4D-4A1C-8E24-9C73EDF7DA8B}" destId="{312EFEDC-87F7-4CBF-B3DB-596D663C30F5}" srcOrd="1" destOrd="0" parTransId="{7F385CF8-A6A0-4165-9B36-69F88632DD63}" sibTransId="{65A09AC7-4141-4D32-9C1F-1EC6D7754D43}"/>
    <dgm:cxn modelId="{0D268357-B177-497B-9EA4-2E7215FB680F}" type="presOf" srcId="{1986060A-6ACF-40E7-9243-31D0F5CA587A}" destId="{1D2D346A-9ADC-46C2-BBBC-E7667DF03353}" srcOrd="0" destOrd="2" presId="urn:microsoft.com/office/officeart/2005/8/layout/hList6"/>
    <dgm:cxn modelId="{5325E477-B530-48C5-A69D-2619B3F931BB}" type="presOf" srcId="{202B7ADF-27C4-4CF1-AE6F-1DE97972A4B3}" destId="{5761D4E3-5F00-4B6D-8F49-130D04D69469}" srcOrd="0" destOrd="1" presId="urn:microsoft.com/office/officeart/2005/8/layout/hList6"/>
    <dgm:cxn modelId="{26C3885A-BAD2-4DFF-8C9C-4CCF7CE033DD}" type="presOf" srcId="{9FB7C87F-B672-48C5-B021-F65941316CAA}" destId="{C14B1BF6-7FA4-4718-9B5A-9AFA2B74C62F}" srcOrd="0" destOrd="0" presId="urn:microsoft.com/office/officeart/2005/8/layout/hList6"/>
    <dgm:cxn modelId="{C2A5C05A-DF9F-4185-8F6D-E77C7892DDE9}" type="presOf" srcId="{653EEC27-82B3-4AB0-9A20-1501395F2AAA}" destId="{5761D4E3-5F00-4B6D-8F49-130D04D69469}" srcOrd="0" destOrd="2" presId="urn:microsoft.com/office/officeart/2005/8/layout/hList6"/>
    <dgm:cxn modelId="{90AB1E82-C964-4C4C-AF43-2348B6217755}" type="presOf" srcId="{9E5B159F-D8E3-4C86-AC6E-6D1CFBA87870}" destId="{C14B1BF6-7FA4-4718-9B5A-9AFA2B74C62F}" srcOrd="0" destOrd="4" presId="urn:microsoft.com/office/officeart/2005/8/layout/hList6"/>
    <dgm:cxn modelId="{EF01B284-608F-4B5A-852D-B6EBEED5FB41}" srcId="{9FB7C87F-B672-48C5-B021-F65941316CAA}" destId="{46243112-D0D5-4D3F-8D02-92C8A25A709E}" srcOrd="2" destOrd="0" parTransId="{33E8BAB8-9FB1-495E-A5D6-A7DC6CD0192D}" sibTransId="{AE96CCF5-C3F9-4914-90A7-0B2971A5B2CC}"/>
    <dgm:cxn modelId="{5332A68D-A53F-4F26-87B9-2C88F205A22B}" srcId="{312EFEDC-87F7-4CBF-B3DB-596D663C30F5}" destId="{A6380D83-5A9A-4FA5-B27A-452AA8AB7EF9}" srcOrd="2" destOrd="0" parTransId="{E3D8B281-438C-4944-8DDF-2D624AF65C0F}" sibTransId="{AEFD6D7D-2EA4-4B08-9679-367D0EA9891D}"/>
    <dgm:cxn modelId="{DEB25E95-9F6C-47A7-93EC-C796C890991E}" type="presOf" srcId="{9F5961C9-7941-45C0-8EB9-0567A5F82623}" destId="{1D2D346A-9ADC-46C2-BBBC-E7667DF03353}" srcOrd="0" destOrd="3" presId="urn:microsoft.com/office/officeart/2005/8/layout/hList6"/>
    <dgm:cxn modelId="{82FB57A5-F9CD-4C85-9562-BA3B289004FD}" srcId="{9FB7C87F-B672-48C5-B021-F65941316CAA}" destId="{8F1CFECE-B905-4A3E-8C10-8B0BCA554A5D}" srcOrd="0" destOrd="0" parTransId="{2589E335-AF12-451F-9BE4-F3BC8B439EDE}" sibTransId="{32AF6A2E-7951-458E-969B-197F028FA059}"/>
    <dgm:cxn modelId="{658627BD-1BC6-4C66-8D45-309BFFB3E9CC}" srcId="{5B67C147-3B4D-4A1C-8E24-9C73EDF7DA8B}" destId="{E0029A4A-E41E-4A4C-9289-2141CB08DDAE}" srcOrd="0" destOrd="0" parTransId="{62263DC6-4EB3-4FAF-A857-19A6F33CE8D3}" sibTransId="{8922A837-9888-42A9-A82F-5E8B14336314}"/>
    <dgm:cxn modelId="{E4D019BE-8CD5-45C4-8490-42A6F3EF24E1}" srcId="{312EFEDC-87F7-4CBF-B3DB-596D663C30F5}" destId="{202B7ADF-27C4-4CF1-AE6F-1DE97972A4B3}" srcOrd="0" destOrd="0" parTransId="{331058BE-0504-44F0-9A95-6927365FBA69}" sibTransId="{2B05E334-C2D1-4328-8AC3-90327883EA74}"/>
    <dgm:cxn modelId="{38654CC1-6460-4831-A061-824CC20A1AEB}" type="presOf" srcId="{312EFEDC-87F7-4CBF-B3DB-596D663C30F5}" destId="{5761D4E3-5F00-4B6D-8F49-130D04D69469}" srcOrd="0" destOrd="0" presId="urn:microsoft.com/office/officeart/2005/8/layout/hList6"/>
    <dgm:cxn modelId="{5BC179E1-C977-498D-86DD-31B6879AA006}" srcId="{E0029A4A-E41E-4A4C-9289-2141CB08DDAE}" destId="{1986060A-6ACF-40E7-9243-31D0F5CA587A}" srcOrd="1" destOrd="0" parTransId="{7E73E185-C735-44D2-BB6E-8039549B8427}" sibTransId="{3B46C4E4-52D4-45ED-9596-E2F3528652A5}"/>
    <dgm:cxn modelId="{937060E8-FD27-436D-B9B6-03D4185273B5}" type="presOf" srcId="{8F1CFECE-B905-4A3E-8C10-8B0BCA554A5D}" destId="{C14B1BF6-7FA4-4718-9B5A-9AFA2B74C62F}" srcOrd="0" destOrd="1" presId="urn:microsoft.com/office/officeart/2005/8/layout/hList6"/>
    <dgm:cxn modelId="{923945EC-ED2C-476E-8EA9-EEBD8712046F}" srcId="{9FB7C87F-B672-48C5-B021-F65941316CAA}" destId="{9E5B159F-D8E3-4C86-AC6E-6D1CFBA87870}" srcOrd="3" destOrd="0" parTransId="{1261EB67-EFED-4E6C-B09B-99C42549A9FD}" sibTransId="{D08B7DEE-018A-4AEB-9B0F-66D42FBB337D}"/>
    <dgm:cxn modelId="{7D2FAAEC-0577-4455-B091-90E4444E3512}" type="presOf" srcId="{A6380D83-5A9A-4FA5-B27A-452AA8AB7EF9}" destId="{5761D4E3-5F00-4B6D-8F49-130D04D69469}" srcOrd="0" destOrd="3" presId="urn:microsoft.com/office/officeart/2005/8/layout/hList6"/>
    <dgm:cxn modelId="{797A27EE-1E0B-4CAE-A392-E2FA6AA410CF}" srcId="{E0029A4A-E41E-4A4C-9289-2141CB08DDAE}" destId="{9F5961C9-7941-45C0-8EB9-0567A5F82623}" srcOrd="2" destOrd="0" parTransId="{586A4B04-9964-4C2A-B5D0-F5DCEB419245}" sibTransId="{04CA4003-A5B5-4302-B3F7-F4A448870F29}"/>
    <dgm:cxn modelId="{3FD217F2-F106-4FA3-9C43-2B1BA11E4587}" srcId="{312EFEDC-87F7-4CBF-B3DB-596D663C30F5}" destId="{36C5C080-9D27-4623-A44F-7184CB1A3BCF}" srcOrd="3" destOrd="0" parTransId="{88D25283-1BE6-4632-99D9-DCFE16AAF8C7}" sibTransId="{44DECD3C-C696-4335-B638-799F0F7E3011}"/>
    <dgm:cxn modelId="{9F71DFF3-CCFB-4B59-8131-242E628852D1}" type="presOf" srcId="{46243112-D0D5-4D3F-8D02-92C8A25A709E}" destId="{C14B1BF6-7FA4-4718-9B5A-9AFA2B74C62F}" srcOrd="0" destOrd="3" presId="urn:microsoft.com/office/officeart/2005/8/layout/hList6"/>
    <dgm:cxn modelId="{A0D2CAFC-A670-4056-A045-757EB62DD795}" type="presOf" srcId="{5B67C147-3B4D-4A1C-8E24-9C73EDF7DA8B}" destId="{1C331674-A9D6-4336-8FF5-2056928730E8}" srcOrd="0" destOrd="0" presId="urn:microsoft.com/office/officeart/2005/8/layout/hList6"/>
    <dgm:cxn modelId="{8641D3DD-347A-4598-9E86-5C9C5DBF3FC6}" type="presParOf" srcId="{1C331674-A9D6-4336-8FF5-2056928730E8}" destId="{1D2D346A-9ADC-46C2-BBBC-E7667DF03353}" srcOrd="0" destOrd="0" presId="urn:microsoft.com/office/officeart/2005/8/layout/hList6"/>
    <dgm:cxn modelId="{CC3C2156-AD48-4DB0-96FD-3C62D6FB631A}" type="presParOf" srcId="{1C331674-A9D6-4336-8FF5-2056928730E8}" destId="{8855BC1B-DA77-41CF-A402-F889F48CB566}" srcOrd="1" destOrd="0" presId="urn:microsoft.com/office/officeart/2005/8/layout/hList6"/>
    <dgm:cxn modelId="{83AB7586-374F-4370-9149-8935A0D2A9BC}" type="presParOf" srcId="{1C331674-A9D6-4336-8FF5-2056928730E8}" destId="{5761D4E3-5F00-4B6D-8F49-130D04D69469}" srcOrd="2" destOrd="0" presId="urn:microsoft.com/office/officeart/2005/8/layout/hList6"/>
    <dgm:cxn modelId="{676CF314-F350-4EC3-8605-E098C6E19977}" type="presParOf" srcId="{1C331674-A9D6-4336-8FF5-2056928730E8}" destId="{7702960A-47A6-47C7-9061-C7AF7C079B71}" srcOrd="3" destOrd="0" presId="urn:microsoft.com/office/officeart/2005/8/layout/hList6"/>
    <dgm:cxn modelId="{7EE1B496-756F-47D2-ADEE-1CD6A05ADD97}" type="presParOf" srcId="{1C331674-A9D6-4336-8FF5-2056928730E8}" destId="{C14B1BF6-7FA4-4718-9B5A-9AFA2B74C62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D346A-9ADC-46C2-BBBC-E7667DF03353}">
      <dsp:nvSpPr>
        <dsp:cNvPr id="0" name=""/>
        <dsp:cNvSpPr/>
      </dsp:nvSpPr>
      <dsp:spPr>
        <a:xfrm rot="16200000">
          <a:off x="-575508" y="576557"/>
          <a:ext cx="3881437" cy="272832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6979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Hiring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Career Services/Recruiting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Ensure pre-employment/basic qualification met</a:t>
          </a:r>
        </a:p>
      </dsp:txBody>
      <dsp:txXfrm rot="5400000">
        <a:off x="1050" y="776286"/>
        <a:ext cx="2728321" cy="2328863"/>
      </dsp:txXfrm>
    </dsp:sp>
    <dsp:sp modelId="{5761D4E3-5F00-4B6D-8F49-130D04D69469}">
      <dsp:nvSpPr>
        <dsp:cNvPr id="0" name=""/>
        <dsp:cNvSpPr/>
      </dsp:nvSpPr>
      <dsp:spPr>
        <a:xfrm rot="16200000">
          <a:off x="2357437" y="576557"/>
          <a:ext cx="3881437" cy="272832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6979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Onboarding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Company and job specific based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Starts with onboarding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Focus on the “essence” of the job</a:t>
          </a:r>
        </a:p>
      </dsp:txBody>
      <dsp:txXfrm rot="5400000">
        <a:off x="2933995" y="776286"/>
        <a:ext cx="2728321" cy="2328863"/>
      </dsp:txXfrm>
    </dsp:sp>
    <dsp:sp modelId="{C14B1BF6-7FA4-4718-9B5A-9AFA2B74C62F}">
      <dsp:nvSpPr>
        <dsp:cNvPr id="0" name=""/>
        <dsp:cNvSpPr/>
      </dsp:nvSpPr>
      <dsp:spPr>
        <a:xfrm rot="16200000">
          <a:off x="5290383" y="576557"/>
          <a:ext cx="3881437" cy="272832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6979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On-going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Company and job specific based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Continual for all staff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Not a repeat of onboarding</a:t>
          </a:r>
        </a:p>
      </dsp:txBody>
      <dsp:txXfrm rot="5400000">
        <a:off x="5866941" y="776286"/>
        <a:ext cx="2728321" cy="2328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3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4057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3652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471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924831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9612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2699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73695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62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1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0702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8893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8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98217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6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8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  <p:sldLayoutId id="2147483955" r:id="rId14"/>
    <p:sldLayoutId id="2147483956" r:id="rId15"/>
    <p:sldLayoutId id="214748395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profs.com/quiz-school/ugc/story.php?title=prehire-medication-testa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128876"/>
            <a:ext cx="7766936" cy="1646302"/>
          </a:xfrm>
        </p:spPr>
        <p:txBody>
          <a:bodyPr/>
          <a:lstStyle/>
          <a:p>
            <a:r>
              <a:rPr lang="en-US" dirty="0"/>
              <a:t>Orientation, Onboarding and Competencies</a:t>
            </a:r>
          </a:p>
        </p:txBody>
      </p:sp>
    </p:spTree>
    <p:extLst>
      <p:ext uri="{BB962C8B-B14F-4D97-AF65-F5344CB8AC3E}">
        <p14:creationId xmlns:p14="http://schemas.microsoft.com/office/powerpoint/2010/main" val="252835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102" y="609600"/>
            <a:ext cx="7797899" cy="1320800"/>
          </a:xfrm>
        </p:spPr>
        <p:txBody>
          <a:bodyPr/>
          <a:lstStyle/>
          <a:p>
            <a:r>
              <a:rPr lang="en-US" dirty="0"/>
              <a:t>Potential Hire Accepts Offer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5108" y="2160589"/>
            <a:ext cx="7588893" cy="388077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HR adds New Hire employment data to orientation spreadsheet in Orientation Folder on Hhfs1</a:t>
            </a:r>
          </a:p>
          <a:p>
            <a:pPr lvl="0"/>
            <a:r>
              <a:rPr lang="en-US" dirty="0"/>
              <a:t>HR notifies Staff Development of New Hire via orientation spreadsheet.</a:t>
            </a:r>
          </a:p>
          <a:p>
            <a:pPr lvl="0"/>
            <a:r>
              <a:rPr lang="en-US" dirty="0"/>
              <a:t>HR notifies MIS of New Hire via orientation spreadsheet.</a:t>
            </a:r>
          </a:p>
          <a:p>
            <a:pPr lvl="0"/>
            <a:r>
              <a:rPr lang="en-US" dirty="0"/>
              <a:t>HR reaches out to New Hire to schedule onboarding meeting with New Hire.</a:t>
            </a:r>
          </a:p>
          <a:p>
            <a:pPr lvl="0"/>
            <a:r>
              <a:rPr lang="en-US" dirty="0"/>
              <a:t>HR initiates ADP Onboarding.</a:t>
            </a:r>
          </a:p>
          <a:p>
            <a:pPr lvl="0"/>
            <a:r>
              <a:rPr lang="en-US" dirty="0"/>
              <a:t>New Hire gathers documents and completes ADP remote onboarding.</a:t>
            </a:r>
          </a:p>
          <a:p>
            <a:pPr lvl="0"/>
            <a:r>
              <a:rPr lang="en-US" dirty="0"/>
              <a:t>HR sends the manager a checklist to complete.</a:t>
            </a:r>
          </a:p>
          <a:p>
            <a:pPr lvl="0"/>
            <a:r>
              <a:rPr lang="en-US" dirty="0"/>
              <a:t>Manager completes the checklist and sends it back to HR.</a:t>
            </a:r>
          </a:p>
          <a:p>
            <a:pPr lvl="0"/>
            <a:r>
              <a:rPr lang="en-US" dirty="0"/>
              <a:t>HR has onboarding meeting with New Hire. During the meeting, the New Hire provides TB history, CPR certification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461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6914" y="609600"/>
            <a:ext cx="7837088" cy="1320800"/>
          </a:xfrm>
        </p:spPr>
        <p:txBody>
          <a:bodyPr/>
          <a:lstStyle/>
          <a:p>
            <a:r>
              <a:rPr lang="en-US" dirty="0"/>
              <a:t>Manager Checklist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14" y="1616918"/>
            <a:ext cx="7605486" cy="414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441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1416" y="609600"/>
            <a:ext cx="7732585" cy="1320800"/>
          </a:xfrm>
        </p:spPr>
        <p:txBody>
          <a:bodyPr/>
          <a:lstStyle/>
          <a:p>
            <a:r>
              <a:rPr lang="en-US" dirty="0"/>
              <a:t>Manager Checklist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415" y="1846348"/>
            <a:ext cx="7417857" cy="386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88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850" y="609600"/>
            <a:ext cx="7850151" cy="1320800"/>
          </a:xfrm>
        </p:spPr>
        <p:txBody>
          <a:bodyPr/>
          <a:lstStyle/>
          <a:p>
            <a:r>
              <a:rPr lang="en-US" dirty="0"/>
              <a:t>Manager Checklist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7909" y="1730062"/>
            <a:ext cx="6013400" cy="398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390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9166" y="609600"/>
            <a:ext cx="7784836" cy="1320800"/>
          </a:xfrm>
        </p:spPr>
        <p:txBody>
          <a:bodyPr/>
          <a:lstStyle/>
          <a:p>
            <a:r>
              <a:rPr lang="en-US" dirty="0"/>
              <a:t>Manager Checklist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166" y="1825405"/>
            <a:ext cx="4153988" cy="4670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095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5290" y="609600"/>
            <a:ext cx="7758711" cy="1320800"/>
          </a:xfrm>
        </p:spPr>
        <p:txBody>
          <a:bodyPr/>
          <a:lstStyle/>
          <a:p>
            <a:r>
              <a:rPr lang="en-US" dirty="0"/>
              <a:t>Manager Checklist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725" y="1731817"/>
            <a:ext cx="8150079" cy="3422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113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8354" y="609600"/>
            <a:ext cx="7745648" cy="1320800"/>
          </a:xfrm>
        </p:spPr>
        <p:txBody>
          <a:bodyPr/>
          <a:lstStyle/>
          <a:p>
            <a:r>
              <a:rPr lang="en-US" dirty="0"/>
              <a:t>Manager Checklist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913" y="2016299"/>
            <a:ext cx="8198409" cy="277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615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59" y="609600"/>
            <a:ext cx="8830491" cy="1320800"/>
          </a:xfrm>
        </p:spPr>
        <p:txBody>
          <a:bodyPr/>
          <a:lstStyle/>
          <a:p>
            <a:r>
              <a:rPr lang="en-US" dirty="0"/>
              <a:t>Monday One Week Prior to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3" y="2160589"/>
            <a:ext cx="8425543" cy="388077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HR uses the completed checklist from the manager to update equipment needs on orientation spreadsheet.</a:t>
            </a:r>
          </a:p>
          <a:p>
            <a:pPr lvl="0"/>
            <a:r>
              <a:rPr lang="en-US" dirty="0"/>
              <a:t>HR emails orientation spreadsheet to manager, Staff Development, MIS, Facilities.</a:t>
            </a:r>
          </a:p>
          <a:p>
            <a:pPr lvl="0"/>
            <a:r>
              <a:rPr lang="en-US" dirty="0"/>
              <a:t>MIS receives equipment needs from orientation spreadsheet.</a:t>
            </a:r>
          </a:p>
          <a:p>
            <a:pPr lvl="0"/>
            <a:r>
              <a:rPr lang="en-US" dirty="0"/>
              <a:t>MIS inputs New Hire’s work phone numbers into orientation spreadsheet.</a:t>
            </a:r>
          </a:p>
          <a:p>
            <a:pPr lvl="0"/>
            <a:r>
              <a:rPr lang="en-US" dirty="0"/>
              <a:t>Manager receives New Hire’s work phone numbers from orientation spreadsheet.</a:t>
            </a:r>
          </a:p>
          <a:p>
            <a:pPr lvl="0"/>
            <a:r>
              <a:rPr lang="en-US" dirty="0"/>
              <a:t>Facilities prepares equipment for all LPNs, RNs and PTs (nursing bags, bins, ENVO masks is needed) from information on orientation spreadsheet.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748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348" y="609600"/>
            <a:ext cx="9300755" cy="1320800"/>
          </a:xfrm>
        </p:spPr>
        <p:txBody>
          <a:bodyPr/>
          <a:lstStyle/>
          <a:p>
            <a:r>
              <a:rPr lang="en-US" dirty="0"/>
              <a:t>Wednesday of Week Prior to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3850" y="2160589"/>
            <a:ext cx="8242664" cy="3880773"/>
          </a:xfrm>
        </p:spPr>
        <p:txBody>
          <a:bodyPr/>
          <a:lstStyle/>
          <a:p>
            <a:pPr lvl="0"/>
            <a:r>
              <a:rPr lang="en-US" dirty="0"/>
              <a:t>HR uses completed checklist from the manager and data from New Hire to complete HCHB Import Form for Staff Development.</a:t>
            </a:r>
          </a:p>
          <a:p>
            <a:pPr lvl="0"/>
            <a:r>
              <a:rPr lang="en-US" dirty="0"/>
              <a:t>HR emails completed HCHB Import Form to Staff Development.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689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726" y="609600"/>
            <a:ext cx="8294914" cy="1320800"/>
          </a:xfrm>
        </p:spPr>
        <p:txBody>
          <a:bodyPr/>
          <a:lstStyle/>
          <a:p>
            <a:r>
              <a:rPr lang="en-US" dirty="0"/>
              <a:t>Thursday of Week Prior to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0422" y="2160589"/>
            <a:ext cx="8151224" cy="3880773"/>
          </a:xfrm>
        </p:spPr>
        <p:txBody>
          <a:bodyPr/>
          <a:lstStyle/>
          <a:p>
            <a:pPr lvl="0"/>
            <a:r>
              <a:rPr lang="en-US" dirty="0"/>
              <a:t>Staff Development enters new hire information from HCHB Import form into the HCHB training database and the HCHB production database.</a:t>
            </a:r>
          </a:p>
          <a:p>
            <a:pPr lvl="0"/>
            <a:r>
              <a:rPr lang="en-US" dirty="0"/>
              <a:t>Once data is entered into the HCHB database by Staff Development, MIS can set up tablet and outlook email.</a:t>
            </a:r>
          </a:p>
          <a:p>
            <a:pPr lvl="0"/>
            <a:r>
              <a:rPr lang="en-US" dirty="0"/>
              <a:t>Staff Development sets up promise point modules in HCHB for New Hire.</a:t>
            </a:r>
          </a:p>
          <a:p>
            <a:pPr lvl="0"/>
            <a:r>
              <a:rPr lang="en-US" dirty="0"/>
              <a:t>Staff Development places test patients in testing HCHB database for each New Hire.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26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2229" y="609600"/>
            <a:ext cx="7771772" cy="1320800"/>
          </a:xfrm>
        </p:spPr>
        <p:txBody>
          <a:bodyPr/>
          <a:lstStyle/>
          <a:p>
            <a:r>
              <a:rPr lang="en-US" dirty="0"/>
              <a:t>John Hopkins Competency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228" y="2160589"/>
            <a:ext cx="7771773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Competency is the application of knowledge, skills, and behaviors that are needed to fulfill organizational, departmental, and work setting requirements and include interpersonal, technical, and critical thinking skills.</a:t>
            </a:r>
          </a:p>
        </p:txBody>
      </p:sp>
    </p:spTree>
    <p:extLst>
      <p:ext uri="{BB962C8B-B14F-4D97-AF65-F5344CB8AC3E}">
        <p14:creationId xmlns:p14="http://schemas.microsoft.com/office/powerpoint/2010/main" val="2502959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5108" y="609600"/>
            <a:ext cx="8216538" cy="1320800"/>
          </a:xfrm>
        </p:spPr>
        <p:txBody>
          <a:bodyPr/>
          <a:lstStyle/>
          <a:p>
            <a:r>
              <a:rPr lang="en-US" dirty="0"/>
              <a:t>Thursday of Week Prior to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862" y="2160589"/>
            <a:ext cx="8059784" cy="3880773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Staff Development creates for each New Hire &amp; then emails all of the forms to HR, manager and preceptor if Staff Development has preceptor information from Manager Checklist who has been assigned as the Preceptor:</a:t>
            </a:r>
          </a:p>
          <a:p>
            <a:pPr lvl="1"/>
            <a:r>
              <a:rPr lang="en-US" dirty="0"/>
              <a:t>Orientation schedule/education</a:t>
            </a:r>
          </a:p>
          <a:p>
            <a:pPr lvl="1"/>
            <a:r>
              <a:rPr lang="en-US" dirty="0"/>
              <a:t>90 Day Competency Checklist (contract staff do not receive a 90 Day Competency Checklist)</a:t>
            </a:r>
          </a:p>
          <a:p>
            <a:pPr lvl="1"/>
            <a:r>
              <a:rPr lang="en-US" dirty="0"/>
              <a:t>Online Orientation Day 1, Day 2 &amp; Day 3</a:t>
            </a:r>
          </a:p>
          <a:p>
            <a:pPr lvl="1"/>
            <a:r>
              <a:rPr lang="en-US" dirty="0"/>
              <a:t>Preceptor Pathway for VNA New Hires (contract staff do not receive a preceptor pathway)</a:t>
            </a:r>
          </a:p>
          <a:p>
            <a:pPr lvl="0"/>
            <a:r>
              <a:rPr lang="en-US" dirty="0"/>
              <a:t>HR emails all of the forms to the New Hire and New Hire confirms receipt of forms.</a:t>
            </a:r>
          </a:p>
          <a:p>
            <a:pPr lvl="0"/>
            <a:r>
              <a:rPr lang="en-US" dirty="0"/>
              <a:t>MIS prepares cellphones and access cards.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3283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976" y="609600"/>
            <a:ext cx="7824025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046" y="2160589"/>
            <a:ext cx="7824024" cy="3880773"/>
          </a:xfrm>
        </p:spPr>
        <p:txBody>
          <a:bodyPr/>
          <a:lstStyle/>
          <a:p>
            <a:r>
              <a:rPr lang="en-US" dirty="0"/>
              <a:t>During COVID</a:t>
            </a:r>
          </a:p>
          <a:p>
            <a:pPr lvl="1"/>
            <a:r>
              <a:rPr lang="en-US" dirty="0"/>
              <a:t>Staff completed 8 hours of online orientation on Monday of orientation at home</a:t>
            </a:r>
          </a:p>
          <a:p>
            <a:pPr lvl="1"/>
            <a:r>
              <a:rPr lang="en-US" dirty="0"/>
              <a:t>Staff attended 8-hour in-person orientation on Tuesday of orientation</a:t>
            </a:r>
          </a:p>
          <a:p>
            <a:pPr lvl="1"/>
            <a:r>
              <a:rPr lang="en-US" dirty="0"/>
              <a:t>Staff attended 8-hour in-person orientation with tablet, telehealth and virtual visits education</a:t>
            </a:r>
          </a:p>
          <a:p>
            <a:pPr lvl="1"/>
            <a:r>
              <a:rPr lang="en-US" dirty="0"/>
              <a:t>RN, PT, OT and ST attended 2-hour remote tablet training for SOC</a:t>
            </a:r>
          </a:p>
        </p:txBody>
      </p:sp>
    </p:spTree>
    <p:extLst>
      <p:ext uri="{BB962C8B-B14F-4D97-AF65-F5344CB8AC3E}">
        <p14:creationId xmlns:p14="http://schemas.microsoft.com/office/powerpoint/2010/main" val="2353264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2674" y="609600"/>
            <a:ext cx="7471328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Topics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2674" y="2160589"/>
            <a:ext cx="7471328" cy="3880773"/>
          </a:xfrm>
        </p:spPr>
        <p:txBody>
          <a:bodyPr/>
          <a:lstStyle/>
          <a:p>
            <a:r>
              <a:rPr lang="en-US" dirty="0"/>
              <a:t>3-Day In-person Orientation (Monday, Tuesday and Wednesday)</a:t>
            </a:r>
          </a:p>
          <a:p>
            <a:r>
              <a:rPr lang="en-US" dirty="0"/>
              <a:t>Topics of Education</a:t>
            </a:r>
          </a:p>
          <a:p>
            <a:pPr lvl="1"/>
            <a:r>
              <a:rPr lang="en-US" dirty="0"/>
              <a:t>Foundation Mission and Goals</a:t>
            </a:r>
          </a:p>
          <a:p>
            <a:pPr lvl="1"/>
            <a:r>
              <a:rPr lang="en-US" dirty="0"/>
              <a:t>RiseHi Culture</a:t>
            </a:r>
          </a:p>
          <a:p>
            <a:pPr lvl="1"/>
            <a:r>
              <a:rPr lang="en-US" dirty="0"/>
              <a:t>Human Resources presentation</a:t>
            </a:r>
          </a:p>
          <a:p>
            <a:pPr lvl="1"/>
            <a:r>
              <a:rPr lang="en-US" dirty="0"/>
              <a:t>Cultural Competency</a:t>
            </a:r>
          </a:p>
          <a:p>
            <a:pPr lvl="1"/>
            <a:r>
              <a:rPr lang="en-US" dirty="0"/>
              <a:t>Quid Pro Quo</a:t>
            </a:r>
          </a:p>
          <a:p>
            <a:pPr lvl="1"/>
            <a:r>
              <a:rPr lang="en-US" dirty="0"/>
              <a:t>Hostile Work Environment</a:t>
            </a:r>
          </a:p>
          <a:p>
            <a:pPr lvl="1"/>
            <a:r>
              <a:rPr lang="en-US" dirty="0"/>
              <a:t>Workplace Violence</a:t>
            </a:r>
          </a:p>
          <a:p>
            <a:pPr lvl="1"/>
            <a:r>
              <a:rPr lang="en-US" dirty="0"/>
              <a:t>Staying Safe and Aware on the Job</a:t>
            </a:r>
          </a:p>
        </p:txBody>
      </p:sp>
    </p:spTree>
    <p:extLst>
      <p:ext uri="{BB962C8B-B14F-4D97-AF65-F5344CB8AC3E}">
        <p14:creationId xmlns:p14="http://schemas.microsoft.com/office/powerpoint/2010/main" val="214746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2856" y="609600"/>
            <a:ext cx="7641145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Topics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56" y="2160589"/>
            <a:ext cx="7641146" cy="3880773"/>
          </a:xfrm>
        </p:spPr>
        <p:txBody>
          <a:bodyPr/>
          <a:lstStyle/>
          <a:p>
            <a:r>
              <a:rPr lang="en-US" dirty="0"/>
              <a:t>3-Day In-person Orientation (Monday, Tuesday and Wednesday)</a:t>
            </a:r>
          </a:p>
          <a:p>
            <a:r>
              <a:rPr lang="en-US" dirty="0"/>
              <a:t>Topics of Education</a:t>
            </a:r>
          </a:p>
          <a:p>
            <a:pPr lvl="1"/>
            <a:r>
              <a:rPr lang="en-US" dirty="0"/>
              <a:t>EAP</a:t>
            </a:r>
          </a:p>
          <a:p>
            <a:pPr lvl="1"/>
            <a:r>
              <a:rPr lang="en-US" dirty="0"/>
              <a:t>Corporate Compliance and Privacy</a:t>
            </a:r>
          </a:p>
          <a:p>
            <a:pPr lvl="1"/>
            <a:r>
              <a:rPr lang="en-US" dirty="0"/>
              <a:t>HIPAA</a:t>
            </a:r>
          </a:p>
          <a:p>
            <a:pPr lvl="1"/>
            <a:r>
              <a:rPr lang="en-US" dirty="0"/>
              <a:t>Written Information Security Plan (WISP)</a:t>
            </a:r>
          </a:p>
          <a:p>
            <a:pPr lvl="1"/>
            <a:r>
              <a:rPr lang="en-US" dirty="0"/>
              <a:t>Confidentiality</a:t>
            </a:r>
          </a:p>
          <a:p>
            <a:pPr lvl="1"/>
            <a:r>
              <a:rPr lang="en-US" dirty="0"/>
              <a:t>Social Media</a:t>
            </a:r>
          </a:p>
          <a:p>
            <a:pPr lvl="1"/>
            <a:r>
              <a:rPr lang="en-US" dirty="0"/>
              <a:t>Boundaries</a:t>
            </a:r>
          </a:p>
          <a:p>
            <a:pPr lvl="1"/>
            <a:r>
              <a:rPr lang="en-US" dirty="0"/>
              <a:t>Emergency Preparedness</a:t>
            </a:r>
          </a:p>
        </p:txBody>
      </p:sp>
    </p:spTree>
    <p:extLst>
      <p:ext uri="{BB962C8B-B14F-4D97-AF65-F5344CB8AC3E}">
        <p14:creationId xmlns:p14="http://schemas.microsoft.com/office/powerpoint/2010/main" val="3217923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9348" y="609600"/>
            <a:ext cx="7954653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Topics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4" y="2160589"/>
            <a:ext cx="7745648" cy="3880773"/>
          </a:xfrm>
        </p:spPr>
        <p:txBody>
          <a:bodyPr/>
          <a:lstStyle/>
          <a:p>
            <a:r>
              <a:rPr lang="en-US" dirty="0"/>
              <a:t>3-Day In-person Orientation (Monday, Tuesday and Wednesday)</a:t>
            </a:r>
          </a:p>
          <a:p>
            <a:r>
              <a:rPr lang="en-US" dirty="0"/>
              <a:t>Topics of Education</a:t>
            </a:r>
          </a:p>
          <a:p>
            <a:pPr lvl="1"/>
            <a:r>
              <a:rPr lang="en-US" dirty="0"/>
              <a:t>Fire Safety</a:t>
            </a:r>
          </a:p>
          <a:p>
            <a:pPr lvl="1"/>
            <a:r>
              <a:rPr lang="en-US" dirty="0"/>
              <a:t>Fire Response and Evacuation Plan</a:t>
            </a:r>
          </a:p>
          <a:p>
            <a:pPr lvl="1"/>
            <a:r>
              <a:rPr lang="en-US" dirty="0"/>
              <a:t>Sharps Safety</a:t>
            </a:r>
          </a:p>
          <a:p>
            <a:pPr lvl="1"/>
            <a:r>
              <a:rPr lang="en-US" dirty="0"/>
              <a:t>Occupational Exposures and Injuries</a:t>
            </a:r>
          </a:p>
          <a:p>
            <a:pPr lvl="1"/>
            <a:r>
              <a:rPr lang="en-US" dirty="0"/>
              <a:t>Management of Agency Issued Medical Equipment and Supplies</a:t>
            </a:r>
          </a:p>
          <a:p>
            <a:pPr lvl="1"/>
            <a:r>
              <a:rPr lang="en-US" dirty="0"/>
              <a:t>PACE, Element Care and NH Health Families</a:t>
            </a:r>
          </a:p>
          <a:p>
            <a:pPr lvl="1"/>
            <a:r>
              <a:rPr lang="en-US" dirty="0"/>
              <a:t>Healthy You (Population Health)</a:t>
            </a:r>
          </a:p>
          <a:p>
            <a:pPr lvl="1"/>
            <a:r>
              <a:rPr lang="en-US" dirty="0"/>
              <a:t>List of Infection Control Precaution Methods</a:t>
            </a:r>
          </a:p>
        </p:txBody>
      </p:sp>
    </p:spTree>
    <p:extLst>
      <p:ext uri="{BB962C8B-B14F-4D97-AF65-F5344CB8AC3E}">
        <p14:creationId xmlns:p14="http://schemas.microsoft.com/office/powerpoint/2010/main" val="287708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9166" y="609600"/>
            <a:ext cx="7784836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Topics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0606" y="2160589"/>
            <a:ext cx="7693396" cy="3880773"/>
          </a:xfrm>
        </p:spPr>
        <p:txBody>
          <a:bodyPr/>
          <a:lstStyle/>
          <a:p>
            <a:r>
              <a:rPr lang="en-US" dirty="0"/>
              <a:t>3-Day In-person Orientation (Monday, Tuesday and Wednesday)</a:t>
            </a:r>
          </a:p>
          <a:p>
            <a:r>
              <a:rPr lang="en-US" dirty="0"/>
              <a:t>Topics of Education</a:t>
            </a:r>
          </a:p>
          <a:p>
            <a:pPr lvl="1"/>
            <a:r>
              <a:rPr lang="en-US" dirty="0"/>
              <a:t>Tuberculosis Respiratory Program</a:t>
            </a:r>
          </a:p>
          <a:p>
            <a:pPr lvl="1"/>
            <a:r>
              <a:rPr lang="en-US" dirty="0"/>
              <a:t>Hand Hygiene</a:t>
            </a:r>
          </a:p>
          <a:p>
            <a:pPr lvl="1"/>
            <a:r>
              <a:rPr lang="en-US" dirty="0"/>
              <a:t>Infection Control PPE</a:t>
            </a:r>
          </a:p>
          <a:p>
            <a:pPr lvl="1"/>
            <a:r>
              <a:rPr lang="en-US" dirty="0"/>
              <a:t>Direct Care Clinician Guidelines</a:t>
            </a:r>
          </a:p>
          <a:p>
            <a:pPr lvl="1"/>
            <a:r>
              <a:rPr lang="en-US" dirty="0"/>
              <a:t>HHF Employee Benefits</a:t>
            </a:r>
          </a:p>
          <a:p>
            <a:pPr lvl="1"/>
            <a:r>
              <a:rPr lang="en-US" dirty="0"/>
              <a:t>Orientation Packet</a:t>
            </a:r>
          </a:p>
          <a:p>
            <a:pPr lvl="1"/>
            <a:r>
              <a:rPr lang="en-US" dirty="0"/>
              <a:t>Agency Issued Computer Equipment Policy</a:t>
            </a:r>
          </a:p>
          <a:p>
            <a:pPr lvl="1"/>
            <a:r>
              <a:rPr lang="en-US" dirty="0"/>
              <a:t>OSHA Right to Know Law</a:t>
            </a:r>
          </a:p>
        </p:txBody>
      </p:sp>
    </p:spTree>
    <p:extLst>
      <p:ext uri="{BB962C8B-B14F-4D97-AF65-F5344CB8AC3E}">
        <p14:creationId xmlns:p14="http://schemas.microsoft.com/office/powerpoint/2010/main" val="3329537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86" y="609600"/>
            <a:ext cx="7967716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Topics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2160589"/>
            <a:ext cx="7628082" cy="3880773"/>
          </a:xfrm>
        </p:spPr>
        <p:txBody>
          <a:bodyPr/>
          <a:lstStyle/>
          <a:p>
            <a:r>
              <a:rPr lang="en-US" dirty="0"/>
              <a:t>3-Day In-person Orientation (Monday, Tuesday and Wednesday)</a:t>
            </a:r>
          </a:p>
          <a:p>
            <a:r>
              <a:rPr lang="en-US" dirty="0"/>
              <a:t>Topics of Education</a:t>
            </a:r>
          </a:p>
          <a:p>
            <a:pPr lvl="1"/>
            <a:r>
              <a:rPr lang="en-US" dirty="0"/>
              <a:t>Service Excellence</a:t>
            </a:r>
          </a:p>
          <a:p>
            <a:pPr lvl="1"/>
            <a:r>
              <a:rPr lang="en-US" dirty="0"/>
              <a:t>Documenting Homebound Status</a:t>
            </a:r>
          </a:p>
          <a:p>
            <a:pPr lvl="1"/>
            <a:r>
              <a:rPr lang="en-US" dirty="0"/>
              <a:t>Documenting the Need for Skilled Services</a:t>
            </a:r>
          </a:p>
          <a:p>
            <a:pPr lvl="1"/>
            <a:r>
              <a:rPr lang="en-US" dirty="0"/>
              <a:t>Use of ABN</a:t>
            </a:r>
          </a:p>
          <a:p>
            <a:pPr lvl="1"/>
            <a:r>
              <a:rPr lang="en-US" dirty="0"/>
              <a:t>Definition of Homebound</a:t>
            </a:r>
          </a:p>
          <a:p>
            <a:pPr lvl="1"/>
            <a:r>
              <a:rPr lang="en-US" dirty="0"/>
              <a:t>Examples of Homebound</a:t>
            </a:r>
          </a:p>
          <a:p>
            <a:pPr lvl="1"/>
            <a:r>
              <a:rPr lang="en-US" dirty="0"/>
              <a:t>VNA Overview</a:t>
            </a:r>
          </a:p>
          <a:p>
            <a:pPr lvl="1"/>
            <a:r>
              <a:rPr lang="en-US" dirty="0"/>
              <a:t>Incident Reporting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794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536" y="609600"/>
            <a:ext cx="7915465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Topics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046" y="2160589"/>
            <a:ext cx="7601956" cy="3880773"/>
          </a:xfrm>
        </p:spPr>
        <p:txBody>
          <a:bodyPr/>
          <a:lstStyle/>
          <a:p>
            <a:r>
              <a:rPr lang="en-US" dirty="0"/>
              <a:t>3-Day In-person Orientation (Monday, Tuesday and Wednesday)</a:t>
            </a:r>
          </a:p>
          <a:p>
            <a:r>
              <a:rPr lang="en-US" dirty="0"/>
              <a:t>Topics of Education</a:t>
            </a:r>
          </a:p>
          <a:p>
            <a:pPr lvl="1"/>
            <a:r>
              <a:rPr lang="en-US" dirty="0"/>
              <a:t>Supervision of the HHA</a:t>
            </a:r>
          </a:p>
          <a:p>
            <a:pPr lvl="1"/>
            <a:r>
              <a:rPr lang="en-US" dirty="0"/>
              <a:t>Elder Service</a:t>
            </a:r>
          </a:p>
          <a:p>
            <a:pPr lvl="1"/>
            <a:r>
              <a:rPr lang="en-US" dirty="0"/>
              <a:t>Hazardous Materials and Waste</a:t>
            </a:r>
          </a:p>
          <a:p>
            <a:pPr lvl="1"/>
            <a:r>
              <a:rPr lang="en-US" dirty="0"/>
              <a:t>Assessing Depression and Suicidal Ideation</a:t>
            </a:r>
          </a:p>
          <a:p>
            <a:pPr lvl="1"/>
            <a:r>
              <a:rPr lang="en-US" dirty="0"/>
              <a:t>Depression vs Grief</a:t>
            </a:r>
          </a:p>
          <a:p>
            <a:pPr lvl="1"/>
            <a:r>
              <a:rPr lang="en-US" dirty="0"/>
              <a:t>MOLST</a:t>
            </a:r>
          </a:p>
          <a:p>
            <a:pPr lvl="1"/>
            <a:r>
              <a:rPr lang="en-US" dirty="0"/>
              <a:t>What Matters Most</a:t>
            </a:r>
          </a:p>
          <a:p>
            <a:pPr lvl="1"/>
            <a:r>
              <a:rPr lang="en-US" dirty="0"/>
              <a:t>The Conversation Project</a:t>
            </a:r>
          </a:p>
        </p:txBody>
      </p:sp>
    </p:spTree>
    <p:extLst>
      <p:ext uri="{BB962C8B-B14F-4D97-AF65-F5344CB8AC3E}">
        <p14:creationId xmlns:p14="http://schemas.microsoft.com/office/powerpoint/2010/main" val="16126954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536" y="609600"/>
            <a:ext cx="7915465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Topics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1416" y="2160589"/>
            <a:ext cx="7732585" cy="3880773"/>
          </a:xfrm>
        </p:spPr>
        <p:txBody>
          <a:bodyPr/>
          <a:lstStyle/>
          <a:p>
            <a:r>
              <a:rPr lang="en-US" dirty="0"/>
              <a:t>3-Day In-person Orientation (Monday, Tuesday and Wednesday)</a:t>
            </a:r>
          </a:p>
          <a:p>
            <a:r>
              <a:rPr lang="en-US" dirty="0"/>
              <a:t>Topics of Education</a:t>
            </a:r>
          </a:p>
          <a:p>
            <a:pPr lvl="1"/>
            <a:r>
              <a:rPr lang="en-US" dirty="0"/>
              <a:t>Advance Directives</a:t>
            </a:r>
          </a:p>
          <a:p>
            <a:pPr lvl="1"/>
            <a:r>
              <a:rPr lang="en-US" dirty="0"/>
              <a:t>Death Pronouncement</a:t>
            </a:r>
          </a:p>
          <a:p>
            <a:pPr lvl="1"/>
            <a:r>
              <a:rPr lang="en-US" dirty="0"/>
              <a:t>Best Practices</a:t>
            </a:r>
          </a:p>
          <a:p>
            <a:pPr lvl="1"/>
            <a:r>
              <a:rPr lang="en-US" dirty="0"/>
              <a:t>Medication 7 Rights</a:t>
            </a:r>
          </a:p>
          <a:p>
            <a:pPr lvl="1"/>
            <a:r>
              <a:rPr lang="en-US" dirty="0"/>
              <a:t>Medication Reconciliation</a:t>
            </a:r>
          </a:p>
          <a:p>
            <a:pPr lvl="1"/>
            <a:r>
              <a:rPr lang="en-US" dirty="0"/>
              <a:t>High Risk Medications</a:t>
            </a:r>
          </a:p>
          <a:p>
            <a:pPr lvl="1"/>
            <a:r>
              <a:rPr lang="en-US" dirty="0"/>
              <a:t>Home Safety and Pain</a:t>
            </a:r>
          </a:p>
          <a:p>
            <a:pPr lvl="1"/>
            <a:r>
              <a:rPr lang="en-US" dirty="0"/>
              <a:t>HHCAHPS Survey for VNA and CAHPS Survey for MVH</a:t>
            </a:r>
          </a:p>
        </p:txBody>
      </p:sp>
    </p:spTree>
    <p:extLst>
      <p:ext uri="{BB962C8B-B14F-4D97-AF65-F5344CB8AC3E}">
        <p14:creationId xmlns:p14="http://schemas.microsoft.com/office/powerpoint/2010/main" val="18001647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9166" y="609600"/>
            <a:ext cx="7784836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Topics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1862" y="2160589"/>
            <a:ext cx="7432139" cy="3880773"/>
          </a:xfrm>
        </p:spPr>
        <p:txBody>
          <a:bodyPr/>
          <a:lstStyle/>
          <a:p>
            <a:r>
              <a:rPr lang="en-US" dirty="0"/>
              <a:t>3-Day In-person Orientation (Monday, Tuesday and Wednesday)</a:t>
            </a:r>
          </a:p>
          <a:p>
            <a:r>
              <a:rPr lang="en-US" dirty="0"/>
              <a:t>Topics of Education</a:t>
            </a:r>
          </a:p>
          <a:p>
            <a:pPr lvl="1"/>
            <a:r>
              <a:rPr lang="en-US" dirty="0"/>
              <a:t>Negative Pressure Wound Therapy</a:t>
            </a:r>
          </a:p>
          <a:p>
            <a:pPr lvl="1"/>
            <a:r>
              <a:rPr lang="en-US" dirty="0"/>
              <a:t>Clinician Tool Kit</a:t>
            </a:r>
          </a:p>
          <a:p>
            <a:pPr lvl="1"/>
            <a:r>
              <a:rPr lang="en-US" dirty="0"/>
              <a:t>Bag Technique</a:t>
            </a:r>
          </a:p>
          <a:p>
            <a:pPr lvl="1"/>
            <a:r>
              <a:rPr lang="en-US" dirty="0"/>
              <a:t>Language Line</a:t>
            </a:r>
          </a:p>
          <a:p>
            <a:pPr lvl="1"/>
            <a:r>
              <a:rPr lang="en-US" dirty="0"/>
              <a:t>Education Website</a:t>
            </a:r>
          </a:p>
          <a:p>
            <a:pPr lvl="1"/>
            <a:r>
              <a:rPr lang="en-US" dirty="0"/>
              <a:t>Insulin Pen and Insulin Pen Safety Needle</a:t>
            </a:r>
          </a:p>
          <a:p>
            <a:pPr lvl="1"/>
            <a:r>
              <a:rPr lang="en-US" dirty="0"/>
              <a:t>PT/INR CoaguChek</a:t>
            </a:r>
          </a:p>
          <a:p>
            <a:pPr lvl="1"/>
            <a:r>
              <a:rPr lang="en-US" dirty="0"/>
              <a:t>Phlebotomy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317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788" y="609600"/>
            <a:ext cx="7863213" cy="1320800"/>
          </a:xfrm>
        </p:spPr>
        <p:txBody>
          <a:bodyPr/>
          <a:lstStyle/>
          <a:p>
            <a:r>
              <a:rPr lang="en-US" dirty="0"/>
              <a:t>When Competency is Assessed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851426"/>
              </p:ext>
            </p:extLst>
          </p:nvPr>
        </p:nvGraphicFramePr>
        <p:xfrm>
          <a:off x="1410788" y="2085852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3096126" y="3810003"/>
            <a:ext cx="721895" cy="36896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104021" y="3842087"/>
            <a:ext cx="721895" cy="36896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339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170" y="609600"/>
            <a:ext cx="7575831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Topics of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050" y="2160589"/>
            <a:ext cx="7392951" cy="3880773"/>
          </a:xfrm>
        </p:spPr>
        <p:txBody>
          <a:bodyPr/>
          <a:lstStyle/>
          <a:p>
            <a:r>
              <a:rPr lang="en-US" dirty="0"/>
              <a:t>3-Day In-person Orientation (Monday, Tuesday and Wednesday)</a:t>
            </a:r>
          </a:p>
          <a:p>
            <a:r>
              <a:rPr lang="en-US" dirty="0"/>
              <a:t>Topics of Education</a:t>
            </a:r>
          </a:p>
          <a:p>
            <a:pPr lvl="1"/>
            <a:r>
              <a:rPr lang="en-US" dirty="0"/>
              <a:t>IV Skills</a:t>
            </a:r>
          </a:p>
          <a:p>
            <a:pPr lvl="1"/>
            <a:r>
              <a:rPr lang="en-US" dirty="0"/>
              <a:t>PCR and </a:t>
            </a:r>
            <a:r>
              <a:rPr lang="en-US" dirty="0" err="1"/>
              <a:t>Binax.NOW</a:t>
            </a:r>
            <a:r>
              <a:rPr lang="en-US" dirty="0"/>
              <a:t> COVID Testing</a:t>
            </a:r>
          </a:p>
          <a:p>
            <a:pPr lvl="1"/>
            <a:r>
              <a:rPr lang="en-US" dirty="0"/>
              <a:t>Use of Cell Phone</a:t>
            </a:r>
          </a:p>
          <a:p>
            <a:pPr lvl="1"/>
            <a:r>
              <a:rPr lang="en-US" dirty="0"/>
              <a:t>Use of Access Card</a:t>
            </a:r>
          </a:p>
          <a:p>
            <a:pPr lvl="1"/>
            <a:r>
              <a:rPr lang="en-US" dirty="0"/>
              <a:t>Telehealth</a:t>
            </a:r>
          </a:p>
          <a:p>
            <a:pPr lvl="1"/>
            <a:r>
              <a:rPr lang="en-US" dirty="0"/>
              <a:t>Virtual Visits</a:t>
            </a:r>
          </a:p>
          <a:p>
            <a:pPr lvl="1"/>
            <a:r>
              <a:rPr lang="en-US" dirty="0"/>
              <a:t>2-Hour Initial Tablet Class</a:t>
            </a:r>
          </a:p>
          <a:p>
            <a:pPr lvl="1"/>
            <a:r>
              <a:rPr lang="en-US" dirty="0"/>
              <a:t>Outlook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006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850" y="609600"/>
            <a:ext cx="7850151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Competencies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6730" y="2160589"/>
            <a:ext cx="7667271" cy="3880773"/>
          </a:xfrm>
        </p:spPr>
        <p:txBody>
          <a:bodyPr/>
          <a:lstStyle/>
          <a:p>
            <a:r>
              <a:rPr lang="en-US" dirty="0"/>
              <a:t>Orientation Test</a:t>
            </a:r>
          </a:p>
          <a:p>
            <a:r>
              <a:rPr lang="en-US" dirty="0"/>
              <a:t>Needle Stick Test</a:t>
            </a:r>
          </a:p>
          <a:p>
            <a:r>
              <a:rPr lang="en-US" dirty="0"/>
              <a:t>Hand Hygiene</a:t>
            </a:r>
          </a:p>
          <a:p>
            <a:r>
              <a:rPr lang="en-US" dirty="0"/>
              <a:t>Clinical Bag Technique</a:t>
            </a:r>
          </a:p>
          <a:p>
            <a:r>
              <a:rPr lang="en-US" dirty="0"/>
              <a:t>Tuberculosis</a:t>
            </a:r>
          </a:p>
          <a:p>
            <a:r>
              <a:rPr lang="en-US" dirty="0"/>
              <a:t>Pulse Oximetry</a:t>
            </a:r>
          </a:p>
          <a:p>
            <a:r>
              <a:rPr lang="en-US" dirty="0"/>
              <a:t>Home Health Aide Supervision</a:t>
            </a:r>
          </a:p>
          <a:p>
            <a:r>
              <a:rPr lang="en-US" dirty="0"/>
              <a:t>Diabetic Foot Care</a:t>
            </a:r>
          </a:p>
          <a:p>
            <a:r>
              <a:rPr lang="en-US" dirty="0"/>
              <a:t>Glucometer, Insulin Pen and Insulin Pen Safety Needle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318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0" y="609600"/>
            <a:ext cx="7719522" cy="1320800"/>
          </a:xfrm>
        </p:spPr>
        <p:txBody>
          <a:bodyPr/>
          <a:lstStyle/>
          <a:p>
            <a:r>
              <a:rPr lang="en-US" dirty="0"/>
              <a:t>Core Centralized Orientation</a:t>
            </a:r>
            <a:br>
              <a:rPr lang="en-US" dirty="0"/>
            </a:br>
            <a:r>
              <a:rPr lang="en-US" dirty="0"/>
              <a:t>Competencies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478" y="2160589"/>
            <a:ext cx="7719523" cy="3880773"/>
          </a:xfrm>
        </p:spPr>
        <p:txBody>
          <a:bodyPr/>
          <a:lstStyle/>
          <a:p>
            <a:r>
              <a:rPr lang="en-US" dirty="0"/>
              <a:t>CoaguChek</a:t>
            </a:r>
          </a:p>
          <a:p>
            <a:r>
              <a:rPr lang="en-US" dirty="0"/>
              <a:t>Phlebotomy</a:t>
            </a:r>
          </a:p>
          <a:p>
            <a:r>
              <a:rPr lang="en-US" dirty="0"/>
              <a:t>IV Skills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5356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730" y="609600"/>
            <a:ext cx="7667271" cy="1320800"/>
          </a:xfrm>
        </p:spPr>
        <p:txBody>
          <a:bodyPr/>
          <a:lstStyle/>
          <a:p>
            <a:r>
              <a:rPr lang="en-US" dirty="0"/>
              <a:t>Equipment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7360" y="2160589"/>
            <a:ext cx="7536642" cy="3880773"/>
          </a:xfrm>
        </p:spPr>
        <p:txBody>
          <a:bodyPr/>
          <a:lstStyle/>
          <a:p>
            <a:r>
              <a:rPr lang="en-US" dirty="0"/>
              <a:t>Given Clinical Bag and Trunk Bin on Tuesday of Orientation</a:t>
            </a:r>
          </a:p>
          <a:p>
            <a:r>
              <a:rPr lang="en-US" dirty="0"/>
              <a:t>Given Access Card, Laptop and Cellphone Wednesday morning</a:t>
            </a:r>
          </a:p>
        </p:txBody>
      </p:sp>
    </p:spTree>
    <p:extLst>
      <p:ext uri="{BB962C8B-B14F-4D97-AF65-F5344CB8AC3E}">
        <p14:creationId xmlns:p14="http://schemas.microsoft.com/office/powerpoint/2010/main" val="17684846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976" y="609600"/>
            <a:ext cx="7824025" cy="1320800"/>
          </a:xfrm>
        </p:spPr>
        <p:txBody>
          <a:bodyPr/>
          <a:lstStyle/>
          <a:p>
            <a:r>
              <a:rPr lang="en-US" dirty="0"/>
              <a:t>Forms Given to New Hires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9976" y="2160589"/>
            <a:ext cx="7824026" cy="3880773"/>
          </a:xfrm>
        </p:spPr>
        <p:txBody>
          <a:bodyPr/>
          <a:lstStyle/>
          <a:p>
            <a:r>
              <a:rPr lang="en-US" dirty="0"/>
              <a:t>Orientation Packet</a:t>
            </a:r>
          </a:p>
          <a:p>
            <a:r>
              <a:rPr lang="en-US" dirty="0"/>
              <a:t>Home Care Course for VNA</a:t>
            </a:r>
          </a:p>
          <a:p>
            <a:r>
              <a:rPr lang="en-US" dirty="0"/>
              <a:t>OASIS Booklet for VNA</a:t>
            </a:r>
          </a:p>
          <a:p>
            <a:r>
              <a:rPr lang="en-US" dirty="0"/>
              <a:t>90 Day Competency</a:t>
            </a:r>
          </a:p>
          <a:p>
            <a:r>
              <a:rPr lang="en-US" dirty="0"/>
              <a:t>Orientation Schedule and Independent Education to complete over the next 90 Days</a:t>
            </a:r>
          </a:p>
          <a:p>
            <a:r>
              <a:rPr lang="en-US" dirty="0"/>
              <a:t>Preceptor Pathway</a:t>
            </a:r>
          </a:p>
          <a:p>
            <a:r>
              <a:rPr lang="en-US" dirty="0"/>
              <a:t>Resource material</a:t>
            </a:r>
          </a:p>
        </p:txBody>
      </p:sp>
    </p:spTree>
    <p:extLst>
      <p:ext uri="{BB962C8B-B14F-4D97-AF65-F5344CB8AC3E}">
        <p14:creationId xmlns:p14="http://schemas.microsoft.com/office/powerpoint/2010/main" val="11046177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6286" y="609600"/>
            <a:ext cx="7967716" cy="1320800"/>
          </a:xfrm>
        </p:spPr>
        <p:txBody>
          <a:bodyPr/>
          <a:lstStyle/>
          <a:p>
            <a:r>
              <a:rPr lang="en-US" dirty="0"/>
              <a:t>Elements to Review with New Hires Thursday and Friday of First Week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3668" y="2160588"/>
            <a:ext cx="7680333" cy="4249447"/>
          </a:xfrm>
        </p:spPr>
        <p:txBody>
          <a:bodyPr>
            <a:normAutofit/>
          </a:bodyPr>
          <a:lstStyle/>
          <a:p>
            <a:r>
              <a:rPr lang="en-US" dirty="0"/>
              <a:t>Can they use their work phone? – Have them place a call to you.</a:t>
            </a:r>
          </a:p>
          <a:p>
            <a:r>
              <a:rPr lang="en-US" dirty="0"/>
              <a:t>Are they checking Outlook? – Have them send you an email.</a:t>
            </a:r>
          </a:p>
          <a:p>
            <a:r>
              <a:rPr lang="en-US" dirty="0"/>
              <a:t>Do they know how to complete timesheet in computer?</a:t>
            </a:r>
          </a:p>
          <a:p>
            <a:r>
              <a:rPr lang="en-US" dirty="0"/>
              <a:t>Do they know how to reach their manager and scheduling?</a:t>
            </a:r>
          </a:p>
          <a:p>
            <a:r>
              <a:rPr lang="en-US" dirty="0"/>
              <a:t>Review 90 Day Competency with them.</a:t>
            </a:r>
          </a:p>
          <a:p>
            <a:r>
              <a:rPr lang="en-US" dirty="0"/>
              <a:t>Review Preceptor Pathway with them.</a:t>
            </a:r>
          </a:p>
          <a:p>
            <a:r>
              <a:rPr lang="en-US" dirty="0"/>
              <a:t>Review Independent Education to complete first 90 Days with them.</a:t>
            </a:r>
          </a:p>
          <a:p>
            <a:r>
              <a:rPr lang="en-US" dirty="0"/>
              <a:t>Do they know how to reach Employee Health?</a:t>
            </a:r>
          </a:p>
        </p:txBody>
      </p:sp>
    </p:spTree>
    <p:extLst>
      <p:ext uri="{BB962C8B-B14F-4D97-AF65-F5344CB8AC3E}">
        <p14:creationId xmlns:p14="http://schemas.microsoft.com/office/powerpoint/2010/main" val="3199443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5290" y="609600"/>
            <a:ext cx="7758711" cy="1320800"/>
          </a:xfrm>
        </p:spPr>
        <p:txBody>
          <a:bodyPr/>
          <a:lstStyle/>
          <a:p>
            <a:r>
              <a:rPr lang="en-US" dirty="0"/>
              <a:t>Elements to Review Each Week of First 90 Days of Hire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8982" y="2160589"/>
            <a:ext cx="7615019" cy="3880773"/>
          </a:xfrm>
        </p:spPr>
        <p:txBody>
          <a:bodyPr/>
          <a:lstStyle/>
          <a:p>
            <a:r>
              <a:rPr lang="en-US" dirty="0"/>
              <a:t>90 Day Competency</a:t>
            </a:r>
          </a:p>
          <a:p>
            <a:r>
              <a:rPr lang="en-US" dirty="0"/>
              <a:t>Preceptor Pathway</a:t>
            </a:r>
          </a:p>
          <a:p>
            <a:r>
              <a:rPr lang="en-US" dirty="0"/>
              <a:t>Progress with independent education</a:t>
            </a:r>
          </a:p>
          <a:p>
            <a:r>
              <a:rPr lang="en-US" dirty="0"/>
              <a:t>Use of technology (access card, cell phone, EMR, Outlook)</a:t>
            </a:r>
          </a:p>
          <a:p>
            <a:r>
              <a:rPr lang="en-US" dirty="0"/>
              <a:t>Communicate with preceptee’s manager</a:t>
            </a:r>
          </a:p>
          <a:p>
            <a:r>
              <a:rPr lang="en-US" dirty="0"/>
              <a:t>Set up educational opportunities</a:t>
            </a:r>
          </a:p>
          <a:p>
            <a:r>
              <a:rPr lang="en-US" dirty="0"/>
              <a:t>Caseload Management</a:t>
            </a:r>
          </a:p>
        </p:txBody>
      </p:sp>
    </p:spTree>
    <p:extLst>
      <p:ext uri="{BB962C8B-B14F-4D97-AF65-F5344CB8AC3E}">
        <p14:creationId xmlns:p14="http://schemas.microsoft.com/office/powerpoint/2010/main" val="6840087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726" y="609600"/>
            <a:ext cx="7876276" cy="1320800"/>
          </a:xfrm>
        </p:spPr>
        <p:txBody>
          <a:bodyPr/>
          <a:lstStyle/>
          <a:p>
            <a:r>
              <a:rPr lang="en-US" dirty="0"/>
              <a:t>Staff Development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228" y="2160589"/>
            <a:ext cx="7771773" cy="3880773"/>
          </a:xfrm>
        </p:spPr>
        <p:txBody>
          <a:bodyPr/>
          <a:lstStyle/>
          <a:p>
            <a:r>
              <a:rPr lang="en-US" dirty="0"/>
              <a:t>Will be adding a 6 week Booster Session</a:t>
            </a:r>
          </a:p>
          <a:p>
            <a:r>
              <a:rPr lang="en-US" dirty="0"/>
              <a:t>Will be adding a 12 week Booster Session</a:t>
            </a:r>
          </a:p>
          <a:p>
            <a:r>
              <a:rPr lang="en-US" dirty="0"/>
              <a:t>SOC training 3</a:t>
            </a:r>
            <a:r>
              <a:rPr lang="en-US" baseline="30000" dirty="0"/>
              <a:t>rd</a:t>
            </a:r>
            <a:r>
              <a:rPr lang="en-US" dirty="0"/>
              <a:t> week of hire</a:t>
            </a:r>
          </a:p>
          <a:p>
            <a:r>
              <a:rPr lang="en-US" dirty="0"/>
              <a:t>OASIS Classes with Nancy Murphy, CDI Specialist</a:t>
            </a:r>
          </a:p>
        </p:txBody>
      </p:sp>
    </p:spTree>
    <p:extLst>
      <p:ext uri="{BB962C8B-B14F-4D97-AF65-F5344CB8AC3E}">
        <p14:creationId xmlns:p14="http://schemas.microsoft.com/office/powerpoint/2010/main" val="35222539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609600"/>
            <a:ext cx="7810962" cy="1320800"/>
          </a:xfrm>
        </p:spPr>
        <p:txBody>
          <a:bodyPr/>
          <a:lstStyle/>
          <a:p>
            <a:r>
              <a:rPr lang="en-US" dirty="0"/>
              <a:t>At End of 90 Days of Hire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480" y="2160589"/>
            <a:ext cx="7719522" cy="3880773"/>
          </a:xfrm>
        </p:spPr>
        <p:txBody>
          <a:bodyPr/>
          <a:lstStyle/>
          <a:p>
            <a:r>
              <a:rPr lang="en-US" dirty="0"/>
              <a:t>Manager will complete 2 joint supervision visits</a:t>
            </a:r>
          </a:p>
          <a:p>
            <a:r>
              <a:rPr lang="en-US" dirty="0"/>
              <a:t>Complete 90 Day Competency (preceptee, preceptor and manager sign)</a:t>
            </a:r>
          </a:p>
          <a:p>
            <a:pPr lvl="1"/>
            <a:r>
              <a:rPr lang="en-US" dirty="0"/>
              <a:t>Manager passes into HR</a:t>
            </a:r>
          </a:p>
          <a:p>
            <a:r>
              <a:rPr lang="en-US" dirty="0"/>
              <a:t>90 Day Evaluation completed by Manager</a:t>
            </a:r>
          </a:p>
          <a:p>
            <a:pPr lvl="1"/>
            <a:r>
              <a:rPr lang="en-US" dirty="0"/>
              <a:t>Manager passes into HR</a:t>
            </a:r>
          </a:p>
          <a:p>
            <a:r>
              <a:rPr lang="en-US" dirty="0"/>
              <a:t>Staff to complete independent education</a:t>
            </a:r>
          </a:p>
          <a:p>
            <a:r>
              <a:rPr lang="en-US" dirty="0"/>
              <a:t>Preceptor will still be a contact person for preceptee over the next couple of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5984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850" y="609600"/>
            <a:ext cx="7850151" cy="1320800"/>
          </a:xfrm>
        </p:spPr>
        <p:txBody>
          <a:bodyPr/>
          <a:lstStyle/>
          <a:p>
            <a:r>
              <a:rPr lang="en-US" dirty="0"/>
              <a:t>Four Skills to Focus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354" y="2160589"/>
            <a:ext cx="7745648" cy="3880773"/>
          </a:xfrm>
        </p:spPr>
        <p:txBody>
          <a:bodyPr/>
          <a:lstStyle/>
          <a:p>
            <a:r>
              <a:rPr lang="en-US" dirty="0"/>
              <a:t>Time Management</a:t>
            </a:r>
          </a:p>
          <a:p>
            <a:r>
              <a:rPr lang="en-US" dirty="0"/>
              <a:t>Priority Setting</a:t>
            </a:r>
          </a:p>
          <a:p>
            <a:r>
              <a:rPr lang="en-US" dirty="0"/>
              <a:t>Organization Skills</a:t>
            </a:r>
          </a:p>
          <a:p>
            <a:r>
              <a:rPr lang="en-US" dirty="0"/>
              <a:t>Critical Thinking</a:t>
            </a:r>
          </a:p>
        </p:txBody>
      </p:sp>
    </p:spTree>
    <p:extLst>
      <p:ext uri="{BB962C8B-B14F-4D97-AF65-F5344CB8AC3E}">
        <p14:creationId xmlns:p14="http://schemas.microsoft.com/office/powerpoint/2010/main" val="34584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2228" y="609600"/>
            <a:ext cx="7771773" cy="1320800"/>
          </a:xfrm>
        </p:spPr>
        <p:txBody>
          <a:bodyPr/>
          <a:lstStyle/>
          <a:p>
            <a:r>
              <a:rPr lang="en-US" dirty="0"/>
              <a:t>Verification Methods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661421"/>
              </p:ext>
            </p:extLst>
          </p:nvPr>
        </p:nvGraphicFramePr>
        <p:xfrm>
          <a:off x="1645919" y="2160588"/>
          <a:ext cx="7628256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4128">
                  <a:extLst>
                    <a:ext uri="{9D8B030D-6E8A-4147-A177-3AD203B41FA5}">
                      <a16:colId xmlns:a16="http://schemas.microsoft.com/office/drawing/2014/main" val="3547816274"/>
                    </a:ext>
                  </a:extLst>
                </a:gridCol>
                <a:gridCol w="3814128">
                  <a:extLst>
                    <a:ext uri="{9D8B030D-6E8A-4147-A177-3AD203B41FA5}">
                      <a16:colId xmlns:a16="http://schemas.microsoft.com/office/drawing/2014/main" val="31277846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Tests/Exams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Peer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Review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8205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Return Demonstration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Self Assessment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3926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Evidence of Daily Work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Discussion Group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968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Case Studies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Mock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Scenarios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11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Exemplar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Presentations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506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Audits/Clinical Documentation/QI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501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224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7360" y="609600"/>
            <a:ext cx="7536642" cy="1320800"/>
          </a:xfrm>
        </p:spPr>
        <p:txBody>
          <a:bodyPr/>
          <a:lstStyle/>
          <a:p>
            <a:r>
              <a:rPr lang="en-US" dirty="0"/>
              <a:t>Competency Domains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7456" t="53252" r="60859" b="14374"/>
          <a:stretch/>
        </p:blipFill>
        <p:spPr>
          <a:xfrm>
            <a:off x="1828800" y="1514799"/>
            <a:ext cx="6783168" cy="442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1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422" y="609600"/>
            <a:ext cx="7523579" cy="1320800"/>
          </a:xfrm>
        </p:spPr>
        <p:txBody>
          <a:bodyPr/>
          <a:lstStyle/>
          <a:p>
            <a:r>
              <a:rPr lang="en-US" dirty="0"/>
              <a:t>Assessing All Domains of Skill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488455"/>
              </p:ext>
            </p:extLst>
          </p:nvPr>
        </p:nvGraphicFramePr>
        <p:xfrm>
          <a:off x="1750421" y="1476103"/>
          <a:ext cx="7002804" cy="52251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268">
                  <a:extLst>
                    <a:ext uri="{9D8B030D-6E8A-4147-A177-3AD203B41FA5}">
                      <a16:colId xmlns:a16="http://schemas.microsoft.com/office/drawing/2014/main" val="1662722669"/>
                    </a:ext>
                  </a:extLst>
                </a:gridCol>
                <a:gridCol w="2334268">
                  <a:extLst>
                    <a:ext uri="{9D8B030D-6E8A-4147-A177-3AD203B41FA5}">
                      <a16:colId xmlns:a16="http://schemas.microsoft.com/office/drawing/2014/main" val="2841815394"/>
                    </a:ext>
                  </a:extLst>
                </a:gridCol>
                <a:gridCol w="2334268">
                  <a:extLst>
                    <a:ext uri="{9D8B030D-6E8A-4147-A177-3AD203B41FA5}">
                      <a16:colId xmlns:a16="http://schemas.microsoft.com/office/drawing/2014/main" val="1899013147"/>
                    </a:ext>
                  </a:extLst>
                </a:gridCol>
              </a:tblGrid>
              <a:tr h="653143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Clinical/Technical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Critical Thinking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Interpersonal Skills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166650"/>
                  </a:ext>
                </a:extLst>
              </a:tr>
              <a:tr h="457200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Cognitive skills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Knowledge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Psychomotor skills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Technical understanding</a:t>
                      </a:r>
                      <a:r>
                        <a:rPr lang="en-US" baseline="0" dirty="0"/>
                        <a:t> (ability to follow directions and carry out procedures)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Problem solving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Time management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Priority</a:t>
                      </a:r>
                      <a:r>
                        <a:rPr lang="en-US" baseline="0" dirty="0"/>
                        <a:t> setting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Planning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Creativity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Ethics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Resource allocating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Fiscal responsibilities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Clinical reasoning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Reflective practice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Learning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Change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Communication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Customer service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Conflict management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Delegation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Facilitation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Collaboration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/>
                        <a:t>Directing</a:t>
                      </a:r>
                      <a:r>
                        <a:rPr lang="en-US" baseline="0" dirty="0"/>
                        <a:t> others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Articulation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Understanding diversity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Building &amp; nurturing team skills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Listening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Respecting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/>
                        <a:t>Caring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083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9693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726" y="609600"/>
            <a:ext cx="7876276" cy="1320800"/>
          </a:xfrm>
        </p:spPr>
        <p:txBody>
          <a:bodyPr>
            <a:normAutofit/>
          </a:bodyPr>
          <a:lstStyle/>
          <a:p>
            <a:r>
              <a:rPr lang="en-US" dirty="0"/>
              <a:t>COPA Model - Competency Outcomes and Performance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1416" y="2160589"/>
            <a:ext cx="7732585" cy="3880773"/>
          </a:xfrm>
        </p:spPr>
        <p:txBody>
          <a:bodyPr/>
          <a:lstStyle/>
          <a:p>
            <a:r>
              <a:rPr lang="en-US" dirty="0"/>
              <a:t>Eight Core Competencies</a:t>
            </a:r>
          </a:p>
          <a:p>
            <a:pPr lvl="1"/>
            <a:r>
              <a:rPr lang="en-US" dirty="0"/>
              <a:t>Assessment and Intervention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Critical Thinking</a:t>
            </a:r>
          </a:p>
          <a:p>
            <a:pPr lvl="1"/>
            <a:r>
              <a:rPr lang="en-US" dirty="0"/>
              <a:t>Human Caring and Relationship Skills</a:t>
            </a:r>
          </a:p>
          <a:p>
            <a:pPr lvl="1"/>
            <a:r>
              <a:rPr lang="en-US" dirty="0"/>
              <a:t>Management Skills</a:t>
            </a:r>
          </a:p>
          <a:p>
            <a:pPr lvl="1"/>
            <a:r>
              <a:rPr lang="en-US" dirty="0"/>
              <a:t>Leadership Skills</a:t>
            </a:r>
          </a:p>
          <a:p>
            <a:pPr lvl="1"/>
            <a:r>
              <a:rPr lang="en-US" dirty="0"/>
              <a:t>Teaching Skills</a:t>
            </a:r>
          </a:p>
          <a:p>
            <a:pPr lvl="1"/>
            <a:r>
              <a:rPr lang="en-US" dirty="0"/>
              <a:t>Knowledge Integration Skills</a:t>
            </a:r>
          </a:p>
        </p:txBody>
      </p:sp>
    </p:spTree>
    <p:extLst>
      <p:ext uri="{BB962C8B-B14F-4D97-AF65-F5344CB8AC3E}">
        <p14:creationId xmlns:p14="http://schemas.microsoft.com/office/powerpoint/2010/main" val="37996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4114" y="609600"/>
            <a:ext cx="7379888" cy="1320800"/>
          </a:xfrm>
        </p:spPr>
        <p:txBody>
          <a:bodyPr/>
          <a:lstStyle/>
          <a:p>
            <a:r>
              <a:rPr lang="en-US" dirty="0"/>
              <a:t>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56" y="2160589"/>
            <a:ext cx="7641145" cy="3880773"/>
          </a:xfrm>
        </p:spPr>
        <p:txBody>
          <a:bodyPr/>
          <a:lstStyle/>
          <a:p>
            <a:r>
              <a:rPr lang="en-US" dirty="0"/>
              <a:t>Competencies are the transfer of knowledge into practice</a:t>
            </a:r>
          </a:p>
          <a:p>
            <a:r>
              <a:rPr lang="en-US" dirty="0"/>
              <a:t>Required Education does not equal competency</a:t>
            </a:r>
          </a:p>
          <a:p>
            <a:r>
              <a:rPr lang="en-US" dirty="0"/>
              <a:t>Make competencies meaningful</a:t>
            </a:r>
          </a:p>
          <a:p>
            <a:r>
              <a:rPr lang="en-US" dirty="0"/>
              <a:t>Address all 3 domains of competency</a:t>
            </a:r>
          </a:p>
          <a:p>
            <a:r>
              <a:rPr lang="en-US" dirty="0"/>
              <a:t>Introductory competencies focus on the “essence” of the job</a:t>
            </a:r>
          </a:p>
          <a:p>
            <a:r>
              <a:rPr lang="en-US" dirty="0"/>
              <a:t>Use a variety of methods to verify competency</a:t>
            </a:r>
          </a:p>
        </p:txBody>
      </p:sp>
    </p:spTree>
    <p:extLst>
      <p:ext uri="{BB962C8B-B14F-4D97-AF65-F5344CB8AC3E}">
        <p14:creationId xmlns:p14="http://schemas.microsoft.com/office/powerpoint/2010/main" val="884893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7542" y="609600"/>
            <a:ext cx="7706459" cy="1320800"/>
          </a:xfrm>
        </p:spPr>
        <p:txBody>
          <a:bodyPr/>
          <a:lstStyle/>
          <a:p>
            <a:r>
              <a:rPr lang="en-US" dirty="0"/>
              <a:t>Pre-Hire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8982" y="2160589"/>
            <a:ext cx="7615019" cy="3880773"/>
          </a:xfrm>
        </p:spPr>
        <p:txBody>
          <a:bodyPr/>
          <a:lstStyle/>
          <a:p>
            <a:pPr lvl="0"/>
            <a:r>
              <a:rPr lang="en-US" dirty="0"/>
              <a:t>Potential hire interviewed by manager</a:t>
            </a:r>
          </a:p>
          <a:p>
            <a:pPr lvl="0"/>
            <a:r>
              <a:rPr lang="en-US" dirty="0"/>
              <a:t>Manager would like to move forward to hire</a:t>
            </a:r>
          </a:p>
          <a:p>
            <a:pPr lvl="0"/>
            <a:r>
              <a:rPr lang="en-US" dirty="0"/>
              <a:t>HR sends link to Pre-Hire Medication Test and request for references. Link to Pre-Hire Medication Test </a:t>
            </a:r>
            <a:r>
              <a:rPr lang="en-US" u="sng" dirty="0">
                <a:hlinkClick r:id="rId2"/>
              </a:rPr>
              <a:t>https://www.proprofs.com/quiz-school/ugc/story.php?title=prehire-medication-testaa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1491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4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008080"/>
      </a:accent1>
      <a:accent2>
        <a:srgbClr val="EE7008"/>
      </a:accent2>
      <a:accent3>
        <a:srgbClr val="FAB900"/>
      </a:accent3>
      <a:accent4>
        <a:srgbClr val="EE7008"/>
      </a:accent4>
      <a:accent5>
        <a:srgbClr val="1AB39F"/>
      </a:accent5>
      <a:accent6>
        <a:srgbClr val="D5393D"/>
      </a:accent6>
      <a:hlink>
        <a:srgbClr val="EE7008"/>
      </a:hlink>
      <a:folHlink>
        <a:srgbClr val="00808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6218</TotalTime>
  <Words>1580</Words>
  <Application>Microsoft Office PowerPoint</Application>
  <PresentationFormat>Widescreen</PresentationFormat>
  <Paragraphs>286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Trebuchet MS</vt:lpstr>
      <vt:lpstr>Wingdings 3</vt:lpstr>
      <vt:lpstr>Facet</vt:lpstr>
      <vt:lpstr>Orientation, Onboarding and Competencies</vt:lpstr>
      <vt:lpstr>John Hopkins Competency Definition</vt:lpstr>
      <vt:lpstr>When Competency is Assessed</vt:lpstr>
      <vt:lpstr>Verification Methods</vt:lpstr>
      <vt:lpstr>Competency Domains</vt:lpstr>
      <vt:lpstr>Assessing All Domains of Skill</vt:lpstr>
      <vt:lpstr>COPA Model - Competency Outcomes and Performance Assessment</vt:lpstr>
      <vt:lpstr>Key Points</vt:lpstr>
      <vt:lpstr>Pre-Hire</vt:lpstr>
      <vt:lpstr>Potential Hire Accepts Offer</vt:lpstr>
      <vt:lpstr>Manager Checklist</vt:lpstr>
      <vt:lpstr>Manager Checklist</vt:lpstr>
      <vt:lpstr>Manager Checklist</vt:lpstr>
      <vt:lpstr>Manager Checklist</vt:lpstr>
      <vt:lpstr>Manager Checklist</vt:lpstr>
      <vt:lpstr>Manager Checklist</vt:lpstr>
      <vt:lpstr>Monday One Week Prior to Orientation</vt:lpstr>
      <vt:lpstr>Wednesday of Week Prior to Orientation</vt:lpstr>
      <vt:lpstr>Thursday of Week Prior to Orientation</vt:lpstr>
      <vt:lpstr>Thursday of Week Prior to Orientation</vt:lpstr>
      <vt:lpstr>Core Centralized Orientation</vt:lpstr>
      <vt:lpstr>Core Centralized Orientation Topics of Education</vt:lpstr>
      <vt:lpstr>Core Centralized Orientation Topics of Education</vt:lpstr>
      <vt:lpstr>Core Centralized Orientation Topics of Education</vt:lpstr>
      <vt:lpstr>Core Centralized Orientation Topics of Education</vt:lpstr>
      <vt:lpstr>Core Centralized Orientation Topics of Education</vt:lpstr>
      <vt:lpstr>Core Centralized Orientation Topics of Education</vt:lpstr>
      <vt:lpstr>Core Centralized Orientation Topics of Education</vt:lpstr>
      <vt:lpstr>Core Centralized Orientation Topics of Education</vt:lpstr>
      <vt:lpstr>Core Centralized Orientation Topics of Education</vt:lpstr>
      <vt:lpstr>Core Centralized Orientation Competencies</vt:lpstr>
      <vt:lpstr>Core Centralized Orientation Competencies</vt:lpstr>
      <vt:lpstr>Equipment</vt:lpstr>
      <vt:lpstr>Forms Given to New Hires</vt:lpstr>
      <vt:lpstr>Elements to Review with New Hires Thursday and Friday of First Week</vt:lpstr>
      <vt:lpstr>Elements to Review Each Week of First 90 Days of Hire</vt:lpstr>
      <vt:lpstr>Staff Development Support</vt:lpstr>
      <vt:lpstr>At End of 90 Days of Hire</vt:lpstr>
      <vt:lpstr>Four Skills to Focus On</vt:lpstr>
    </vt:vector>
  </TitlesOfParts>
  <Company>Home Health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Update</dc:title>
  <dc:creator>Brousseau, Lauren</dc:creator>
  <cp:lastModifiedBy>McKinnon, Leandrea</cp:lastModifiedBy>
  <cp:revision>332</cp:revision>
  <dcterms:created xsi:type="dcterms:W3CDTF">2020-05-06T11:24:05Z</dcterms:created>
  <dcterms:modified xsi:type="dcterms:W3CDTF">2023-03-23T18:12:33Z</dcterms:modified>
</cp:coreProperties>
</file>