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1" r:id="rId1"/>
  </p:sldMasterIdLst>
  <p:notesMasterIdLst>
    <p:notesMasterId r:id="rId26"/>
  </p:notesMasterIdLst>
  <p:sldIdLst>
    <p:sldId id="256" r:id="rId2"/>
    <p:sldId id="258" r:id="rId3"/>
    <p:sldId id="259" r:id="rId4"/>
    <p:sldId id="260" r:id="rId5"/>
    <p:sldId id="261" r:id="rId6"/>
    <p:sldId id="262" r:id="rId7"/>
    <p:sldId id="278" r:id="rId8"/>
    <p:sldId id="263" r:id="rId9"/>
    <p:sldId id="276" r:id="rId10"/>
    <p:sldId id="264" r:id="rId11"/>
    <p:sldId id="281" r:id="rId12"/>
    <p:sldId id="277" r:id="rId13"/>
    <p:sldId id="265" r:id="rId14"/>
    <p:sldId id="279" r:id="rId15"/>
    <p:sldId id="282" r:id="rId16"/>
    <p:sldId id="280" r:id="rId17"/>
    <p:sldId id="266" r:id="rId18"/>
    <p:sldId id="283" r:id="rId19"/>
    <p:sldId id="267" r:id="rId20"/>
    <p:sldId id="268" r:id="rId21"/>
    <p:sldId id="269" r:id="rId22"/>
    <p:sldId id="270" r:id="rId23"/>
    <p:sldId id="271" r:id="rId24"/>
    <p:sldId id="27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1" autoAdjust="0"/>
    <p:restoredTop sz="94660"/>
  </p:normalViewPr>
  <p:slideViewPr>
    <p:cSldViewPr snapToGrid="0">
      <p:cViewPr varScale="1">
        <p:scale>
          <a:sx n="65" d="100"/>
          <a:sy n="65" d="100"/>
        </p:scale>
        <p:origin x="70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B17C82-F503-4089-9D05-DC85D6019B37}" type="datetimeFigureOut">
              <a:rPr lang="en-US" smtClean="0"/>
              <a:t>4/30/2021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AA7A7-B5C9-493E-B430-2A1C9EBED97F}" type="slidenum">
              <a:rPr lang="en-US" smtClean="0"/>
              <a:t>‹#›</a:t>
            </a:fld>
            <a:endParaRPr lang="en-US"/>
          </a:p>
        </p:txBody>
      </p:sp>
    </p:spTree>
    <p:extLst>
      <p:ext uri="{BB962C8B-B14F-4D97-AF65-F5344CB8AC3E}">
        <p14:creationId xmlns:p14="http://schemas.microsoft.com/office/powerpoint/2010/main" val="3718733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8AA7A7-B5C9-493E-B430-2A1C9EBED97F}" type="slidenum">
              <a:rPr lang="en-US" smtClean="0"/>
              <a:t>6</a:t>
            </a:fld>
            <a:endParaRPr lang="en-US"/>
          </a:p>
        </p:txBody>
      </p:sp>
    </p:spTree>
    <p:extLst>
      <p:ext uri="{BB962C8B-B14F-4D97-AF65-F5344CB8AC3E}">
        <p14:creationId xmlns:p14="http://schemas.microsoft.com/office/powerpoint/2010/main" val="27981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283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0904057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36521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73947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924831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29612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3312699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373695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796289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82817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4120702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688934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793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9582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5998217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4/30/2021</a:t>
            </a:fld>
            <a:endParaRPr lang="en-US" dirty="0"/>
          </a:p>
        </p:txBody>
      </p:sp>
    </p:spTree>
    <p:extLst>
      <p:ext uri="{BB962C8B-B14F-4D97-AF65-F5344CB8AC3E}">
        <p14:creationId xmlns:p14="http://schemas.microsoft.com/office/powerpoint/2010/main" val="101876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4/30/2021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6089249"/>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3" r:id="rId12"/>
    <p:sldLayoutId id="2147483954" r:id="rId13"/>
    <p:sldLayoutId id="2147483955" r:id="rId14"/>
    <p:sldLayoutId id="2147483956" r:id="rId15"/>
    <p:sldLayoutId id="2147483957"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128876"/>
            <a:ext cx="7766936" cy="1646302"/>
          </a:xfrm>
        </p:spPr>
        <p:txBody>
          <a:bodyPr/>
          <a:lstStyle/>
          <a:p>
            <a:r>
              <a:rPr lang="en-US" dirty="0" smtClean="0"/>
              <a:t>Nurse Residency Program Class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186" y="5421480"/>
            <a:ext cx="4567354" cy="669960"/>
          </a:xfrm>
          <a:prstGeom prst="rect">
            <a:avLst/>
          </a:prstGeom>
        </p:spPr>
      </p:pic>
      <p:sp>
        <p:nvSpPr>
          <p:cNvPr id="3" name="TextBox 2"/>
          <p:cNvSpPr txBox="1"/>
          <p:nvPr/>
        </p:nvSpPr>
        <p:spPr>
          <a:xfrm>
            <a:off x="0" y="6246538"/>
            <a:ext cx="12192000" cy="276999"/>
          </a:xfrm>
          <a:prstGeom prst="rect">
            <a:avLst/>
          </a:prstGeom>
          <a:noFill/>
        </p:spPr>
        <p:txBody>
          <a:bodyPr wrap="square" rtlCol="0">
            <a:spAutoFit/>
          </a:bodyPr>
          <a:lstStyle/>
          <a:p>
            <a:pPr algn="ctr"/>
            <a:r>
              <a:rPr lang="en-US" sz="1200" dirty="0" smtClean="0">
                <a:solidFill>
                  <a:schemeClr val="bg1">
                    <a:lumMod val="65000"/>
                  </a:schemeClr>
                </a:solidFill>
              </a:rPr>
              <a:t>Circle Home | Commonwealth Nursing Services | Hallmark Health VNA | Home Health VNA | Home Health VNA of NH | Merrimack Valley Hospice | York Hospital Hospice</a:t>
            </a:r>
            <a:endParaRPr lang="en-US" sz="1200" dirty="0">
              <a:solidFill>
                <a:schemeClr val="bg1">
                  <a:lumMod val="65000"/>
                </a:schemeClr>
              </a:solidFill>
            </a:endParaRPr>
          </a:p>
        </p:txBody>
      </p:sp>
      <p:sp>
        <p:nvSpPr>
          <p:cNvPr id="5" name="Subtitle 2"/>
          <p:cNvSpPr>
            <a:spLocks noGrp="1"/>
          </p:cNvSpPr>
          <p:nvPr>
            <p:ph type="subTitle" idx="1"/>
          </p:nvPr>
        </p:nvSpPr>
        <p:spPr>
          <a:xfrm>
            <a:off x="1507067" y="3775178"/>
            <a:ext cx="7766936" cy="1096899"/>
          </a:xfrm>
        </p:spPr>
        <p:txBody>
          <a:bodyPr>
            <a:normAutofit/>
          </a:bodyPr>
          <a:lstStyle/>
          <a:p>
            <a:r>
              <a:rPr lang="en-US" sz="3200" dirty="0" smtClean="0"/>
              <a:t>Medication Reconciliation and Teaching</a:t>
            </a:r>
          </a:p>
        </p:txBody>
      </p:sp>
    </p:spTree>
    <p:extLst>
      <p:ext uri="{BB962C8B-B14F-4D97-AF65-F5344CB8AC3E}">
        <p14:creationId xmlns:p14="http://schemas.microsoft.com/office/powerpoint/2010/main" val="252835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2031999" y="1640114"/>
            <a:ext cx="6816437" cy="4862285"/>
          </a:xfrm>
        </p:spPr>
        <p:txBody>
          <a:bodyPr>
            <a:normAutofit/>
          </a:bodyPr>
          <a:lstStyle/>
          <a:p>
            <a:r>
              <a:rPr lang="en-US" sz="2000" dirty="0" smtClean="0"/>
              <a:t>Place an identifying mark on the paper by each med that you aren’t able to locate so the patient can show family to pick up the med at the pharmacy. (document for yourself that it was missing in case they need a new Rx sent)</a:t>
            </a:r>
          </a:p>
          <a:p>
            <a:endParaRPr lang="en-US" sz="2000" dirty="0" smtClean="0"/>
          </a:p>
          <a:p>
            <a:r>
              <a:rPr lang="en-US" sz="2000" dirty="0" smtClean="0"/>
              <a:t>If there are medications left on the table when you finish the DC list ask the patient if they are still taking those meds and document for yourself to alert the PCP that they are also on the following meds, creams…</a:t>
            </a:r>
            <a:r>
              <a:rPr lang="en-US" sz="2000" dirty="0" err="1" smtClean="0"/>
              <a:t>etc</a:t>
            </a:r>
            <a:endParaRPr lang="en-US" sz="2000" dirty="0" smtClean="0"/>
          </a:p>
        </p:txBody>
      </p:sp>
    </p:spTree>
    <p:extLst>
      <p:ext uri="{BB962C8B-B14F-4D97-AF65-F5344CB8AC3E}">
        <p14:creationId xmlns:p14="http://schemas.microsoft.com/office/powerpoint/2010/main" val="2613946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699491" y="1524001"/>
            <a:ext cx="6954982" cy="4517362"/>
          </a:xfrm>
        </p:spPr>
        <p:txBody>
          <a:bodyPr/>
          <a:lstStyle/>
          <a:p>
            <a:r>
              <a:rPr lang="en-US" sz="2000" dirty="0"/>
              <a:t>If there are corrections- make them on the DC paperwork so the patient has an accurate medication list in their home, and leave one of our blank </a:t>
            </a:r>
            <a:r>
              <a:rPr lang="en-US" sz="2000" dirty="0" smtClean="0"/>
              <a:t>Medication </a:t>
            </a:r>
            <a:r>
              <a:rPr lang="en-US" sz="2000" dirty="0"/>
              <a:t>S</a:t>
            </a:r>
            <a:r>
              <a:rPr lang="en-US" sz="2000" dirty="0" smtClean="0"/>
              <a:t>heets (located in the SOC folder) so </a:t>
            </a:r>
            <a:r>
              <a:rPr lang="en-US" sz="2000" dirty="0"/>
              <a:t>the family </a:t>
            </a:r>
            <a:r>
              <a:rPr lang="en-US" sz="2000" dirty="0" smtClean="0"/>
              <a:t>has the option to </a:t>
            </a:r>
            <a:r>
              <a:rPr lang="en-US" sz="2000" dirty="0"/>
              <a:t>transfer the information to a clean </a:t>
            </a:r>
            <a:r>
              <a:rPr lang="en-US" sz="2000" dirty="0" smtClean="0"/>
              <a:t>sheet.</a:t>
            </a:r>
          </a:p>
          <a:p>
            <a:endParaRPr lang="en-US" sz="2000" dirty="0" smtClean="0"/>
          </a:p>
          <a:p>
            <a:r>
              <a:rPr lang="en-US" sz="2000" dirty="0"/>
              <a:t>If the patient has a new high risk medication that they don’t understand even after teaching, (insulin, anticoagulants, narcotics) try to pull in a family member to assist. If that fails, </a:t>
            </a:r>
            <a:r>
              <a:rPr lang="en-US" sz="2000" b="1" i="1" dirty="0" smtClean="0"/>
              <a:t>BEFORE you leave the house make your manager aware </a:t>
            </a:r>
            <a:r>
              <a:rPr lang="en-US" sz="2000" dirty="0" smtClean="0"/>
              <a:t>so </a:t>
            </a:r>
            <a:r>
              <a:rPr lang="en-US" sz="2000" dirty="0"/>
              <a:t>a plan can be made for that patients safety. </a:t>
            </a:r>
          </a:p>
          <a:p>
            <a:endParaRPr lang="en-US" dirty="0"/>
          </a:p>
          <a:p>
            <a:endParaRPr lang="en-US" dirty="0"/>
          </a:p>
        </p:txBody>
      </p:sp>
    </p:spTree>
    <p:extLst>
      <p:ext uri="{BB962C8B-B14F-4D97-AF65-F5344CB8AC3E}">
        <p14:creationId xmlns:p14="http://schemas.microsoft.com/office/powerpoint/2010/main" val="3332553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302329" y="1736437"/>
            <a:ext cx="6945744" cy="4295689"/>
          </a:xfrm>
        </p:spPr>
        <p:txBody>
          <a:bodyPr>
            <a:normAutofit lnSpcReduction="10000"/>
          </a:bodyPr>
          <a:lstStyle/>
          <a:p>
            <a:pPr marL="0" indent="0">
              <a:buNone/>
            </a:pPr>
            <a:r>
              <a:rPr lang="en-US" sz="2000" dirty="0" smtClean="0"/>
              <a:t> </a:t>
            </a:r>
          </a:p>
          <a:p>
            <a:r>
              <a:rPr lang="en-US" sz="2000" dirty="0" smtClean="0"/>
              <a:t>Call </a:t>
            </a:r>
            <a:r>
              <a:rPr lang="en-US" sz="2000" dirty="0"/>
              <a:t>the PCP and review your findings and interactions with the Nurse or MD so they are aware, and ask for any Rx </a:t>
            </a:r>
            <a:r>
              <a:rPr lang="en-US" sz="2000" dirty="0" smtClean="0"/>
              <a:t>needed to be sent to the pharmacy.</a:t>
            </a:r>
          </a:p>
          <a:p>
            <a:endParaRPr lang="en-US" sz="2000" dirty="0"/>
          </a:p>
          <a:p>
            <a:r>
              <a:rPr lang="en-US" sz="2000" dirty="0"/>
              <a:t>Add any other medications to the EMR that the MD office approves that weren’t on the </a:t>
            </a:r>
            <a:r>
              <a:rPr lang="en-US" sz="2000" dirty="0" smtClean="0"/>
              <a:t>facilities DC medication list.</a:t>
            </a:r>
          </a:p>
          <a:p>
            <a:endParaRPr lang="en-US" sz="2000" dirty="0" smtClean="0"/>
          </a:p>
          <a:p>
            <a:r>
              <a:rPr lang="en-US" sz="2000" dirty="0"/>
              <a:t>Always be sure that the patient is safe until the next Nursing visit! </a:t>
            </a:r>
          </a:p>
          <a:p>
            <a:pPr marL="0" indent="0">
              <a:buNone/>
            </a:pPr>
            <a:r>
              <a:rPr lang="en-US" sz="2000" dirty="0" smtClean="0"/>
              <a:t> </a:t>
            </a:r>
            <a:endParaRPr lang="en-US" sz="2000" dirty="0"/>
          </a:p>
        </p:txBody>
      </p:sp>
    </p:spTree>
    <p:extLst>
      <p:ext uri="{BB962C8B-B14F-4D97-AF65-F5344CB8AC3E}">
        <p14:creationId xmlns:p14="http://schemas.microsoft.com/office/powerpoint/2010/main" val="293266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542473" y="1727201"/>
            <a:ext cx="6576291" cy="4100944"/>
          </a:xfrm>
        </p:spPr>
        <p:txBody>
          <a:bodyPr>
            <a:normAutofit/>
          </a:bodyPr>
          <a:lstStyle/>
          <a:p>
            <a:r>
              <a:rPr lang="en-US" sz="2000" dirty="0" smtClean="0"/>
              <a:t>Explain all of the </a:t>
            </a:r>
            <a:r>
              <a:rPr lang="en-US" sz="2000" b="1" dirty="0" smtClean="0"/>
              <a:t>HIGH RISK </a:t>
            </a:r>
            <a:r>
              <a:rPr lang="en-US" sz="2000" dirty="0" smtClean="0"/>
              <a:t>meds using teach back until there are no questions. (Document teaching and patient response) </a:t>
            </a:r>
          </a:p>
          <a:p>
            <a:endParaRPr lang="en-US" sz="2000" dirty="0" smtClean="0"/>
          </a:p>
          <a:p>
            <a:r>
              <a:rPr lang="en-US" sz="2000" dirty="0" smtClean="0"/>
              <a:t>If a family member manages the meds you may have to call them and do that teaching over the phone.</a:t>
            </a:r>
          </a:p>
          <a:p>
            <a:endParaRPr lang="en-US" sz="2000" dirty="0" smtClean="0"/>
          </a:p>
          <a:p>
            <a:r>
              <a:rPr lang="en-US" sz="2000" dirty="0" smtClean="0"/>
              <a:t>The VNA is also able to make calls to check on patients the next day if you feel that the patient would benefit.</a:t>
            </a:r>
            <a:endParaRPr lang="en-US" sz="2000" dirty="0"/>
          </a:p>
        </p:txBody>
      </p:sp>
    </p:spTree>
    <p:extLst>
      <p:ext uri="{BB962C8B-B14F-4D97-AF65-F5344CB8AC3E}">
        <p14:creationId xmlns:p14="http://schemas.microsoft.com/office/powerpoint/2010/main" val="300820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228436" y="1487055"/>
            <a:ext cx="7490691" cy="4554307"/>
          </a:xfrm>
        </p:spPr>
        <p:txBody>
          <a:bodyPr/>
          <a:lstStyle/>
          <a:p>
            <a:pPr marL="0" indent="0">
              <a:buNone/>
            </a:pPr>
            <a:r>
              <a:rPr lang="en-US" sz="2400" dirty="0" smtClean="0"/>
              <a:t>Extra information</a:t>
            </a:r>
          </a:p>
          <a:p>
            <a:pPr marL="0" indent="0">
              <a:buNone/>
            </a:pPr>
            <a:endParaRPr lang="en-US" sz="2400" dirty="0" smtClean="0"/>
          </a:p>
          <a:p>
            <a:r>
              <a:rPr lang="en-US" dirty="0" smtClean="0"/>
              <a:t>Our EMR HCHB pulls from the patients last filled medications at the pharmacy. These may or may not be accurate. Scan through that list to get an idea of its accuracy. Sometimes the last Rx fill was years ago and the </a:t>
            </a:r>
            <a:r>
              <a:rPr lang="en-US" dirty="0"/>
              <a:t>patient is no longer on any of </a:t>
            </a:r>
            <a:r>
              <a:rPr lang="en-US" dirty="0" smtClean="0"/>
              <a:t>them. That’s good to know before you start. </a:t>
            </a:r>
            <a:r>
              <a:rPr lang="en-US" dirty="0"/>
              <a:t>I</a:t>
            </a:r>
            <a:r>
              <a:rPr lang="en-US" dirty="0" smtClean="0"/>
              <a:t>ts easier to clear them out before going through the DC list. </a:t>
            </a:r>
          </a:p>
          <a:p>
            <a:endParaRPr lang="en-US" dirty="0" smtClean="0"/>
          </a:p>
          <a:p>
            <a:r>
              <a:rPr lang="en-US" dirty="0" smtClean="0"/>
              <a:t>Remember to add parameters if applicable, and a reason for any PRN medications. ‘Every 3-4 hours for pain level 5-10’. Or ‘may take daily as needed for seasonal allergies’ </a:t>
            </a:r>
          </a:p>
        </p:txBody>
      </p:sp>
    </p:spTree>
    <p:extLst>
      <p:ext uri="{BB962C8B-B14F-4D97-AF65-F5344CB8AC3E}">
        <p14:creationId xmlns:p14="http://schemas.microsoft.com/office/powerpoint/2010/main" val="18020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366982" y="2096655"/>
            <a:ext cx="7426036" cy="3944707"/>
          </a:xfrm>
        </p:spPr>
        <p:txBody>
          <a:bodyPr>
            <a:normAutofit lnSpcReduction="10000"/>
          </a:bodyPr>
          <a:lstStyle/>
          <a:p>
            <a:r>
              <a:rPr lang="en-US" sz="2000" dirty="0"/>
              <a:t>Make sure you write out sliding scales</a:t>
            </a:r>
            <a:r>
              <a:rPr lang="en-US" sz="2000" dirty="0" smtClean="0"/>
              <a:t>. </a:t>
            </a:r>
            <a:r>
              <a:rPr lang="en-US" sz="2000" b="1" i="1" dirty="0" smtClean="0"/>
              <a:t>Do not write </a:t>
            </a:r>
            <a:r>
              <a:rPr lang="en-US" sz="2000" dirty="0"/>
              <a:t>‘take per sliding scale’ </a:t>
            </a:r>
            <a:r>
              <a:rPr lang="en-US" sz="2000" dirty="0" smtClean="0"/>
              <a:t>It won’t </a:t>
            </a:r>
            <a:r>
              <a:rPr lang="en-US" sz="2000" dirty="0"/>
              <a:t>help if an MD or family member calls with a concern. There </a:t>
            </a:r>
            <a:r>
              <a:rPr lang="en-US" sz="2000" dirty="0" smtClean="0"/>
              <a:t>won’t </a:t>
            </a:r>
            <a:r>
              <a:rPr lang="en-US" sz="2000" dirty="0"/>
              <a:t>be any information to give them on the </a:t>
            </a:r>
            <a:r>
              <a:rPr lang="en-US" sz="2000" dirty="0" smtClean="0"/>
              <a:t>dosing</a:t>
            </a:r>
            <a:r>
              <a:rPr lang="en-US" sz="2000" dirty="0"/>
              <a:t> </a:t>
            </a:r>
            <a:r>
              <a:rPr lang="en-US" sz="2000" dirty="0" smtClean="0"/>
              <a:t>and we won’t be doing our best to keep the patient safe.</a:t>
            </a:r>
          </a:p>
          <a:p>
            <a:endParaRPr lang="en-US" sz="2000" dirty="0" smtClean="0"/>
          </a:p>
          <a:p>
            <a:r>
              <a:rPr lang="en-US" sz="2000" dirty="0"/>
              <a:t>We know that everyone is very busy, but do your best especially with Starts of Care to get the chart completed that same day. VNA guidelines state 24 hours. If the family calls </a:t>
            </a:r>
            <a:r>
              <a:rPr lang="en-US" sz="2000" dirty="0" smtClean="0"/>
              <a:t>off </a:t>
            </a:r>
            <a:r>
              <a:rPr lang="en-US" sz="2000" dirty="0"/>
              <a:t>hours </a:t>
            </a:r>
            <a:r>
              <a:rPr lang="en-US" sz="2000" dirty="0" smtClean="0"/>
              <a:t>or next day the </a:t>
            </a:r>
            <a:r>
              <a:rPr lang="en-US" sz="2000" dirty="0"/>
              <a:t>‘on-call’ Nurse will need to have information about the </a:t>
            </a:r>
            <a:r>
              <a:rPr lang="en-US" sz="2000" dirty="0" smtClean="0"/>
              <a:t>patient and HCHB isn’t a live system. </a:t>
            </a:r>
            <a:endParaRPr lang="en-US" sz="2000" dirty="0"/>
          </a:p>
          <a:p>
            <a:endParaRPr lang="en-US" dirty="0"/>
          </a:p>
          <a:p>
            <a:endParaRPr lang="en-US" dirty="0"/>
          </a:p>
        </p:txBody>
      </p:sp>
    </p:spTree>
    <p:extLst>
      <p:ext uri="{BB962C8B-B14F-4D97-AF65-F5344CB8AC3E}">
        <p14:creationId xmlns:p14="http://schemas.microsoft.com/office/powerpoint/2010/main" val="4078992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413165" y="1791855"/>
            <a:ext cx="7232072" cy="4249507"/>
          </a:xfrm>
        </p:spPr>
        <p:txBody>
          <a:bodyPr>
            <a:normAutofit/>
          </a:bodyPr>
          <a:lstStyle/>
          <a:p>
            <a:r>
              <a:rPr lang="en-US" sz="2000" dirty="0" smtClean="0"/>
              <a:t>The first week of an admission to Home Care is critical. The patient and family may have a lot of information that has changed or is completely new to them. This is the time frame when they are most likely to end up back in the hospital related to not understanding medications or self care at home. </a:t>
            </a:r>
          </a:p>
          <a:p>
            <a:endParaRPr lang="en-US" sz="2000" dirty="0" smtClean="0"/>
          </a:p>
          <a:p>
            <a:r>
              <a:rPr lang="en-US" sz="2000" dirty="0" smtClean="0"/>
              <a:t>If a patient consumes alcohol, marijuana or any other substances they should also be added to the list (or make the MD aware and document). This isn’t judging someone, its preventing possible dangerous interactions and may alter what an MD chooses to prescribe.</a:t>
            </a:r>
            <a:endParaRPr lang="en-US" sz="2000" dirty="0"/>
          </a:p>
        </p:txBody>
      </p:sp>
    </p:spTree>
    <p:extLst>
      <p:ext uri="{BB962C8B-B14F-4D97-AF65-F5344CB8AC3E}">
        <p14:creationId xmlns:p14="http://schemas.microsoft.com/office/powerpoint/2010/main" val="323784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Medi</a:t>
            </a:r>
            <a:r>
              <a:rPr lang="en-US" dirty="0" smtClean="0"/>
              <a:t>-planner fill</a:t>
            </a:r>
            <a:endParaRPr lang="en-US" dirty="0"/>
          </a:p>
        </p:txBody>
      </p:sp>
      <p:sp>
        <p:nvSpPr>
          <p:cNvPr id="3" name="Content Placeholder 2"/>
          <p:cNvSpPr>
            <a:spLocks noGrp="1"/>
          </p:cNvSpPr>
          <p:nvPr>
            <p:ph idx="1"/>
          </p:nvPr>
        </p:nvSpPr>
        <p:spPr>
          <a:xfrm>
            <a:off x="1459345" y="1930399"/>
            <a:ext cx="7333673" cy="4280395"/>
          </a:xfrm>
        </p:spPr>
        <p:txBody>
          <a:bodyPr>
            <a:normAutofit/>
          </a:bodyPr>
          <a:lstStyle/>
          <a:p>
            <a:r>
              <a:rPr lang="en-US" sz="2000" dirty="0" smtClean="0"/>
              <a:t>On occasion we fill </a:t>
            </a:r>
            <a:r>
              <a:rPr lang="en-US" sz="2000" dirty="0" err="1" smtClean="0"/>
              <a:t>medi</a:t>
            </a:r>
            <a:r>
              <a:rPr lang="en-US" sz="2000" dirty="0" smtClean="0"/>
              <a:t>-planners until we can teach a family member or set the patient up with bubble packing and delivery from the pharmacy or another dispensing method.</a:t>
            </a:r>
          </a:p>
          <a:p>
            <a:endParaRPr lang="en-US" sz="2000" dirty="0" smtClean="0"/>
          </a:p>
          <a:p>
            <a:r>
              <a:rPr lang="en-US" sz="2000" dirty="0" smtClean="0"/>
              <a:t>Similarly as for the Med-Rec- compare the med list in the EMR (or if SOC, the DC med list) to the bottle for accuracy, place the dose, and when done move that med into the patients storage box or other side of the table designated for the completed medications.</a:t>
            </a:r>
          </a:p>
        </p:txBody>
      </p:sp>
    </p:spTree>
    <p:extLst>
      <p:ext uri="{BB962C8B-B14F-4D97-AF65-F5344CB8AC3E}">
        <p14:creationId xmlns:p14="http://schemas.microsoft.com/office/powerpoint/2010/main" val="4259406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Medi</a:t>
            </a:r>
            <a:r>
              <a:rPr lang="en-US" dirty="0"/>
              <a:t>-planner fill</a:t>
            </a:r>
          </a:p>
        </p:txBody>
      </p:sp>
      <p:sp>
        <p:nvSpPr>
          <p:cNvPr id="3" name="Content Placeholder 2"/>
          <p:cNvSpPr>
            <a:spLocks noGrp="1"/>
          </p:cNvSpPr>
          <p:nvPr>
            <p:ph idx="1"/>
          </p:nvPr>
        </p:nvSpPr>
        <p:spPr>
          <a:xfrm>
            <a:off x="1348508" y="1727201"/>
            <a:ext cx="7490691" cy="4314162"/>
          </a:xfrm>
        </p:spPr>
        <p:txBody>
          <a:bodyPr>
            <a:normAutofit fontScale="92500" lnSpcReduction="20000"/>
          </a:bodyPr>
          <a:lstStyle/>
          <a:p>
            <a:r>
              <a:rPr lang="en-US" sz="2000" dirty="0"/>
              <a:t>Take your time and be sure the </a:t>
            </a:r>
            <a:r>
              <a:rPr lang="en-US" sz="2000" dirty="0" smtClean="0"/>
              <a:t>med list matches </a:t>
            </a:r>
            <a:r>
              <a:rPr lang="en-US" sz="2000" dirty="0"/>
              <a:t>the </a:t>
            </a:r>
            <a:r>
              <a:rPr lang="en-US" sz="2000" dirty="0" smtClean="0"/>
              <a:t>bottle. </a:t>
            </a:r>
            <a:r>
              <a:rPr lang="en-US" sz="2000" dirty="0"/>
              <a:t>F</a:t>
            </a:r>
            <a:r>
              <a:rPr lang="en-US" sz="2000" dirty="0" smtClean="0"/>
              <a:t>ollow </a:t>
            </a:r>
            <a:r>
              <a:rPr lang="en-US" sz="2000" dirty="0"/>
              <a:t>the EMR list from top to bottom-don’t get caught up with the patient dictating when to place what pill first. Try to keep distractions to a minimum. </a:t>
            </a:r>
            <a:endParaRPr lang="en-US" sz="2000" dirty="0" smtClean="0"/>
          </a:p>
          <a:p>
            <a:endParaRPr lang="en-US" sz="2000" dirty="0" smtClean="0"/>
          </a:p>
          <a:p>
            <a:r>
              <a:rPr lang="en-US" sz="2000" b="1" i="1" dirty="0" smtClean="0"/>
              <a:t>Do not </a:t>
            </a:r>
            <a:r>
              <a:rPr lang="en-US" sz="2000" dirty="0" smtClean="0"/>
              <a:t>give meds out of an unmarked bottle or when 2 different medication sizes or colors are in one bottle even if the patient states it’s the same medication. If the patient is insistent, they can place it themselves. (Document this) Teach on safety and attempt to get another bottle from pharmacy for the next fill. Pull in family if needed.</a:t>
            </a:r>
          </a:p>
          <a:p>
            <a:pPr marL="0" indent="0">
              <a:buNone/>
            </a:pPr>
            <a:endParaRPr lang="en-US" sz="2000" dirty="0" smtClean="0"/>
          </a:p>
          <a:p>
            <a:r>
              <a:rPr lang="en-US" sz="2000" dirty="0"/>
              <a:t>When finished do a </a:t>
            </a:r>
            <a:r>
              <a:rPr lang="en-US" sz="2000" dirty="0" smtClean="0"/>
              <a:t>count. Unless </a:t>
            </a:r>
            <a:r>
              <a:rPr lang="en-US" sz="2000" dirty="0"/>
              <a:t>there is an every other day, or 2x week med, days and times should be uniform in count in the </a:t>
            </a:r>
            <a:r>
              <a:rPr lang="en-US" sz="2000" dirty="0" err="1"/>
              <a:t>medi</a:t>
            </a:r>
            <a:r>
              <a:rPr lang="en-US" sz="2000" dirty="0"/>
              <a:t>-planner; also do a visual inspection. Show the patient and have them confirm. </a:t>
            </a:r>
          </a:p>
          <a:p>
            <a:endParaRPr lang="en-US" dirty="0"/>
          </a:p>
        </p:txBody>
      </p:sp>
    </p:spTree>
    <p:extLst>
      <p:ext uri="{BB962C8B-B14F-4D97-AF65-F5344CB8AC3E}">
        <p14:creationId xmlns:p14="http://schemas.microsoft.com/office/powerpoint/2010/main" val="332506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Medi</a:t>
            </a:r>
            <a:r>
              <a:rPr lang="en-US" dirty="0" smtClean="0"/>
              <a:t>-planner fills</a:t>
            </a:r>
            <a:endParaRPr lang="en-US" dirty="0"/>
          </a:p>
        </p:txBody>
      </p:sp>
      <p:sp>
        <p:nvSpPr>
          <p:cNvPr id="3" name="Content Placeholder 2"/>
          <p:cNvSpPr>
            <a:spLocks noGrp="1"/>
          </p:cNvSpPr>
          <p:nvPr>
            <p:ph idx="1"/>
          </p:nvPr>
        </p:nvSpPr>
        <p:spPr>
          <a:xfrm>
            <a:off x="1625600" y="1865745"/>
            <a:ext cx="7139709" cy="4175617"/>
          </a:xfrm>
        </p:spPr>
        <p:txBody>
          <a:bodyPr>
            <a:normAutofit/>
          </a:bodyPr>
          <a:lstStyle/>
          <a:p>
            <a:endParaRPr lang="en-US" sz="2000" dirty="0" smtClean="0"/>
          </a:p>
          <a:p>
            <a:r>
              <a:rPr lang="en-US" sz="2000" dirty="0"/>
              <a:t>D</a:t>
            </a:r>
            <a:r>
              <a:rPr lang="en-US" sz="2000" dirty="0" smtClean="0"/>
              <a:t>ocument </a:t>
            </a:r>
            <a:r>
              <a:rPr lang="en-US" sz="2000" dirty="0"/>
              <a:t>that </a:t>
            </a:r>
            <a:r>
              <a:rPr lang="en-US" sz="2000" dirty="0" smtClean="0"/>
              <a:t>‘the </a:t>
            </a:r>
            <a:r>
              <a:rPr lang="en-US" sz="2000" dirty="0"/>
              <a:t>count and appearance is </a:t>
            </a:r>
            <a:r>
              <a:rPr lang="en-US" sz="2000" dirty="0" smtClean="0"/>
              <a:t>uniform’ </a:t>
            </a:r>
            <a:r>
              <a:rPr lang="en-US" sz="2000" dirty="0"/>
              <a:t>and that the </a:t>
            </a:r>
            <a:r>
              <a:rPr lang="en-US" sz="2000" dirty="0" smtClean="0"/>
              <a:t>‘patient </a:t>
            </a:r>
            <a:r>
              <a:rPr lang="en-US" sz="2000" dirty="0"/>
              <a:t>agrees with </a:t>
            </a:r>
            <a:r>
              <a:rPr lang="en-US" sz="2000" dirty="0" smtClean="0"/>
              <a:t>the accuracy of the medication fill’ </a:t>
            </a:r>
          </a:p>
          <a:p>
            <a:endParaRPr lang="en-US" sz="2000" dirty="0"/>
          </a:p>
          <a:p>
            <a:r>
              <a:rPr lang="en-US" sz="2000" dirty="0"/>
              <a:t>Document </a:t>
            </a:r>
            <a:r>
              <a:rPr lang="en-US" sz="2000" dirty="0" smtClean="0"/>
              <a:t>anything else </a:t>
            </a:r>
            <a:r>
              <a:rPr lang="en-US" sz="2000" dirty="0"/>
              <a:t>going on. If as soon as you start to </a:t>
            </a:r>
            <a:r>
              <a:rPr lang="en-US" sz="2000" dirty="0" smtClean="0"/>
              <a:t>pack-up, </a:t>
            </a:r>
            <a:r>
              <a:rPr lang="en-US" sz="2000" dirty="0"/>
              <a:t>the patient starts opening the </a:t>
            </a:r>
            <a:r>
              <a:rPr lang="en-US" sz="2000" dirty="0" err="1"/>
              <a:t>medi</a:t>
            </a:r>
            <a:r>
              <a:rPr lang="en-US" sz="2000" dirty="0"/>
              <a:t>-planner and touching the meds- </a:t>
            </a:r>
            <a:r>
              <a:rPr lang="en-US" sz="2000" dirty="0" smtClean="0"/>
              <a:t>stop </a:t>
            </a:r>
            <a:r>
              <a:rPr lang="en-US" sz="2000" dirty="0"/>
              <a:t>and re-educate. Document that behavior and your </a:t>
            </a:r>
            <a:r>
              <a:rPr lang="en-US" sz="2000" dirty="0" smtClean="0"/>
              <a:t>re-educating the patient. </a:t>
            </a:r>
            <a:endParaRPr lang="en-US" sz="2000" dirty="0"/>
          </a:p>
        </p:txBody>
      </p:sp>
    </p:spTree>
    <p:extLst>
      <p:ext uri="{BB962C8B-B14F-4D97-AF65-F5344CB8AC3E}">
        <p14:creationId xmlns:p14="http://schemas.microsoft.com/office/powerpoint/2010/main" val="83025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1480457" y="1524000"/>
            <a:ext cx="7112000" cy="5079999"/>
          </a:xfrm>
        </p:spPr>
        <p:txBody>
          <a:bodyPr>
            <a:normAutofit/>
          </a:bodyPr>
          <a:lstStyle/>
          <a:p>
            <a:pPr marL="0" indent="0">
              <a:buNone/>
            </a:pPr>
            <a:r>
              <a:rPr lang="en-US" sz="2000" b="1" dirty="0" smtClean="0"/>
              <a:t>At the end of this session the participant will be able to:</a:t>
            </a:r>
          </a:p>
          <a:p>
            <a:pPr marL="0" indent="0">
              <a:buNone/>
            </a:pPr>
            <a:endParaRPr lang="en-US" sz="2000" b="1" dirty="0" smtClean="0"/>
          </a:p>
          <a:p>
            <a:r>
              <a:rPr lang="en-US" sz="2000" dirty="0" smtClean="0"/>
              <a:t>Identify best practices in medication reconciliation upon admission to home care services and during each subsequent visit</a:t>
            </a:r>
            <a:endParaRPr lang="en-US" sz="2000" dirty="0"/>
          </a:p>
          <a:p>
            <a:r>
              <a:rPr lang="en-US" sz="2000" dirty="0" smtClean="0"/>
              <a:t>Describe the importance of Medication reconciliation</a:t>
            </a:r>
          </a:p>
          <a:p>
            <a:r>
              <a:rPr lang="en-US" sz="2000" dirty="0" smtClean="0"/>
              <a:t>Describe the best way to do a med fill and when to refer to pharmacy for packaging</a:t>
            </a:r>
          </a:p>
          <a:p>
            <a:r>
              <a:rPr lang="en-US" sz="2000" dirty="0" smtClean="0"/>
              <a:t>Describe documentation of discrepancies, and MD/ Pharmacy follow up</a:t>
            </a:r>
          </a:p>
          <a:p>
            <a:r>
              <a:rPr lang="en-US" sz="2000" dirty="0" smtClean="0"/>
              <a:t>Have knowledge of medication dispensing options in MA</a:t>
            </a:r>
          </a:p>
        </p:txBody>
      </p:sp>
    </p:spTree>
    <p:extLst>
      <p:ext uri="{BB962C8B-B14F-4D97-AF65-F5344CB8AC3E}">
        <p14:creationId xmlns:p14="http://schemas.microsoft.com/office/powerpoint/2010/main" val="768461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Medi</a:t>
            </a:r>
            <a:r>
              <a:rPr lang="en-US" smtClean="0"/>
              <a:t>-planner </a:t>
            </a:r>
            <a:r>
              <a:rPr lang="en-US" dirty="0" smtClean="0"/>
              <a:t>fills</a:t>
            </a:r>
            <a:endParaRPr lang="en-US" dirty="0"/>
          </a:p>
        </p:txBody>
      </p:sp>
      <p:sp>
        <p:nvSpPr>
          <p:cNvPr id="3" name="Content Placeholder 2"/>
          <p:cNvSpPr>
            <a:spLocks noGrp="1"/>
          </p:cNvSpPr>
          <p:nvPr>
            <p:ph idx="1"/>
          </p:nvPr>
        </p:nvSpPr>
        <p:spPr>
          <a:xfrm>
            <a:off x="677334" y="1736437"/>
            <a:ext cx="8596668" cy="4526024"/>
          </a:xfrm>
        </p:spPr>
        <p:txBody>
          <a:bodyPr>
            <a:normAutofit fontScale="85000" lnSpcReduction="20000"/>
          </a:bodyPr>
          <a:lstStyle/>
          <a:p>
            <a:r>
              <a:rPr lang="en-US" sz="2100" b="1" dirty="0"/>
              <a:t>Winchester </a:t>
            </a:r>
            <a:r>
              <a:rPr lang="en-US" sz="2100" b="1" dirty="0" smtClean="0"/>
              <a:t>Pharmacy- </a:t>
            </a:r>
            <a:r>
              <a:rPr lang="en-US" sz="2100" dirty="0"/>
              <a:t>781-570-2320</a:t>
            </a:r>
            <a:r>
              <a:rPr lang="en-US" sz="2100" b="1" dirty="0" smtClean="0"/>
              <a:t> </a:t>
            </a:r>
            <a:r>
              <a:rPr lang="en-US" sz="2100" dirty="0"/>
              <a:t>bubble packs </a:t>
            </a:r>
            <a:r>
              <a:rPr lang="en-US" sz="2100" dirty="0" smtClean="0"/>
              <a:t>are </a:t>
            </a:r>
            <a:r>
              <a:rPr lang="en-US" sz="2100" dirty="0"/>
              <a:t>delivers to most areas in </a:t>
            </a:r>
            <a:r>
              <a:rPr lang="en-US" sz="2100" dirty="0" smtClean="0"/>
              <a:t>MA. Normally a month at a time all dated and color coded for Morning, Noon and Evening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r>
              <a:rPr lang="en-US" sz="2100" b="1" dirty="0" err="1" smtClean="0"/>
              <a:t>Medminder</a:t>
            </a:r>
            <a:r>
              <a:rPr lang="en-US" sz="2100" b="1" dirty="0" smtClean="0"/>
              <a:t> Pharmacy </a:t>
            </a:r>
            <a:r>
              <a:rPr lang="en-US" sz="2100" dirty="0" smtClean="0"/>
              <a:t>1-888-633-6463 </a:t>
            </a:r>
          </a:p>
          <a:p>
            <a:pPr marL="0" indent="0">
              <a:buNone/>
            </a:pPr>
            <a:r>
              <a:rPr lang="en-US" sz="2100" dirty="0" smtClean="0"/>
              <a:t>This planner is locked and rings at the </a:t>
            </a:r>
          </a:p>
          <a:p>
            <a:pPr marL="0" indent="0">
              <a:buNone/>
            </a:pPr>
            <a:r>
              <a:rPr lang="en-US" sz="2100" dirty="0" smtClean="0"/>
              <a:t>Correct time, if the meds haven’t been</a:t>
            </a:r>
          </a:p>
          <a:p>
            <a:pPr marL="0" indent="0">
              <a:buNone/>
            </a:pPr>
            <a:r>
              <a:rPr lang="en-US" sz="2100" dirty="0"/>
              <a:t>t</a:t>
            </a:r>
            <a:r>
              <a:rPr lang="en-US" sz="2100" dirty="0" smtClean="0"/>
              <a:t>aken in 20 minutes (of ring reminders)</a:t>
            </a:r>
          </a:p>
          <a:p>
            <a:pPr marL="0" indent="0">
              <a:buNone/>
            </a:pPr>
            <a:r>
              <a:rPr lang="en-US" sz="2100" dirty="0" smtClean="0"/>
              <a:t>the system sends an alert</a:t>
            </a:r>
            <a:r>
              <a:rPr lang="en-US" sz="2100" dirty="0"/>
              <a:t> </a:t>
            </a:r>
            <a:r>
              <a:rPr lang="en-US" sz="2100" dirty="0" smtClean="0"/>
              <a:t>to a </a:t>
            </a:r>
          </a:p>
          <a:p>
            <a:pPr marL="0" indent="0">
              <a:buNone/>
            </a:pPr>
            <a:r>
              <a:rPr lang="en-US" sz="2100" dirty="0" smtClean="0"/>
              <a:t>designated family member. Boston based –</a:t>
            </a:r>
          </a:p>
          <a:p>
            <a:pPr marL="0" indent="0">
              <a:buNone/>
            </a:pPr>
            <a:r>
              <a:rPr lang="en-US" sz="2100" dirty="0" smtClean="0"/>
              <a:t>delivers to most </a:t>
            </a:r>
            <a:r>
              <a:rPr lang="en-US" sz="2100" dirty="0"/>
              <a:t>a</a:t>
            </a:r>
            <a:r>
              <a:rPr lang="en-US" sz="2100" dirty="0" smtClean="0"/>
              <a:t>reas in MA</a:t>
            </a:r>
          </a:p>
          <a:p>
            <a:pPr marL="0" indent="0">
              <a:buNone/>
            </a:pPr>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4002" y="1182659"/>
            <a:ext cx="2509325" cy="174526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6980" y="3195783"/>
            <a:ext cx="3001123" cy="3066678"/>
          </a:xfrm>
          <a:prstGeom prst="rect">
            <a:avLst/>
          </a:prstGeom>
        </p:spPr>
      </p:pic>
    </p:spTree>
    <p:extLst>
      <p:ext uri="{BB962C8B-B14F-4D97-AF65-F5344CB8AC3E}">
        <p14:creationId xmlns:p14="http://schemas.microsoft.com/office/powerpoint/2010/main" val="3972083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Medi</a:t>
            </a:r>
            <a:r>
              <a:rPr lang="en-US" dirty="0"/>
              <a:t>-planner fills</a:t>
            </a:r>
          </a:p>
        </p:txBody>
      </p:sp>
      <p:sp>
        <p:nvSpPr>
          <p:cNvPr id="3" name="Content Placeholder 2"/>
          <p:cNvSpPr>
            <a:spLocks noGrp="1"/>
          </p:cNvSpPr>
          <p:nvPr>
            <p:ph idx="1"/>
          </p:nvPr>
        </p:nvSpPr>
        <p:spPr>
          <a:xfrm>
            <a:off x="677334" y="1671783"/>
            <a:ext cx="8596668" cy="4369580"/>
          </a:xfrm>
        </p:spPr>
        <p:txBody>
          <a:bodyPr/>
          <a:lstStyle/>
          <a:p>
            <a:r>
              <a:rPr lang="en-US" sz="2000" b="1" dirty="0"/>
              <a:t>Phillips </a:t>
            </a:r>
            <a:r>
              <a:rPr lang="en-US" sz="2000" b="1" dirty="0">
                <a:solidFill>
                  <a:schemeClr val="tx1"/>
                </a:solidFill>
              </a:rPr>
              <a:t>medication dispenser </a:t>
            </a:r>
            <a:r>
              <a:rPr lang="en-US" sz="2000" dirty="0" smtClean="0">
                <a:solidFill>
                  <a:schemeClr val="tx1"/>
                </a:solidFill>
              </a:rPr>
              <a:t>855-332-7799</a:t>
            </a:r>
          </a:p>
          <a:p>
            <a:pPr marL="0" indent="0">
              <a:buNone/>
            </a:pPr>
            <a:r>
              <a:rPr lang="en-US" sz="2000" dirty="0" smtClean="0">
                <a:solidFill>
                  <a:schemeClr val="tx1"/>
                </a:solidFill>
              </a:rPr>
              <a:t>Family member needs to fill the dispenser and a</a:t>
            </a:r>
          </a:p>
          <a:p>
            <a:pPr marL="0" indent="0">
              <a:buNone/>
            </a:pPr>
            <a:r>
              <a:rPr lang="en-US" sz="2000" dirty="0" smtClean="0">
                <a:solidFill>
                  <a:schemeClr val="tx1"/>
                </a:solidFill>
              </a:rPr>
              <a:t>Voice reminds the patient to take their meds. Meds</a:t>
            </a:r>
          </a:p>
          <a:p>
            <a:pPr marL="0" indent="0">
              <a:buNone/>
            </a:pPr>
            <a:r>
              <a:rPr lang="en-US" sz="2000" dirty="0">
                <a:solidFill>
                  <a:schemeClr val="tx1"/>
                </a:solidFill>
              </a:rPr>
              <a:t>p</a:t>
            </a:r>
            <a:r>
              <a:rPr lang="en-US" sz="2000" dirty="0" smtClean="0">
                <a:solidFill>
                  <a:schemeClr val="tx1"/>
                </a:solidFill>
              </a:rPr>
              <a:t>op out at the correct time in a covered cup.  </a:t>
            </a:r>
            <a:endParaRPr lang="en-US" sz="2000" dirty="0">
              <a:solidFill>
                <a:schemeClr val="tx1"/>
              </a:solidFill>
            </a:endParaRPr>
          </a:p>
          <a:p>
            <a:endParaRPr lang="en-US" dirty="0" smtClean="0"/>
          </a:p>
          <a:p>
            <a:endParaRPr lang="en-US" dirty="0"/>
          </a:p>
          <a:p>
            <a:endParaRPr lang="en-US" dirty="0"/>
          </a:p>
          <a:p>
            <a:r>
              <a:rPr lang="en-US" sz="2000" b="1" dirty="0"/>
              <a:t>Local </a:t>
            </a:r>
            <a:r>
              <a:rPr lang="en-US" sz="2000" b="1" dirty="0" smtClean="0"/>
              <a:t>pharmacy's </a:t>
            </a:r>
            <a:r>
              <a:rPr lang="en-US" sz="2000" dirty="0"/>
              <a:t>are now filling </a:t>
            </a:r>
            <a:r>
              <a:rPr lang="en-US" sz="2000" dirty="0" err="1" smtClean="0"/>
              <a:t>medi</a:t>
            </a:r>
            <a:r>
              <a:rPr lang="en-US" sz="2000" dirty="0" smtClean="0"/>
              <a:t>-planners </a:t>
            </a:r>
            <a:r>
              <a:rPr lang="en-US" sz="2000" dirty="0"/>
              <a:t>also</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9636" y="1594635"/>
            <a:ext cx="2254366" cy="176539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6306" y="4422209"/>
            <a:ext cx="2254366" cy="1479626"/>
          </a:xfrm>
          <a:prstGeom prst="rect">
            <a:avLst/>
          </a:prstGeom>
        </p:spPr>
      </p:pic>
    </p:spTree>
    <p:extLst>
      <p:ext uri="{BB962C8B-B14F-4D97-AF65-F5344CB8AC3E}">
        <p14:creationId xmlns:p14="http://schemas.microsoft.com/office/powerpoint/2010/main" val="2376056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Each Patient visit</a:t>
            </a:r>
            <a:endParaRPr lang="en-US" dirty="0"/>
          </a:p>
        </p:txBody>
      </p:sp>
      <p:sp>
        <p:nvSpPr>
          <p:cNvPr id="3" name="Content Placeholder 2"/>
          <p:cNvSpPr>
            <a:spLocks noGrp="1"/>
          </p:cNvSpPr>
          <p:nvPr>
            <p:ph idx="1"/>
          </p:nvPr>
        </p:nvSpPr>
        <p:spPr>
          <a:xfrm>
            <a:off x="1422400" y="1588655"/>
            <a:ext cx="7130473" cy="4452708"/>
          </a:xfrm>
        </p:spPr>
        <p:txBody>
          <a:bodyPr>
            <a:normAutofit/>
          </a:bodyPr>
          <a:lstStyle/>
          <a:p>
            <a:r>
              <a:rPr lang="en-US" sz="2000" dirty="0" smtClean="0"/>
              <a:t>Assess at each visit for any new or changed medications and correct in the EMR</a:t>
            </a:r>
          </a:p>
          <a:p>
            <a:endParaRPr lang="en-US" sz="2000" dirty="0" smtClean="0"/>
          </a:p>
          <a:p>
            <a:r>
              <a:rPr lang="en-US" sz="2000" dirty="0" smtClean="0"/>
              <a:t>If the patient has a home medication list- update it to reflect any changes</a:t>
            </a:r>
          </a:p>
          <a:p>
            <a:endParaRPr lang="en-US" sz="2000" dirty="0" smtClean="0"/>
          </a:p>
          <a:p>
            <a:r>
              <a:rPr lang="en-US" sz="2000" dirty="0" smtClean="0"/>
              <a:t>Assess for any interactions with the new or changed medications and report to the MD if needed</a:t>
            </a:r>
          </a:p>
          <a:p>
            <a:endParaRPr lang="en-US" sz="2000" dirty="0" smtClean="0"/>
          </a:p>
          <a:p>
            <a:r>
              <a:rPr lang="en-US" sz="2000" dirty="0" smtClean="0"/>
              <a:t>Be sure that the patient understands the change or any new medications </a:t>
            </a:r>
            <a:r>
              <a:rPr lang="en-US" sz="2000" dirty="0" err="1" smtClean="0"/>
              <a:t>Rx’d</a:t>
            </a:r>
            <a:endParaRPr lang="en-US" sz="2000" dirty="0" smtClean="0"/>
          </a:p>
        </p:txBody>
      </p:sp>
    </p:spTree>
    <p:extLst>
      <p:ext uri="{BB962C8B-B14F-4D97-AF65-F5344CB8AC3E}">
        <p14:creationId xmlns:p14="http://schemas.microsoft.com/office/powerpoint/2010/main" val="2531986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Each Patient visit</a:t>
            </a:r>
          </a:p>
        </p:txBody>
      </p:sp>
      <p:sp>
        <p:nvSpPr>
          <p:cNvPr id="3" name="Content Placeholder 2"/>
          <p:cNvSpPr>
            <a:spLocks noGrp="1"/>
          </p:cNvSpPr>
          <p:nvPr>
            <p:ph idx="1"/>
          </p:nvPr>
        </p:nvSpPr>
        <p:spPr>
          <a:xfrm>
            <a:off x="1394690" y="1634836"/>
            <a:ext cx="7490691" cy="4406527"/>
          </a:xfrm>
        </p:spPr>
        <p:txBody>
          <a:bodyPr>
            <a:normAutofit lnSpcReduction="10000"/>
          </a:bodyPr>
          <a:lstStyle/>
          <a:p>
            <a:r>
              <a:rPr lang="en-US" sz="2000" dirty="0"/>
              <a:t>Please be sure that any temporary medications like antibiotics are removed when completed. SOC Nurses may assist with this by adding an end date in the EMR when entering it to the medication screens</a:t>
            </a:r>
            <a:r>
              <a:rPr lang="en-US" sz="2000" dirty="0" smtClean="0"/>
              <a:t>.</a:t>
            </a:r>
          </a:p>
          <a:p>
            <a:endParaRPr lang="en-US" sz="2000" dirty="0"/>
          </a:p>
          <a:p>
            <a:r>
              <a:rPr lang="en-US" sz="2000" dirty="0" smtClean="0"/>
              <a:t>Ask if they have any questions on their meds. Document all teaching done. Some Nurses teach on 2-3 meds each visit until they have completed the list. </a:t>
            </a:r>
          </a:p>
          <a:p>
            <a:endParaRPr lang="en-US" sz="2000" dirty="0" smtClean="0"/>
          </a:p>
          <a:p>
            <a:r>
              <a:rPr lang="en-US" sz="2000" b="1" dirty="0" smtClean="0"/>
              <a:t>Reminder: **</a:t>
            </a:r>
            <a:r>
              <a:rPr lang="en-US" sz="2000" b="1" i="1" dirty="0" smtClean="0"/>
              <a:t>Teaching is a skill and meets the COP’s for Medicare participation. Patients need to have a skilled need, be homebound and have a medical necessity documented to meet Home Care requirements</a:t>
            </a:r>
            <a:endParaRPr lang="en-US" sz="2000" b="1" i="1" dirty="0"/>
          </a:p>
        </p:txBody>
      </p:sp>
    </p:spTree>
    <p:extLst>
      <p:ext uri="{BB962C8B-B14F-4D97-AF65-F5344CB8AC3E}">
        <p14:creationId xmlns:p14="http://schemas.microsoft.com/office/powerpoint/2010/main" val="314854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Any Questions?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0945" y="1847273"/>
            <a:ext cx="7370619" cy="3814617"/>
          </a:xfrm>
        </p:spPr>
      </p:pic>
    </p:spTree>
    <p:extLst>
      <p:ext uri="{BB962C8B-B14F-4D97-AF65-F5344CB8AC3E}">
        <p14:creationId xmlns:p14="http://schemas.microsoft.com/office/powerpoint/2010/main" val="197056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Statistics in Medication errors</a:t>
            </a:r>
            <a:endParaRPr lang="en-US" dirty="0"/>
          </a:p>
        </p:txBody>
      </p:sp>
      <p:sp>
        <p:nvSpPr>
          <p:cNvPr id="3" name="Content Placeholder 2"/>
          <p:cNvSpPr>
            <a:spLocks noGrp="1"/>
          </p:cNvSpPr>
          <p:nvPr>
            <p:ph idx="1"/>
          </p:nvPr>
        </p:nvSpPr>
        <p:spPr>
          <a:xfrm>
            <a:off x="1785256" y="1712687"/>
            <a:ext cx="6705601" cy="4328676"/>
          </a:xfrm>
        </p:spPr>
        <p:txBody>
          <a:bodyPr>
            <a:normAutofit fontScale="92500" lnSpcReduction="20000"/>
          </a:bodyPr>
          <a:lstStyle/>
          <a:p>
            <a:r>
              <a:rPr lang="en-US" sz="2000" dirty="0" smtClean="0"/>
              <a:t>‘More </a:t>
            </a:r>
            <a:r>
              <a:rPr lang="en-US" sz="2000" dirty="0"/>
              <a:t>than 40 percent of medication errors are believed to result from inadequate reconciliation in handoffs during admission, transfer, and discharge of patients. Of these errors, about 20 percent are believed to result in harm</a:t>
            </a:r>
            <a:r>
              <a:rPr lang="en-US" sz="2000" dirty="0" smtClean="0"/>
              <a:t>.’ </a:t>
            </a:r>
          </a:p>
          <a:p>
            <a:endParaRPr lang="en-US" sz="2000" dirty="0" smtClean="0"/>
          </a:p>
          <a:p>
            <a:r>
              <a:rPr lang="en-US" sz="2000" dirty="0" smtClean="0"/>
              <a:t>One study sites : ‘Comparing </a:t>
            </a:r>
            <a:r>
              <a:rPr lang="en-US" sz="2000" dirty="0"/>
              <a:t>pharmacy </a:t>
            </a:r>
            <a:r>
              <a:rPr lang="en-US" sz="2000" dirty="0" smtClean="0"/>
              <a:t>drug </a:t>
            </a:r>
            <a:r>
              <a:rPr lang="en-US" sz="2000" dirty="0"/>
              <a:t>history with medication lists obtained </a:t>
            </a:r>
            <a:r>
              <a:rPr lang="en-US" sz="2000" dirty="0" smtClean="0"/>
              <a:t>(from 250 patients) by </a:t>
            </a:r>
            <a:r>
              <a:rPr lang="en-US" sz="2000" dirty="0"/>
              <a:t>nurses/physicians revealed 3036 discrepancies. On average</a:t>
            </a:r>
            <a:r>
              <a:rPr lang="en-US" sz="2000" dirty="0" smtClean="0"/>
              <a:t>, </a:t>
            </a:r>
            <a:r>
              <a:rPr lang="en-US" sz="2000" dirty="0"/>
              <a:t>discrepancies, ranged from 0 to 68, were identified per patient. Only in 20 patients (8%) there was 100 % agreement among medication lists obtained by pharmacist and physician/nurse</a:t>
            </a:r>
            <a:r>
              <a:rPr lang="en-US" sz="2000" dirty="0" smtClean="0"/>
              <a:t>.’</a:t>
            </a:r>
          </a:p>
          <a:p>
            <a:endParaRPr lang="en-US" sz="2000" dirty="0"/>
          </a:p>
          <a:p>
            <a:r>
              <a:rPr lang="en-US" sz="1200" dirty="0"/>
              <a:t>2014-04-15 14:03:22</a:t>
            </a:r>
          </a:p>
          <a:p>
            <a:r>
              <a:rPr lang="en-US" sz="1200" dirty="0"/>
              <a:t>Cynthia R. </a:t>
            </a:r>
            <a:r>
              <a:rPr lang="en-US" sz="1200" dirty="0" err="1"/>
              <a:t>Hennen</a:t>
            </a:r>
            <a:r>
              <a:rPr lang="en-US" sz="1200" dirty="0"/>
              <a:t>, BS, </a:t>
            </a:r>
            <a:r>
              <a:rPr lang="en-US" sz="1200" dirty="0" err="1"/>
              <a:t>RPh</a:t>
            </a:r>
            <a:r>
              <a:rPr lang="en-US" sz="1200" dirty="0"/>
              <a:t>; and James A. Jorgenson, </a:t>
            </a:r>
            <a:r>
              <a:rPr lang="en-US" sz="1200" dirty="0" err="1"/>
              <a:t>RPh</a:t>
            </a:r>
            <a:r>
              <a:rPr lang="en-US" sz="1200" dirty="0"/>
              <a:t>, MS, FASHP</a:t>
            </a:r>
          </a:p>
          <a:p>
            <a:pPr marL="0" indent="0">
              <a:buNone/>
            </a:pPr>
            <a:endParaRPr lang="en-US" sz="2000" dirty="0"/>
          </a:p>
        </p:txBody>
      </p:sp>
    </p:spTree>
    <p:extLst>
      <p:ext uri="{BB962C8B-B14F-4D97-AF65-F5344CB8AC3E}">
        <p14:creationId xmlns:p14="http://schemas.microsoft.com/office/powerpoint/2010/main" val="283800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Statistics in Medication errors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8743" y="1930399"/>
            <a:ext cx="5413828" cy="4644571"/>
          </a:xfrm>
        </p:spPr>
      </p:pic>
    </p:spTree>
    <p:extLst>
      <p:ext uri="{BB962C8B-B14F-4D97-AF65-F5344CB8AC3E}">
        <p14:creationId xmlns:p14="http://schemas.microsoft.com/office/powerpoint/2010/main" val="204200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Medication reconciliation</a:t>
            </a:r>
            <a:endParaRPr lang="en-US" dirty="0"/>
          </a:p>
        </p:txBody>
      </p:sp>
      <p:sp>
        <p:nvSpPr>
          <p:cNvPr id="3" name="Content Placeholder 2"/>
          <p:cNvSpPr>
            <a:spLocks noGrp="1"/>
          </p:cNvSpPr>
          <p:nvPr>
            <p:ph idx="1"/>
          </p:nvPr>
        </p:nvSpPr>
        <p:spPr>
          <a:xfrm>
            <a:off x="1393370" y="1828801"/>
            <a:ext cx="7112001" cy="4212562"/>
          </a:xfrm>
        </p:spPr>
        <p:txBody>
          <a:bodyPr>
            <a:normAutofit/>
          </a:bodyPr>
          <a:lstStyle/>
          <a:p>
            <a:pPr marL="0" indent="0">
              <a:buNone/>
            </a:pPr>
            <a:r>
              <a:rPr lang="en-US" sz="2400" dirty="0"/>
              <a:t>Medication reconciliation is the process </a:t>
            </a:r>
            <a:r>
              <a:rPr lang="en-US" sz="2400" dirty="0" smtClean="0"/>
              <a:t>of: </a:t>
            </a:r>
            <a:endParaRPr lang="en-US" dirty="0"/>
          </a:p>
          <a:p>
            <a:endParaRPr lang="en-US" dirty="0"/>
          </a:p>
          <a:p>
            <a:pPr marL="0" indent="0">
              <a:buNone/>
            </a:pPr>
            <a:r>
              <a:rPr lang="en-US" sz="2000" dirty="0"/>
              <a:t>Obtaining, verifying, and documenting the patient’s current </a:t>
            </a:r>
            <a:r>
              <a:rPr lang="en-US" sz="2000" dirty="0" smtClean="0"/>
              <a:t>prescriptions, </a:t>
            </a:r>
            <a:r>
              <a:rPr lang="en-US" sz="2000" dirty="0"/>
              <a:t>over-the-counter medications—including vitamins, supplements, eye drops, creams, ointments, and herbals— when he or she is </a:t>
            </a:r>
            <a:r>
              <a:rPr lang="en-US" sz="2000" dirty="0" smtClean="0"/>
              <a:t>admitted to Home care. This is also checked at each visit for changes, to assess for interaction to offer patient teaching and answer questions.</a:t>
            </a:r>
          </a:p>
          <a:p>
            <a:pPr marL="0" indent="0">
              <a:buNone/>
            </a:pPr>
            <a:r>
              <a:rPr lang="en-US" sz="2000" dirty="0" smtClean="0"/>
              <a:t>This is done at SOC and reviewed at each visit thereafter.</a:t>
            </a:r>
            <a:endParaRPr lang="en-US" sz="2400" dirty="0"/>
          </a:p>
        </p:txBody>
      </p:sp>
    </p:spTree>
    <p:extLst>
      <p:ext uri="{BB962C8B-B14F-4D97-AF65-F5344CB8AC3E}">
        <p14:creationId xmlns:p14="http://schemas.microsoft.com/office/powerpoint/2010/main" val="27741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293091" y="1524000"/>
            <a:ext cx="6742545" cy="4517363"/>
          </a:xfrm>
        </p:spPr>
        <p:txBody>
          <a:bodyPr>
            <a:noAutofit/>
          </a:bodyPr>
          <a:lstStyle/>
          <a:p>
            <a:pPr marL="0" indent="0">
              <a:buNone/>
            </a:pPr>
            <a:r>
              <a:rPr lang="en-US" sz="2000" dirty="0" smtClean="0"/>
              <a:t>Why Med Reconciliation?</a:t>
            </a:r>
          </a:p>
          <a:p>
            <a:pPr marL="0" indent="0">
              <a:buNone/>
            </a:pPr>
            <a:endParaRPr lang="en-US" sz="2000" dirty="0" smtClean="0"/>
          </a:p>
          <a:p>
            <a:r>
              <a:rPr lang="en-US" sz="2000" dirty="0" smtClean="0"/>
              <a:t>To </a:t>
            </a:r>
            <a:r>
              <a:rPr lang="en-US" sz="2000" dirty="0"/>
              <a:t>assure that discharge prescriptions contain no errors by reconciling them with the inpatient medication </a:t>
            </a:r>
            <a:r>
              <a:rPr lang="en-US" sz="2000" dirty="0" smtClean="0"/>
              <a:t>DC orders </a:t>
            </a:r>
            <a:r>
              <a:rPr lang="en-US" sz="2000" dirty="0"/>
              <a:t>and the patient’s prescriptions </a:t>
            </a:r>
            <a:endParaRPr lang="en-US" sz="2000" dirty="0" smtClean="0"/>
          </a:p>
          <a:p>
            <a:endParaRPr lang="en-US" sz="2000" dirty="0" smtClean="0"/>
          </a:p>
          <a:p>
            <a:r>
              <a:rPr lang="en-US" sz="2000" dirty="0" smtClean="0"/>
              <a:t>To capture </a:t>
            </a:r>
            <a:r>
              <a:rPr lang="en-US" sz="2000" dirty="0"/>
              <a:t>all discharge prescriptions </a:t>
            </a:r>
            <a:r>
              <a:rPr lang="en-US" sz="2000" dirty="0" smtClean="0"/>
              <a:t>in the EMR and reconcile with the PCP for continuity of information and care</a:t>
            </a:r>
          </a:p>
          <a:p>
            <a:endParaRPr lang="en-US" sz="2000" dirty="0" smtClean="0"/>
          </a:p>
        </p:txBody>
      </p:sp>
    </p:spTree>
    <p:extLst>
      <p:ext uri="{BB962C8B-B14F-4D97-AF65-F5344CB8AC3E}">
        <p14:creationId xmlns:p14="http://schemas.microsoft.com/office/powerpoint/2010/main" val="2278976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440872" y="1773383"/>
            <a:ext cx="7481455" cy="4267980"/>
          </a:xfrm>
        </p:spPr>
        <p:txBody>
          <a:bodyPr>
            <a:normAutofit fontScale="92500" lnSpcReduction="10000"/>
          </a:bodyPr>
          <a:lstStyle/>
          <a:p>
            <a:pPr marL="0" indent="0">
              <a:buNone/>
            </a:pPr>
            <a:r>
              <a:rPr lang="en-US" sz="2000" dirty="0"/>
              <a:t>Why Med Reconciliation</a:t>
            </a:r>
            <a:r>
              <a:rPr lang="en-US" sz="2000" dirty="0" smtClean="0"/>
              <a:t>?</a:t>
            </a:r>
          </a:p>
          <a:p>
            <a:pPr marL="0" indent="0">
              <a:buNone/>
            </a:pPr>
            <a:endParaRPr lang="en-US" sz="2000" dirty="0"/>
          </a:p>
          <a:p>
            <a:r>
              <a:rPr lang="en-US" sz="2000" dirty="0"/>
              <a:t>To educate patients </a:t>
            </a:r>
            <a:r>
              <a:rPr lang="en-US" sz="2000" dirty="0" smtClean="0"/>
              <a:t>on </a:t>
            </a:r>
            <a:r>
              <a:rPr lang="en-US" sz="2000" dirty="0"/>
              <a:t>medication </a:t>
            </a:r>
            <a:r>
              <a:rPr lang="en-US" sz="2000" b="1" dirty="0"/>
              <a:t>use, dose and S/E </a:t>
            </a:r>
            <a:r>
              <a:rPr lang="en-US" sz="2000" dirty="0"/>
              <a:t>as well as the importance of taking their medications on the schedule prescribed. </a:t>
            </a:r>
          </a:p>
          <a:p>
            <a:endParaRPr lang="en-US" sz="2000" dirty="0" smtClean="0"/>
          </a:p>
          <a:p>
            <a:r>
              <a:rPr lang="en-US" sz="2000" dirty="0" smtClean="0"/>
              <a:t>To </a:t>
            </a:r>
            <a:r>
              <a:rPr lang="en-US" sz="2000" dirty="0"/>
              <a:t>reinforce with patients the importance of seeing their PCPs within 14 days of discharge to discuss any changes and to assess effectiveness of the new medications prescribed. </a:t>
            </a:r>
          </a:p>
          <a:p>
            <a:endParaRPr lang="en-US" dirty="0"/>
          </a:p>
          <a:p>
            <a:pPr marL="0" indent="0">
              <a:buNone/>
            </a:pPr>
            <a:r>
              <a:rPr lang="en-US" sz="2400" b="1" i="1" dirty="0"/>
              <a:t>**All of these actions have been shown to </a:t>
            </a:r>
            <a:r>
              <a:rPr lang="en-US" sz="2400" b="1" i="1" dirty="0" smtClean="0"/>
              <a:t>increase patient safety and decrease </a:t>
            </a:r>
            <a:r>
              <a:rPr lang="en-US" sz="2400" b="1" i="1" dirty="0"/>
              <a:t>hospital readmissions</a:t>
            </a:r>
            <a:r>
              <a:rPr lang="en-US" sz="2400" i="1" dirty="0"/>
              <a:t>. </a:t>
            </a:r>
          </a:p>
          <a:p>
            <a:endParaRPr lang="en-US" dirty="0"/>
          </a:p>
        </p:txBody>
      </p:sp>
    </p:spTree>
    <p:extLst>
      <p:ext uri="{BB962C8B-B14F-4D97-AF65-F5344CB8AC3E}">
        <p14:creationId xmlns:p14="http://schemas.microsoft.com/office/powerpoint/2010/main" val="2614627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634835" y="1582057"/>
            <a:ext cx="7056583" cy="4855688"/>
          </a:xfrm>
        </p:spPr>
        <p:txBody>
          <a:bodyPr>
            <a:normAutofit/>
          </a:bodyPr>
          <a:lstStyle/>
          <a:p>
            <a:pPr marL="0" indent="0">
              <a:buNone/>
            </a:pPr>
            <a:r>
              <a:rPr lang="en-US" sz="2000" dirty="0"/>
              <a:t>T</a:t>
            </a:r>
            <a:r>
              <a:rPr lang="en-US" sz="2000" dirty="0" smtClean="0"/>
              <a:t>he SOC visit</a:t>
            </a:r>
          </a:p>
          <a:p>
            <a:pPr marL="0" indent="0">
              <a:buNone/>
            </a:pPr>
            <a:endParaRPr lang="en-US" sz="2000" dirty="0" smtClean="0"/>
          </a:p>
          <a:p>
            <a:r>
              <a:rPr lang="en-US" sz="2000" dirty="0" smtClean="0"/>
              <a:t>Read the referral prior to visit, Ask patient for the DC paperwork and locate the medication list.</a:t>
            </a:r>
          </a:p>
          <a:p>
            <a:endParaRPr lang="en-US" sz="2000" dirty="0" smtClean="0"/>
          </a:p>
          <a:p>
            <a:r>
              <a:rPr lang="en-US" sz="2000" dirty="0" smtClean="0"/>
              <a:t>This should have all of the medications prescribed (and sometimes a list of the med changes and DC medications from the Hospital or Rehab stay)</a:t>
            </a:r>
          </a:p>
          <a:p>
            <a:endParaRPr lang="en-US" sz="2000" dirty="0" smtClean="0"/>
          </a:p>
          <a:p>
            <a:r>
              <a:rPr lang="en-US" sz="2000" dirty="0" smtClean="0"/>
              <a:t>Ask the Patient for ‘</a:t>
            </a:r>
            <a:r>
              <a:rPr lang="en-US" sz="2000" i="1" dirty="0" smtClean="0"/>
              <a:t>all of their medications</a:t>
            </a:r>
            <a:r>
              <a:rPr lang="en-US" sz="2000" dirty="0" smtClean="0"/>
              <a:t>’ including all OTC, herbal and substances they are using (this is important for possible interactions) Ask what they take for allergy symptoms, pain and headaches.</a:t>
            </a:r>
          </a:p>
        </p:txBody>
      </p:sp>
    </p:spTree>
    <p:extLst>
      <p:ext uri="{BB962C8B-B14F-4D97-AF65-F5344CB8AC3E}">
        <p14:creationId xmlns:p14="http://schemas.microsoft.com/office/powerpoint/2010/main" val="2303004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Medication reconciliation</a:t>
            </a:r>
          </a:p>
        </p:txBody>
      </p:sp>
      <p:sp>
        <p:nvSpPr>
          <p:cNvPr id="3" name="Content Placeholder 2"/>
          <p:cNvSpPr>
            <a:spLocks noGrp="1"/>
          </p:cNvSpPr>
          <p:nvPr>
            <p:ph idx="1"/>
          </p:nvPr>
        </p:nvSpPr>
        <p:spPr>
          <a:xfrm>
            <a:off x="1681018" y="1736437"/>
            <a:ext cx="6456218" cy="4304926"/>
          </a:xfrm>
        </p:spPr>
        <p:txBody>
          <a:bodyPr>
            <a:normAutofit fontScale="92500" lnSpcReduction="20000"/>
          </a:bodyPr>
          <a:lstStyle/>
          <a:p>
            <a:r>
              <a:rPr lang="en-US" sz="2200" dirty="0"/>
              <a:t>Its easier to take all of their meds out of the box they store them in or if they are loose to place them on one side of the table. </a:t>
            </a:r>
          </a:p>
          <a:p>
            <a:endParaRPr lang="en-US" sz="2200" dirty="0" smtClean="0"/>
          </a:p>
          <a:p>
            <a:r>
              <a:rPr lang="en-US" sz="2200" dirty="0" smtClean="0"/>
              <a:t>Take </a:t>
            </a:r>
            <a:r>
              <a:rPr lang="en-US" sz="2200" dirty="0"/>
              <a:t>the DC med list and go one by one down the list locating each medication and being sure that the Rx matches. Explain each med as you enter it into the computer then place it in the box or on the other side of the table. (in case of interruption) this also teaches the patient how to verify their meds and starts teaching them do a </a:t>
            </a:r>
            <a:r>
              <a:rPr lang="en-US" sz="2200" dirty="0" err="1"/>
              <a:t>m</a:t>
            </a:r>
            <a:r>
              <a:rPr lang="en-US" sz="2200" dirty="0" err="1" smtClean="0"/>
              <a:t>edi</a:t>
            </a:r>
            <a:r>
              <a:rPr lang="en-US" sz="2200" dirty="0" smtClean="0"/>
              <a:t>-planner </a:t>
            </a:r>
            <a:r>
              <a:rPr lang="en-US" sz="2200" dirty="0"/>
              <a:t>fill safely. </a:t>
            </a:r>
            <a:endParaRPr lang="en-US" sz="2200" dirty="0" smtClean="0"/>
          </a:p>
          <a:p>
            <a:pPr marL="0" indent="0">
              <a:buNone/>
            </a:pPr>
            <a:endParaRPr lang="en-US" sz="2200" dirty="0"/>
          </a:p>
          <a:p>
            <a:r>
              <a:rPr lang="en-US" sz="2200" dirty="0"/>
              <a:t>Do this for each </a:t>
            </a:r>
            <a:r>
              <a:rPr lang="en-US" sz="2200" dirty="0" smtClean="0"/>
              <a:t>medication </a:t>
            </a:r>
            <a:r>
              <a:rPr lang="en-US" sz="2200" dirty="0"/>
              <a:t>on the list.</a:t>
            </a:r>
          </a:p>
          <a:p>
            <a:pPr marL="0" indent="0">
              <a:buNone/>
            </a:pPr>
            <a:endParaRPr lang="en-US" dirty="0"/>
          </a:p>
        </p:txBody>
      </p:sp>
    </p:spTree>
    <p:extLst>
      <p:ext uri="{BB962C8B-B14F-4D97-AF65-F5344CB8AC3E}">
        <p14:creationId xmlns:p14="http://schemas.microsoft.com/office/powerpoint/2010/main" val="2859349268"/>
      </p:ext>
    </p:extLst>
  </p:cSld>
  <p:clrMapOvr>
    <a:masterClrMapping/>
  </p:clrMapOvr>
</p:sld>
</file>

<file path=ppt/theme/theme1.xml><?xml version="1.0" encoding="utf-8"?>
<a:theme xmlns:a="http://schemas.openxmlformats.org/drawingml/2006/main" name="Facet">
  <a:themeElements>
    <a:clrScheme name="Custom 4">
      <a:dk1>
        <a:srgbClr val="000000"/>
      </a:dk1>
      <a:lt1>
        <a:srgbClr val="FFFFFF"/>
      </a:lt1>
      <a:dk2>
        <a:srgbClr val="545454"/>
      </a:dk2>
      <a:lt2>
        <a:srgbClr val="BFBFBF"/>
      </a:lt2>
      <a:accent1>
        <a:srgbClr val="008080"/>
      </a:accent1>
      <a:accent2>
        <a:srgbClr val="EE7008"/>
      </a:accent2>
      <a:accent3>
        <a:srgbClr val="FAB900"/>
      </a:accent3>
      <a:accent4>
        <a:srgbClr val="EE7008"/>
      </a:accent4>
      <a:accent5>
        <a:srgbClr val="1AB39F"/>
      </a:accent5>
      <a:accent6>
        <a:srgbClr val="D5393D"/>
      </a:accent6>
      <a:hlink>
        <a:srgbClr val="EE7008"/>
      </a:hlink>
      <a:folHlink>
        <a:srgbClr val="008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8582</TotalTime>
  <Words>1941</Words>
  <Application>Microsoft Office PowerPoint</Application>
  <PresentationFormat>Widescreen</PresentationFormat>
  <Paragraphs>141</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Wingdings 3</vt:lpstr>
      <vt:lpstr>Facet</vt:lpstr>
      <vt:lpstr>Nurse Residency Program Class </vt:lpstr>
      <vt:lpstr>Objectives</vt:lpstr>
      <vt:lpstr>Statistics in Medication errors</vt:lpstr>
      <vt:lpstr>Statistics in Medication errors</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Medication reconciliation</vt:lpstr>
      <vt:lpstr>Medi-planner fill</vt:lpstr>
      <vt:lpstr>Medi-planner fill</vt:lpstr>
      <vt:lpstr>Medi-planner fills</vt:lpstr>
      <vt:lpstr>Medi-planner fills</vt:lpstr>
      <vt:lpstr>Medi-planner fills</vt:lpstr>
      <vt:lpstr>Each Patient visit</vt:lpstr>
      <vt:lpstr>Each Patient visit</vt:lpstr>
      <vt:lpstr>Any Questions?</vt:lpstr>
    </vt:vector>
  </TitlesOfParts>
  <Company>Home Health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Update</dc:title>
  <dc:creator>Brousseau, Lauren</dc:creator>
  <cp:lastModifiedBy>Watson, Karen</cp:lastModifiedBy>
  <cp:revision>557</cp:revision>
  <dcterms:created xsi:type="dcterms:W3CDTF">2020-05-06T11:24:05Z</dcterms:created>
  <dcterms:modified xsi:type="dcterms:W3CDTF">2021-04-30T18:55:06Z</dcterms:modified>
</cp:coreProperties>
</file>