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irG9tc88M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Professional Boundaries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Amanda Lizotte, MS, BSN, RN, COS-C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86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Maintaining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Respect </a:t>
            </a:r>
            <a:r>
              <a:rPr lang="en-US" dirty="0"/>
              <a:t>confidentiality and privacy </a:t>
            </a:r>
          </a:p>
          <a:p>
            <a:r>
              <a:rPr lang="en-US" dirty="0" smtClean="0"/>
              <a:t>Do </a:t>
            </a:r>
            <a:r>
              <a:rPr lang="en-US" dirty="0"/>
              <a:t>not disclose personal information </a:t>
            </a:r>
          </a:p>
          <a:p>
            <a:r>
              <a:rPr lang="en-US" dirty="0" smtClean="0"/>
              <a:t>Do </a:t>
            </a:r>
            <a:r>
              <a:rPr lang="en-US" dirty="0"/>
              <a:t>not criticize, complain about or discuss issues relating to other workers, staff or your employer with your </a:t>
            </a:r>
            <a:r>
              <a:rPr lang="en-US" dirty="0" smtClean="0"/>
              <a:t>patients </a:t>
            </a:r>
            <a:r>
              <a:rPr lang="en-US" dirty="0"/>
              <a:t>or their family </a:t>
            </a:r>
          </a:p>
          <a:p>
            <a:r>
              <a:rPr lang="en-US" dirty="0" smtClean="0"/>
              <a:t>Do </a:t>
            </a:r>
            <a:r>
              <a:rPr lang="en-US" dirty="0"/>
              <a:t>not give advice outside of your skills and expertise </a:t>
            </a:r>
          </a:p>
        </p:txBody>
      </p:sp>
    </p:spTree>
    <p:extLst>
      <p:ext uri="{BB962C8B-B14F-4D97-AF65-F5344CB8AC3E}">
        <p14:creationId xmlns:p14="http://schemas.microsoft.com/office/powerpoint/2010/main" val="205989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on Professional Boundaries </a:t>
            </a:r>
            <a:endParaRPr lang="en-US" dirty="0"/>
          </a:p>
        </p:txBody>
      </p:sp>
      <p:pic>
        <p:nvPicPr>
          <p:cNvPr id="4" name="LirG9tc88M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3155" y="2313351"/>
            <a:ext cx="7775863" cy="437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7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Boundaries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Professional boundaries are limits which protect a worker’s professional power and their client’s or patients vulnerability.  Successful and ethical relationships are based on a clear understanding of what the workers’ role is- and just as importantly- what their role isn’t</a:t>
            </a:r>
          </a:p>
        </p:txBody>
      </p:sp>
    </p:spTree>
    <p:extLst>
      <p:ext uri="{BB962C8B-B14F-4D97-AF65-F5344CB8AC3E}">
        <p14:creationId xmlns:p14="http://schemas.microsoft.com/office/powerpoint/2010/main" val="321211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Professional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795155"/>
            <a:ext cx="10554574" cy="30636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Keeps Focus on the patient </a:t>
            </a:r>
          </a:p>
          <a:p>
            <a:r>
              <a:rPr lang="en-US" dirty="0" smtClean="0"/>
              <a:t>Reduces “burn out”</a:t>
            </a:r>
          </a:p>
          <a:p>
            <a:r>
              <a:rPr lang="en-US" dirty="0" smtClean="0"/>
              <a:t>Prevents the client from becoming dependent on a particular support worker</a:t>
            </a:r>
          </a:p>
          <a:p>
            <a:r>
              <a:rPr lang="en-US" dirty="0" smtClean="0"/>
              <a:t>Protect the client from potential harm- both intentional and unintentional</a:t>
            </a:r>
          </a:p>
          <a:p>
            <a:r>
              <a:rPr lang="en-US" dirty="0" smtClean="0"/>
              <a:t>Ensures we maintain our ethical standards</a:t>
            </a:r>
          </a:p>
          <a:p>
            <a:r>
              <a:rPr lang="en-US" dirty="0" smtClean="0"/>
              <a:t>Prevents increasing or unreasonable demands and expectations from the client and family </a:t>
            </a:r>
          </a:p>
          <a:p>
            <a:r>
              <a:rPr lang="en-US" dirty="0" smtClean="0"/>
              <a:t>Decreases difficulty in setting limits and managing behaviors</a:t>
            </a:r>
          </a:p>
          <a:p>
            <a:r>
              <a:rPr lang="en-US" dirty="0" smtClean="0"/>
              <a:t>Alleviates distress when relationships break down</a:t>
            </a:r>
          </a:p>
          <a:p>
            <a:r>
              <a:rPr lang="en-US" dirty="0" smtClean="0"/>
              <a:t>Prevents grief and loss for patients/families when worker leaves </a:t>
            </a:r>
          </a:p>
          <a:p>
            <a:r>
              <a:rPr lang="en-US" dirty="0" smtClean="0"/>
              <a:t>Contributes to team cohesiveness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1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Professional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your family and home life private</a:t>
            </a:r>
          </a:p>
          <a:p>
            <a:r>
              <a:rPr lang="en-US" dirty="0" smtClean="0"/>
              <a:t>Use professional language at all times</a:t>
            </a:r>
          </a:p>
          <a:p>
            <a:r>
              <a:rPr lang="en-US" dirty="0" smtClean="0"/>
              <a:t>Do not pay for your client or let them pay for you</a:t>
            </a:r>
          </a:p>
          <a:p>
            <a:r>
              <a:rPr lang="en-US" dirty="0" smtClean="0"/>
              <a:t>Do not attend to personal business in a patient’s home </a:t>
            </a:r>
          </a:p>
          <a:p>
            <a:r>
              <a:rPr lang="en-US" dirty="0" smtClean="0"/>
              <a:t>Empower your patients, Don’t make yourself irreplaceable</a:t>
            </a:r>
          </a:p>
          <a:p>
            <a:r>
              <a:rPr lang="en-US" dirty="0" smtClean="0"/>
              <a:t>Do not accept gifts or buy gifts for your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55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of Professional Boundaries Being Overstepped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Feeling that you are the only one who “understands” the </a:t>
            </a:r>
            <a:r>
              <a:rPr lang="en-US" dirty="0" smtClean="0"/>
              <a:t>patient</a:t>
            </a:r>
          </a:p>
          <a:p>
            <a:r>
              <a:rPr lang="en-US" dirty="0" smtClean="0"/>
              <a:t>Accepting </a:t>
            </a:r>
            <a:r>
              <a:rPr lang="en-US" dirty="0"/>
              <a:t>money or expensive gifts from </a:t>
            </a:r>
            <a:r>
              <a:rPr lang="en-US" dirty="0" smtClean="0"/>
              <a:t>patients </a:t>
            </a:r>
            <a:r>
              <a:rPr lang="en-US" dirty="0"/>
              <a:t>or their </a:t>
            </a:r>
            <a:r>
              <a:rPr lang="en-US" dirty="0" smtClean="0"/>
              <a:t>family</a:t>
            </a:r>
          </a:p>
          <a:p>
            <a:r>
              <a:rPr lang="en-US" dirty="0" smtClean="0"/>
              <a:t>Asking patients </a:t>
            </a:r>
            <a:r>
              <a:rPr lang="en-US" dirty="0"/>
              <a:t>or their families for “</a:t>
            </a:r>
            <a:r>
              <a:rPr lang="en-US" dirty="0" err="1"/>
              <a:t>favours</a:t>
            </a:r>
            <a:r>
              <a:rPr lang="en-US" dirty="0"/>
              <a:t>” </a:t>
            </a:r>
            <a:endParaRPr lang="en-US" dirty="0" smtClean="0"/>
          </a:p>
          <a:p>
            <a:r>
              <a:rPr lang="en-US" dirty="0" smtClean="0"/>
              <a:t>Noticing </a:t>
            </a:r>
            <a:r>
              <a:rPr lang="en-US" dirty="0"/>
              <a:t>feelings of friendship or sexual attraction towards </a:t>
            </a:r>
            <a:r>
              <a:rPr lang="en-US" dirty="0" smtClean="0"/>
              <a:t>patients </a:t>
            </a:r>
            <a:r>
              <a:rPr lang="en-US" dirty="0"/>
              <a:t>or their </a:t>
            </a:r>
            <a:r>
              <a:rPr lang="en-US" dirty="0" smtClean="0"/>
              <a:t>family</a:t>
            </a:r>
          </a:p>
          <a:p>
            <a:r>
              <a:rPr lang="en-US" dirty="0" smtClean="0"/>
              <a:t>Having patients or </a:t>
            </a:r>
            <a:r>
              <a:rPr lang="en-US" dirty="0"/>
              <a:t>family members refer to you as “a friend” or a “part of the </a:t>
            </a:r>
            <a:r>
              <a:rPr lang="en-US" dirty="0" smtClean="0"/>
              <a:t>family”</a:t>
            </a:r>
          </a:p>
          <a:p>
            <a:r>
              <a:rPr lang="en-US" dirty="0" smtClean="0"/>
              <a:t>Disclosing </a:t>
            </a:r>
            <a:r>
              <a:rPr lang="en-US" dirty="0"/>
              <a:t>your own personal information with your </a:t>
            </a:r>
            <a:r>
              <a:rPr lang="en-US" dirty="0" smtClean="0"/>
              <a:t>patients </a:t>
            </a:r>
            <a:r>
              <a:rPr lang="en-US" dirty="0"/>
              <a:t>or their </a:t>
            </a:r>
            <a:r>
              <a:rPr lang="en-US" dirty="0" smtClean="0"/>
              <a:t>family.</a:t>
            </a:r>
          </a:p>
          <a:p>
            <a:r>
              <a:rPr lang="en-US" dirty="0" smtClean="0"/>
              <a:t>Visiting patients on your own time</a:t>
            </a:r>
          </a:p>
          <a:p>
            <a:r>
              <a:rPr lang="en-US" dirty="0" smtClean="0"/>
              <a:t>Taking patients </a:t>
            </a:r>
            <a:r>
              <a:rPr lang="en-US" dirty="0"/>
              <a:t>to your home or introducing </a:t>
            </a:r>
            <a:r>
              <a:rPr lang="en-US" dirty="0" smtClean="0"/>
              <a:t>patients </a:t>
            </a:r>
            <a:r>
              <a:rPr lang="en-US" dirty="0"/>
              <a:t>to your family members or </a:t>
            </a:r>
            <a:r>
              <a:rPr lang="en-US" dirty="0" smtClean="0"/>
              <a:t>friends.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0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give out your personal home or cell numbers.</a:t>
            </a:r>
          </a:p>
          <a:p>
            <a:r>
              <a:rPr lang="en-US" dirty="0" smtClean="0"/>
              <a:t>Provide patient with agency/branch number or agency cell phone number</a:t>
            </a:r>
          </a:p>
          <a:p>
            <a:r>
              <a:rPr lang="en-US" dirty="0" smtClean="0"/>
              <a:t>Be cautious about which phone you are calling from </a:t>
            </a:r>
          </a:p>
          <a:p>
            <a:r>
              <a:rPr lang="en-US" dirty="0" smtClean="0"/>
              <a:t>Be clear and consistent about which numbers patients can call </a:t>
            </a:r>
          </a:p>
          <a:p>
            <a:r>
              <a:rPr lang="en-US" dirty="0" smtClean="0"/>
              <a:t>Be clear about your availability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3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addresses:</a:t>
            </a:r>
          </a:p>
          <a:p>
            <a:pPr lvl="1"/>
            <a:r>
              <a:rPr lang="en-US" dirty="0" smtClean="0"/>
              <a:t>Do not provide personal/professional email address</a:t>
            </a:r>
          </a:p>
          <a:p>
            <a:r>
              <a:rPr lang="en-US" dirty="0" smtClean="0"/>
              <a:t>Facebook, Instagram, Twitter, Snap Chat, Dating apps</a:t>
            </a:r>
          </a:p>
          <a:p>
            <a:pPr lvl="1"/>
            <a:r>
              <a:rPr lang="en-US" dirty="0" smtClean="0"/>
              <a:t>Do not “friend” any patients/family</a:t>
            </a:r>
          </a:p>
          <a:p>
            <a:pPr lvl="1"/>
            <a:r>
              <a:rPr lang="en-US" dirty="0" smtClean="0"/>
              <a:t>Do Not accept any “friend” requests</a:t>
            </a:r>
          </a:p>
          <a:p>
            <a:pPr lvl="1"/>
            <a:r>
              <a:rPr lang="en-US" dirty="0" smtClean="0"/>
              <a:t>Do Not discuss patients/company/family on your pages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1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a “gray” area</a:t>
            </a:r>
          </a:p>
          <a:p>
            <a:pPr lvl="1"/>
            <a:r>
              <a:rPr lang="en-US" dirty="0" smtClean="0"/>
              <a:t>Danger: Can burden patient/family member</a:t>
            </a:r>
          </a:p>
          <a:p>
            <a:pPr lvl="2"/>
            <a:r>
              <a:rPr lang="en-US" dirty="0" smtClean="0"/>
              <a:t>Our focus needs to be on the patient’s needs</a:t>
            </a:r>
          </a:p>
          <a:p>
            <a:r>
              <a:rPr lang="en-US" dirty="0" smtClean="0"/>
              <a:t>You Don’t have to answer every question</a:t>
            </a:r>
          </a:p>
          <a:p>
            <a:r>
              <a:rPr lang="en-US" dirty="0" smtClean="0"/>
              <a:t>You can provide vague answers:</a:t>
            </a:r>
          </a:p>
          <a:p>
            <a:pPr lvl="1"/>
            <a:r>
              <a:rPr lang="en-US" dirty="0" smtClean="0"/>
              <a:t>Yes I do have children</a:t>
            </a:r>
          </a:p>
          <a:p>
            <a:pPr lvl="1"/>
            <a:r>
              <a:rPr lang="en-US" dirty="0" smtClean="0"/>
              <a:t>I live in the Merrimack valley</a:t>
            </a:r>
          </a:p>
          <a:p>
            <a:r>
              <a:rPr lang="en-US" dirty="0" smtClean="0"/>
              <a:t>When is it safe to disclose: </a:t>
            </a:r>
          </a:p>
          <a:p>
            <a:pPr lvl="1"/>
            <a:r>
              <a:rPr lang="en-US" dirty="0" smtClean="0"/>
              <a:t>To develop rapport/trust</a:t>
            </a:r>
          </a:p>
          <a:p>
            <a:pPr lvl="1"/>
            <a:r>
              <a:rPr lang="en-US" dirty="0" smtClean="0"/>
              <a:t>When it is in the best interest of the patient</a:t>
            </a:r>
          </a:p>
        </p:txBody>
      </p:sp>
    </p:spTree>
    <p:extLst>
      <p:ext uri="{BB962C8B-B14F-4D97-AF65-F5344CB8AC3E}">
        <p14:creationId xmlns:p14="http://schemas.microsoft.com/office/powerpoint/2010/main" val="1068364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policy is:</a:t>
            </a:r>
          </a:p>
          <a:p>
            <a:pPr lvl="1"/>
            <a:r>
              <a:rPr lang="en-US" dirty="0" smtClean="0"/>
              <a:t>Not to accept gifts from patients</a:t>
            </a:r>
          </a:p>
          <a:p>
            <a:pPr lvl="1"/>
            <a:r>
              <a:rPr lang="en-US" dirty="0" smtClean="0"/>
              <a:t>Solution is to suggest they make a donation to the branch/agency/facility</a:t>
            </a:r>
          </a:p>
          <a:p>
            <a:r>
              <a:rPr lang="en-US" dirty="0" smtClean="0"/>
              <a:t>Token Gifts</a:t>
            </a:r>
          </a:p>
          <a:p>
            <a:pPr lvl="1"/>
            <a:r>
              <a:rPr lang="en-US" dirty="0" smtClean="0"/>
              <a:t>Would I feel ok telling my manager about this?</a:t>
            </a:r>
          </a:p>
          <a:p>
            <a:pPr lvl="1"/>
            <a:r>
              <a:rPr lang="en-US" dirty="0" smtClean="0"/>
              <a:t>Is this in the best interest of the patient</a:t>
            </a:r>
          </a:p>
          <a:p>
            <a:pPr lvl="1"/>
            <a:r>
              <a:rPr lang="en-US" dirty="0" smtClean="0"/>
              <a:t>What would the consequences be if the clinician refused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50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50</TotalTime>
  <Words>562</Words>
  <Application>Microsoft Office PowerPoint</Application>
  <PresentationFormat>Widescreen</PresentationFormat>
  <Paragraphs>70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Quotable</vt:lpstr>
      <vt:lpstr>Professional Boundaries </vt:lpstr>
      <vt:lpstr>Professional Boundaries </vt:lpstr>
      <vt:lpstr>Why Do We Need Professional Boundaries</vt:lpstr>
      <vt:lpstr>Essential Professional Boundaries</vt:lpstr>
      <vt:lpstr>Sign of Professional Boundaries Being Overstepped</vt:lpstr>
      <vt:lpstr>Phones</vt:lpstr>
      <vt:lpstr>Social Media </vt:lpstr>
      <vt:lpstr>Personal Disclosure</vt:lpstr>
      <vt:lpstr>Gifts</vt:lpstr>
      <vt:lpstr>Tips for Maintaining Boundaries</vt:lpstr>
      <vt:lpstr>Video on Professional Boundaries </vt:lpstr>
    </vt:vector>
  </TitlesOfParts>
  <Company>Home Health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Boundaries</dc:title>
  <dc:creator>Lizotte, Amanda</dc:creator>
  <cp:lastModifiedBy>Watson, Karen</cp:lastModifiedBy>
  <cp:revision>9</cp:revision>
  <dcterms:created xsi:type="dcterms:W3CDTF">2020-02-28T19:15:38Z</dcterms:created>
  <dcterms:modified xsi:type="dcterms:W3CDTF">2021-04-28T12:53:36Z</dcterms:modified>
</cp:coreProperties>
</file>