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35" autoAdjust="0"/>
  </p:normalViewPr>
  <p:slideViewPr>
    <p:cSldViewPr>
      <p:cViewPr varScale="1">
        <p:scale>
          <a:sx n="83" d="100"/>
          <a:sy n="83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61B6C-839A-4633-BB23-5F779512CD9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9F6F8-352B-4BD2-9133-971677EEF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72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FC196C-25FD-4379-86CD-1830A51E11C1}" type="datetimeFigureOut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34FC70-BA12-45D0-9C1A-E326D89E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0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6666BB-CC97-421D-8B5C-4A1516E64D0F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147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H_arc-topbk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" y="0"/>
            <a:ext cx="9151089" cy="6858000"/>
          </a:xfrm>
          <a:prstGeom prst="rect">
            <a:avLst/>
          </a:prstGeom>
          <a:gradFill flip="none" rotWithShape="1">
            <a:gsLst>
              <a:gs pos="54000">
                <a:schemeClr val="bg1">
                  <a:tint val="55000"/>
                  <a:satMod val="300000"/>
                  <a:alpha val="30000"/>
                </a:schemeClr>
              </a:gs>
              <a:gs pos="0">
                <a:schemeClr val="bg1">
                  <a:tint val="65000"/>
                  <a:satMod val="30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  <a:gs pos="77000">
                <a:schemeClr val="accent1">
                  <a:lumMod val="20000"/>
                  <a:lumOff val="80000"/>
                </a:schemeClr>
              </a:gs>
            </a:gsLst>
            <a:lin ang="3120000" scaled="0"/>
            <a:tileRect/>
          </a:gradFill>
        </p:spPr>
      </p:pic>
      <p:sp>
        <p:nvSpPr>
          <p:cNvPr id="5" name="Right Triangle 4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ct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077511"/>
          </a:xfrm>
        </p:spPr>
        <p:txBody>
          <a:bodyPr lIns="45714" rIns="45714"/>
          <a:lstStyle>
            <a:lvl1pPr marL="0" marR="64001" indent="0" algn="ctr">
              <a:buNone/>
              <a:defRPr>
                <a:solidFill>
                  <a:schemeClr val="tx2"/>
                </a:solidFill>
              </a:defRPr>
            </a:lvl1pPr>
            <a:lvl2pPr marL="457146" indent="0" algn="ctr">
              <a:buNone/>
            </a:lvl2pPr>
            <a:lvl3pPr marL="914293" indent="0" algn="ctr">
              <a:buNone/>
            </a:lvl3pPr>
            <a:lvl4pPr marL="1371440" indent="0" algn="ctr">
              <a:buNone/>
            </a:lvl4pPr>
            <a:lvl5pPr marL="1828586" indent="0" algn="ctr">
              <a:buNone/>
            </a:lvl5pPr>
            <a:lvl6pPr marL="2285733" indent="0" algn="ctr">
              <a:buNone/>
            </a:lvl6pPr>
            <a:lvl7pPr marL="2742879" indent="0" algn="ctr">
              <a:buNone/>
            </a:lvl7pPr>
            <a:lvl8pPr marL="3200026" indent="0" algn="ctr">
              <a:buNone/>
            </a:lvl8pPr>
            <a:lvl9pPr marL="3657172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9756CBA-9A55-4095-8811-EF84010B47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2B785-DF55-4407-A294-9B0DF275E8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212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6858000" cy="3776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71204-007C-4306-AB2C-C1C4398AF5C9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21531-E2EC-424B-939B-BA3D97B8B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1032" descr="HH PP Background-Gener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405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2FFA6-0D35-4E2C-9F4B-06C9574A6ECA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7A2AC-759C-4688-A355-92782EE956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1032" descr="HH PP Background-Gener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405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3624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119A9-4D91-4F45-AA43-9B1A48CC4AF8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7A12F-08BA-4639-B447-B12743D4CA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43DE-DA1E-4D99-8625-0459EB3B363F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D03C8-6721-4DDC-A68C-F77185D9CE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5D2BD-D311-419C-9A7D-6DF3B862431D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E5F1-2103-4DA1-B144-FEA0418B09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5300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>
                <a:ln>
                  <a:noFill/>
                </a:ln>
                <a:solidFill>
                  <a:schemeClr val="bg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>
                <a:ln>
                  <a:noFill/>
                </a:ln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42E6B-CA81-409D-AD73-CD05630CAB8D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5AAF2-C850-40C3-8BB3-E3A65D22E9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H_arc-topbk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-3" y="0"/>
            <a:ext cx="9151089" cy="6903718"/>
          </a:xfrm>
          <a:prstGeom prst="rect">
            <a:avLst/>
          </a:prstGeom>
          <a:gradFill flip="none" rotWithShape="1">
            <a:gsLst>
              <a:gs pos="54000">
                <a:schemeClr val="bg1">
                  <a:tint val="55000"/>
                  <a:satMod val="300000"/>
                  <a:alpha val="30000"/>
                </a:schemeClr>
              </a:gs>
              <a:gs pos="0">
                <a:schemeClr val="bg1">
                  <a:tint val="65000"/>
                  <a:satMod val="30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  <a:gs pos="77000">
                <a:schemeClr val="accent1">
                  <a:lumMod val="20000"/>
                  <a:lumOff val="80000"/>
                </a:schemeClr>
              </a:gs>
            </a:gsLst>
            <a:lin ang="3120000" scaled="0"/>
            <a:tileRect/>
          </a:gradFill>
        </p:spPr>
      </p:pic>
      <p:sp>
        <p:nvSpPr>
          <p:cNvPr id="6" name="Chevron 5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tIns="0" anchor="t"/>
          <a:lstStyle>
            <a:lvl1pPr marL="0" marR="1828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20720C4-DD84-4599-BBC7-5CD091027D96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43E6E55-F63F-4E73-BE88-BAE166A384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086B7-9DAE-4956-9D28-EFD0DB8034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650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HH_arc-topbkg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flipV="1">
            <a:off x="-3" y="0"/>
            <a:ext cx="9151089" cy="6903718"/>
          </a:xfrm>
          <a:prstGeom prst="rect">
            <a:avLst/>
          </a:prstGeom>
          <a:gradFill flip="none" rotWithShape="1">
            <a:gsLst>
              <a:gs pos="54000">
                <a:schemeClr val="bg1">
                  <a:tint val="55000"/>
                  <a:satMod val="300000"/>
                  <a:alpha val="30000"/>
                </a:schemeClr>
              </a:gs>
              <a:gs pos="0">
                <a:schemeClr val="bg1">
                  <a:tint val="65000"/>
                  <a:satMod val="30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  <a:gs pos="77000">
                <a:schemeClr val="accent1">
                  <a:lumMod val="20000"/>
                  <a:lumOff val="80000"/>
                </a:schemeClr>
              </a:gs>
            </a:gsLst>
            <a:lin ang="3120000" scaled="0"/>
            <a:tileRect/>
          </a:gradFill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29" tIns="45714" rIns="91429" bIns="45714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l" eaLnBrk="1" latinLnBrk="0" hangingPunct="1">
              <a:defRPr kumimoji="0"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A131E81-3943-4443-8424-405240C60EB4}" type="datetimeFigureOut">
              <a:rPr lang="en-US" smtClean="0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57200" y="6408738"/>
            <a:ext cx="6273800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r" eaLnBrk="1" latinLnBrk="0" hangingPunct="1">
              <a:defRPr kumimoji="0"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r" eaLnBrk="1" latinLnBrk="0" hangingPunct="1">
              <a:defRPr kumimoji="0"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93B56D-1911-4F4B-ACCD-7A556AF0A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30" descr="LeadersLogo2c.eps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76800" y="4706938"/>
            <a:ext cx="3810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32" descr="HH PP Background-Genera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14057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ln>
            <a:solidFill>
              <a:schemeClr val="tx1">
                <a:lumMod val="75000"/>
                <a:lumOff val="25000"/>
              </a:schemeClr>
            </a:solidFill>
          </a:ln>
          <a:solidFill>
            <a:srgbClr val="595959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rgbClr val="595959"/>
          </a:solidFill>
          <a:latin typeface="Lucida Sans Unicode" pitchFamily="34" charset="0"/>
        </a:defRPr>
      </a:lvl9pPr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rgbClr val="595959"/>
        </a:buClr>
        <a:buSzPct val="68000"/>
        <a:buFont typeface="Wingdings 3" pitchFamily="18" charset="2"/>
        <a:buChar char=""/>
        <a:defRPr sz="2700" kern="1200">
          <a:ln>
            <a:solidFill>
              <a:schemeClr val="tx1">
                <a:lumMod val="65000"/>
                <a:lumOff val="35000"/>
              </a:schemeClr>
            </a:solidFill>
          </a:ln>
          <a:solidFill>
            <a:srgbClr val="595959"/>
          </a:solidFill>
          <a:latin typeface="+mn-lt"/>
          <a:ea typeface="+mn-ea"/>
          <a:cs typeface="+mn-cs"/>
        </a:defRPr>
      </a:lvl1pPr>
      <a:lvl2pPr marL="620713" indent="-227013" algn="l" rtl="0" eaLnBrk="1" fontAlgn="base" hangingPunct="1">
        <a:spcBef>
          <a:spcPts val="325"/>
        </a:spcBef>
        <a:spcAft>
          <a:spcPct val="0"/>
        </a:spcAft>
        <a:buClr>
          <a:srgbClr val="595959"/>
        </a:buClr>
        <a:buFont typeface="Verdana" pitchFamily="34" charset="0"/>
        <a:buChar char="◦"/>
        <a:defRPr sz="2300" kern="1200">
          <a:solidFill>
            <a:srgbClr val="595959"/>
          </a:solidFill>
          <a:latin typeface="+mn-lt"/>
          <a:ea typeface="+mn-ea"/>
          <a:cs typeface="+mn-cs"/>
        </a:defRPr>
      </a:lvl2pPr>
      <a:lvl3pPr marL="858838" indent="-227013" algn="l" rtl="0" eaLnBrk="1" fontAlgn="base" hangingPunct="1">
        <a:spcBef>
          <a:spcPts val="350"/>
        </a:spcBef>
        <a:spcAft>
          <a:spcPct val="0"/>
        </a:spcAft>
        <a:buClr>
          <a:srgbClr val="595959"/>
        </a:buClr>
        <a:buSzPct val="100000"/>
        <a:buFont typeface="Wingdings 2" pitchFamily="18" charset="2"/>
        <a:buChar char=""/>
        <a:defRPr sz="2100" kern="1200">
          <a:solidFill>
            <a:srgbClr val="595959"/>
          </a:solidFill>
          <a:latin typeface="+mn-lt"/>
          <a:ea typeface="+mn-ea"/>
          <a:cs typeface="+mn-cs"/>
        </a:defRPr>
      </a:lvl3pPr>
      <a:lvl4pPr marL="1141413" indent="-227013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rgbClr val="595959"/>
          </a:solidFill>
          <a:latin typeface="+mn-lt"/>
          <a:ea typeface="+mn-ea"/>
          <a:cs typeface="+mn-cs"/>
        </a:defRPr>
      </a:lvl4pPr>
      <a:lvl5pPr marL="1370013" indent="-227013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600013" indent="-228573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586" indent="-228573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159" indent="-228573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733" indent="-228573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8000" dirty="0" smtClean="0">
                <a:solidFill>
                  <a:schemeClr val="tx1"/>
                </a:solidFill>
              </a:rPr>
              <a:t>Healthy You</a:t>
            </a:r>
          </a:p>
        </p:txBody>
      </p:sp>
      <p:pic>
        <p:nvPicPr>
          <p:cNvPr id="6147" name="Picture 5" descr="MCj036099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92" y="3625528"/>
            <a:ext cx="1595438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05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Hand Hygiene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Wear gloves when contact with blood, mucous membranes, or non-intact skin could occur.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Remove gloves after caring for patient. Do not wear the same gloves with more than one patient.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Wash hands after removing gloves.</a:t>
            </a:r>
          </a:p>
        </p:txBody>
      </p:sp>
      <p:pic>
        <p:nvPicPr>
          <p:cNvPr id="15364" name="Picture 4" descr="MPj0321128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1128" y="4114800"/>
            <a:ext cx="3123644" cy="22288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93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3226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Other Prevention tips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0089" y="1600200"/>
            <a:ext cx="77724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Avoid touching your eyes, nose or mouth.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Avoid close contact with others who are ill.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Clean things that are touched often: refrigerator handles, computer key boards, phones, etc.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Stay home when ill.</a:t>
            </a:r>
          </a:p>
          <a:p>
            <a:pPr eaLnBrk="1" fontAlgn="auto" hangingPunct="1">
              <a:defRPr/>
            </a:pPr>
            <a:endParaRPr lang="en-US" altLang="en-US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7412" name="Picture 12" descr="MCj0250406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4076218"/>
            <a:ext cx="2952750" cy="15367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85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Corona Virus COVID-19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3962400" cy="4114800"/>
          </a:xfrm>
        </p:spPr>
        <p:txBody>
          <a:bodyPr rtlCol="0" anchor="t">
            <a:normAutofit/>
          </a:bodyPr>
          <a:lstStyle/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What is COVID-19 ?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Respiratory Virus 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Cousin of the SARS and MERS virus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Symptoms: 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Runny nose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Cough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Sore throat</a:t>
            </a:r>
          </a:p>
          <a:p>
            <a:pPr lvl="1" eaLnBrk="1" fontAlgn="auto" hangingPunct="1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Heachache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Fever</a:t>
            </a:r>
          </a:p>
          <a:p>
            <a:pPr marL="0" indent="0" eaLnBrk="1" fontAlgn="auto" hangingPunct="1">
              <a:buFont typeface="Wingdings 3" panose="05040102010807070707" pitchFamily="18" charset="2"/>
              <a:buNone/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defRPr/>
            </a:pP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81200"/>
            <a:ext cx="4419600" cy="4114800"/>
          </a:xfrm>
        </p:spPr>
        <p:txBody>
          <a:bodyPr rtlCol="0" anchor="t">
            <a:normAutofit/>
          </a:bodyPr>
          <a:lstStyle/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Who is at highest risk?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Elderly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Young children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Treatment?</a:t>
            </a:r>
          </a:p>
          <a:p>
            <a:pPr lvl="1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Symptom management</a:t>
            </a:r>
          </a:p>
          <a:p>
            <a:pPr eaLnBrk="1" fontAlgn="auto" hangingPunct="1"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 eaLnBrk="1" fontAlgn="auto" hangingPunct="1">
              <a:buFont typeface="Wingdings 3" panose="05040102010807070707" pitchFamily="18" charset="2"/>
              <a:buNone/>
              <a:defRPr/>
            </a:pP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1295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Preventing the spread of COVID-19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2133600"/>
            <a:ext cx="6554788" cy="3962400"/>
          </a:xfrm>
        </p:spPr>
        <p:txBody>
          <a:bodyPr rtlCol="0" anchor="t">
            <a:normAutofit fontScale="85000" lnSpcReduction="10000"/>
          </a:bodyPr>
          <a:lstStyle/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Stay home except to obtain medical care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Separate yourself from other people and animals in the home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Call ahead before visiting your doctor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Wear a facemask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Cover your coughs and sneezes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Practice good hand hygiene 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Avoid sharing personal household items 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Clean all high-touch surfaces daily</a:t>
            </a:r>
          </a:p>
          <a:p>
            <a:pPr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Monitor/treat your symptoms</a:t>
            </a:r>
          </a:p>
        </p:txBody>
      </p:sp>
    </p:spTree>
    <p:extLst>
      <p:ext uri="{BB962C8B-B14F-4D97-AF65-F5344CB8AC3E}">
        <p14:creationId xmlns:p14="http://schemas.microsoft.com/office/powerpoint/2010/main" val="11017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763000" cy="1524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Adult Vaccination and Important Step in Protecting your Health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6554788" cy="37671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The CDC recommends that all adults get the following vaccines: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Influenza vaccine- every flu season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Td vaccine- every 10 years to protect against tetanus</a:t>
            </a:r>
          </a:p>
          <a:p>
            <a:pPr eaLnBrk="1" hangingPunct="1"/>
            <a:r>
              <a:rPr lang="en-US" altLang="en-US" sz="2400" dirty="0" err="1" smtClean="0">
                <a:solidFill>
                  <a:schemeClr val="tx1"/>
                </a:solidFill>
              </a:rPr>
              <a:t>Tdap</a:t>
            </a:r>
            <a:r>
              <a:rPr lang="en-US" altLang="en-US" sz="2400" dirty="0" smtClean="0">
                <a:solidFill>
                  <a:schemeClr val="tx1"/>
                </a:solidFill>
              </a:rPr>
              <a:t> vaccine-once instead of Td vaccine to protect against tetanus and diphtheria and whooping cough and during each pregnancy</a:t>
            </a:r>
          </a:p>
        </p:txBody>
      </p:sp>
    </p:spTree>
    <p:extLst>
      <p:ext uri="{BB962C8B-B14F-4D97-AF65-F5344CB8AC3E}">
        <p14:creationId xmlns:p14="http://schemas.microsoft.com/office/powerpoint/2010/main" val="57282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6554788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Tetanus (Lockjaw)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086600" cy="376713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Rare in the US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It causes painful muscle tightening, usually all over the body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Can lead to tightening of muscles in head and neck. Swallowing and breathing are affected.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Tetanus kills about 1 out of 10 people who are infected even with medical care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Tetanus enters the body through cuts, scratches, burns and wounds</a:t>
            </a:r>
          </a:p>
        </p:txBody>
      </p:sp>
    </p:spTree>
    <p:extLst>
      <p:ext uri="{BB962C8B-B14F-4D97-AF65-F5344CB8AC3E}">
        <p14:creationId xmlns:p14="http://schemas.microsoft.com/office/powerpoint/2010/main" val="317495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6554788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Diphtheria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6554788" cy="37671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Also rare in the US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It can cause a thick coating to form in the back of the throat.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It can lead to breathing problems, heart failure , paralysis and death.</a:t>
            </a:r>
          </a:p>
        </p:txBody>
      </p:sp>
    </p:spTree>
    <p:extLst>
      <p:ext uri="{BB962C8B-B14F-4D97-AF65-F5344CB8AC3E}">
        <p14:creationId xmlns:p14="http://schemas.microsoft.com/office/powerpoint/2010/main" val="135854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685800"/>
            <a:ext cx="79248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Pertussis (Whooping cough)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45748" y="1600200"/>
            <a:ext cx="7696200" cy="376713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1"/>
                </a:solidFill>
              </a:rPr>
              <a:t>Causes severe coughing spells, which can cause difficulty breathing, vomiting and disturbed sleep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1"/>
                </a:solidFill>
              </a:rPr>
              <a:t>It can also lead to weight loss, incontinence, and rib fractures.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1"/>
                </a:solidFill>
              </a:rPr>
              <a:t>Up to 2 in 100 adolescents and 5 in 100 adults are hospitalized or have complications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1"/>
                </a:solidFill>
              </a:rPr>
              <a:t>Diphtheria and pertussis are caused by bacteria, spread by coughs and sneezing</a:t>
            </a:r>
          </a:p>
        </p:txBody>
      </p:sp>
    </p:spTree>
    <p:extLst>
      <p:ext uri="{BB962C8B-B14F-4D97-AF65-F5344CB8AC3E}">
        <p14:creationId xmlns:p14="http://schemas.microsoft.com/office/powerpoint/2010/main" val="301202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59734" y="685800"/>
            <a:ext cx="6554788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The “Numbers”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951053" y="1600200"/>
            <a:ext cx="7620000" cy="37671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Before vaccines, as many as 200,000 cases of diphtheria, 200,000 cases of pertussis and hundreds of cases of tetanus each year.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Since vaccination began, reports of cases of tetanus and diphtheria have dropped by 99% and for pertussis by 80%</a:t>
            </a:r>
          </a:p>
        </p:txBody>
      </p:sp>
    </p:spTree>
    <p:extLst>
      <p:ext uri="{BB962C8B-B14F-4D97-AF65-F5344CB8AC3E}">
        <p14:creationId xmlns:p14="http://schemas.microsoft.com/office/powerpoint/2010/main" val="40836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5194" y="685800"/>
            <a:ext cx="6554788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Other Adult Vaccines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15194" y="1600200"/>
            <a:ext cx="8077200" cy="37671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Other vaccines you need as an adult are determined by factors such as age, lifestyle , job, and health conditions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These vaccines include: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Hepatitis B, Shingles, Pneumonia 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Measles, mumps, rubella, chickenpox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Meningococcal disease</a:t>
            </a:r>
          </a:p>
        </p:txBody>
      </p:sp>
    </p:spTree>
    <p:extLst>
      <p:ext uri="{BB962C8B-B14F-4D97-AF65-F5344CB8AC3E}">
        <p14:creationId xmlns:p14="http://schemas.microsoft.com/office/powerpoint/2010/main" val="229141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932" y="685800"/>
            <a:ext cx="6554788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What is Influenza?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620000" cy="376713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The flu is a contagious respiratory illness caused by influenza viruses.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It can cause mild to severe illness, and at times lead to death.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Seasonal flu occurs every year, in predictable patterns and infects only humans.</a:t>
            </a:r>
          </a:p>
          <a:p>
            <a:pPr eaLnBrk="1" fontAlgn="auto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In New England, flu season begins in December, peaks in January or February and can last through April or May.</a:t>
            </a:r>
          </a:p>
        </p:txBody>
      </p:sp>
    </p:spTree>
    <p:extLst>
      <p:ext uri="{BB962C8B-B14F-4D97-AF65-F5344CB8AC3E}">
        <p14:creationId xmlns:p14="http://schemas.microsoft.com/office/powerpoint/2010/main" val="426564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305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What is the impact of Influenza?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696200" cy="37671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buFontTx/>
              <a:buNone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Every year in the United States: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5%-20% of the population gets the flu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More than 200,000 people are hospitalized from flu complications, and;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About 36, 000 people die from the flu.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Some people, such as elders, young children and infants and those with certain  health conditions, are at high risk for serious flu complications.</a:t>
            </a:r>
          </a:p>
          <a:p>
            <a:pPr eaLnBrk="1" fontAlgn="auto" hangingPunct="1">
              <a:defRPr/>
            </a:pPr>
            <a:endParaRPr lang="en-US" altLang="en-US" sz="2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0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Symptoms of the Flu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0000" cy="4114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Fever (Usually high)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Headache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Extreme tiredness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Dry cough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Sore throat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Runny or stuffy nose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Muscle aches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Stomach symptoms, such as nausea, vomiting, and diarrhea, also can occur but are more common in children than adults</a:t>
            </a:r>
          </a:p>
        </p:txBody>
      </p:sp>
      <p:pic>
        <p:nvPicPr>
          <p:cNvPr id="9220" name="Picture 4" descr="MCj034747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3505200"/>
            <a:ext cx="2971800" cy="20240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1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Complications of the Flu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3810000" cy="4114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buFontTx/>
              <a:buNone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Complications include: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Bacterial pneumonia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Dehydration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Worsening of chronic medical conditions, such as congestive heart failure, asthma, or diabetes.</a:t>
            </a:r>
          </a:p>
          <a:p>
            <a:pPr eaLnBrk="1" fontAlgn="auto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Children may get sinus problems or ear infections.</a:t>
            </a:r>
          </a:p>
          <a:p>
            <a:pPr eaLnBrk="1" fontAlgn="auto" hangingPunct="1">
              <a:defRPr/>
            </a:pPr>
            <a:endParaRPr lang="en-US" altLang="en-US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244" name="Picture 7" descr="MCHM00386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41963" y="1981200"/>
            <a:ext cx="2022475" cy="19812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9" descr="MCj0233220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75325" y="4176713"/>
            <a:ext cx="1555750" cy="18573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569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How Flu Spreads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6962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Flu viruses spread in respiratory droplets caused by coughing or sneezing.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Usually spread from person to person, although people may become infected by touching item that has flu viruses on it and them touching their mouth or nose.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Most healthy adults may be able to infect others beginning 1 day 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before</a:t>
            </a:r>
            <a:r>
              <a:rPr lang="en-US" altLang="en-US" sz="2400" dirty="0" smtClean="0">
                <a:solidFill>
                  <a:schemeClr val="tx1"/>
                </a:solidFill>
              </a:rPr>
              <a:t> symptoms develop and up to 5 days after becoming sick.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That means that you can pass on the flu to someone else before you know you are sick, as well as while you are sick.</a:t>
            </a:r>
          </a:p>
          <a:p>
            <a:pPr eaLnBrk="1" fontAlgn="auto" hangingPunct="1">
              <a:lnSpc>
                <a:spcPct val="80000"/>
              </a:lnSpc>
              <a:defRPr/>
            </a:pPr>
            <a:endParaRPr lang="en-US" altLang="en-US" sz="1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1268" name="Picture 13" descr="MCj028110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5200" y="5029200"/>
            <a:ext cx="1524000" cy="199150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6554788" cy="376713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buFontTx/>
              <a:buNone/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Recommendations include: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Annual flu vaccination of high-risk patients and health care workers. Up to 25% of health care workers are infected with the flu virus each year.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Pneumococcal vaccine for high risk patients.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Surveillance and testing of new cases.</a:t>
            </a:r>
          </a:p>
          <a:p>
            <a:pPr eaLnBrk="1" fontAlgn="auto" hangingPunct="1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Control Measures: Hand hygiene, respiratory etiquette, standard and droplet precautions.</a:t>
            </a:r>
          </a:p>
          <a:p>
            <a:pPr eaLnBrk="1" fontAlgn="auto" hangingPunct="1">
              <a:defRPr/>
            </a:pPr>
            <a:endParaRPr lang="en-US" altLang="en-US" sz="2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14400" y="685800"/>
            <a:ext cx="7772400" cy="762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 kern="120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595959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Lucida Sans Unicode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Preventing the Flu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7493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Respiratory Etiquette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2018" y="1600200"/>
            <a:ext cx="6781800" cy="41148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Perform on an every day basis and when ill: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Cover nose and mouth when coughing or sneezing.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Do not sneeze into hand, use tissue or elbow/upper arm.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Use tissues to contain respiratory secretions and dispose in nearest receptacle after use.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Perform hand hygiene after having contact with respiratory secretions and contaminated objects or materials.</a:t>
            </a:r>
          </a:p>
        </p:txBody>
      </p:sp>
      <p:pic>
        <p:nvPicPr>
          <p:cNvPr id="13316" name="Picture 7" descr="MCj023273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5600" y="4267200"/>
            <a:ext cx="2192337" cy="24511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55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8392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Control </a:t>
            </a:r>
            <a:r>
              <a:rPr lang="en-US" altLang="en-US" dirty="0" smtClean="0">
                <a:solidFill>
                  <a:schemeClr val="tx1"/>
                </a:solidFill>
              </a:rPr>
              <a:t>Measures – Hand Hygiene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9478" y="1600200"/>
            <a:ext cx="76200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Hand </a:t>
            </a:r>
            <a:r>
              <a:rPr lang="en-US" altLang="en-US" sz="2400" dirty="0" smtClean="0">
                <a:solidFill>
                  <a:schemeClr val="tx1"/>
                </a:solidFill>
              </a:rPr>
              <a:t>Hygiene is the </a:t>
            </a:r>
            <a:r>
              <a:rPr lang="en-US" altLang="en-US" sz="2400" u="sng" dirty="0" smtClean="0">
                <a:solidFill>
                  <a:schemeClr val="tx1"/>
                </a:solidFill>
              </a:rPr>
              <a:t>most</a:t>
            </a:r>
            <a:r>
              <a:rPr lang="en-US" altLang="en-US" sz="2400" dirty="0" smtClean="0">
                <a:solidFill>
                  <a:schemeClr val="tx1"/>
                </a:solidFill>
              </a:rPr>
              <a:t> effective way to prevent the spread of respiratory illnesses such as colds and flu.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Wash with soap and water when hands are visibly soiled.</a:t>
            </a:r>
          </a:p>
          <a:p>
            <a:pPr eaLnBrk="1" fontAlgn="auto" hangingPunct="1">
              <a:lnSpc>
                <a:spcPct val="80000"/>
              </a:lnSpc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Wash with soap and water or alcohol based hand rub or gel when hands are not visibly soiled.</a:t>
            </a:r>
          </a:p>
          <a:p>
            <a:pPr eaLnBrk="1" fontAlgn="auto" hangingPunct="1">
              <a:lnSpc>
                <a:spcPct val="80000"/>
              </a:lnSpc>
              <a:buFontTx/>
              <a:buNone/>
              <a:defRPr/>
            </a:pPr>
            <a:endParaRPr lang="en-US" altLang="en-US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4340" name="Picture 4" descr="MCj0404185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8425" y="4114800"/>
            <a:ext cx="2390775" cy="27432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89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Home Health Foundation Presentation - LGH</Template>
  <TotalTime>1273</TotalTime>
  <Words>985</Words>
  <Application>Microsoft Office PowerPoint</Application>
  <PresentationFormat>On-screen Show (4:3)</PresentationFormat>
  <Paragraphs>113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Healthy You</vt:lpstr>
      <vt:lpstr>What is Influenza?</vt:lpstr>
      <vt:lpstr>What is the impact of Influenza?</vt:lpstr>
      <vt:lpstr>Symptoms of the Flu</vt:lpstr>
      <vt:lpstr>Complications of the Flu</vt:lpstr>
      <vt:lpstr>How Flu Spreads</vt:lpstr>
      <vt:lpstr>PowerPoint Presentation</vt:lpstr>
      <vt:lpstr>Respiratory Etiquette</vt:lpstr>
      <vt:lpstr>Control Measures – Hand Hygiene</vt:lpstr>
      <vt:lpstr>Hand Hygiene</vt:lpstr>
      <vt:lpstr>Other Prevention tips</vt:lpstr>
      <vt:lpstr>Corona Virus COVID-19</vt:lpstr>
      <vt:lpstr>Preventing the spread of COVID-19</vt:lpstr>
      <vt:lpstr>Adult Vaccination and Important Step in Protecting your Health</vt:lpstr>
      <vt:lpstr>Tetanus (Lockjaw)</vt:lpstr>
      <vt:lpstr>Diphtheria</vt:lpstr>
      <vt:lpstr>Pertussis (Whooping cough)</vt:lpstr>
      <vt:lpstr>The “Numbers”</vt:lpstr>
      <vt:lpstr>Other Adult Vaccines</vt:lpstr>
    </vt:vector>
  </TitlesOfParts>
  <Company>Home Health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Health VNA’s Total Joint Replacement Program</dc:title>
  <dc:creator>llantagne</dc:creator>
  <cp:lastModifiedBy>Watson, Karen</cp:lastModifiedBy>
  <cp:revision>125</cp:revision>
  <cp:lastPrinted>2020-03-16T11:01:10Z</cp:lastPrinted>
  <dcterms:created xsi:type="dcterms:W3CDTF">2010-03-16T14:09:43Z</dcterms:created>
  <dcterms:modified xsi:type="dcterms:W3CDTF">2020-03-16T11:01:31Z</dcterms:modified>
</cp:coreProperties>
</file>