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39"/>
  </p:notesMasterIdLst>
  <p:handoutMasterIdLst>
    <p:handoutMasterId r:id="rId40"/>
  </p:handoutMasterIdLst>
  <p:sldIdLst>
    <p:sldId id="256" r:id="rId6"/>
    <p:sldId id="360" r:id="rId7"/>
    <p:sldId id="2145726892" r:id="rId8"/>
    <p:sldId id="2145726895" r:id="rId9"/>
    <p:sldId id="2145726896" r:id="rId10"/>
    <p:sldId id="2145726897" r:id="rId11"/>
    <p:sldId id="2145726900" r:id="rId12"/>
    <p:sldId id="2145726898" r:id="rId13"/>
    <p:sldId id="2145726899" r:id="rId14"/>
    <p:sldId id="506" r:id="rId15"/>
    <p:sldId id="507" r:id="rId16"/>
    <p:sldId id="508" r:id="rId17"/>
    <p:sldId id="1000" r:id="rId18"/>
    <p:sldId id="425" r:id="rId19"/>
    <p:sldId id="426" r:id="rId20"/>
    <p:sldId id="258" r:id="rId21"/>
    <p:sldId id="259" r:id="rId22"/>
    <p:sldId id="260" r:id="rId23"/>
    <p:sldId id="429" r:id="rId24"/>
    <p:sldId id="437" r:id="rId25"/>
    <p:sldId id="438" r:id="rId26"/>
    <p:sldId id="439" r:id="rId27"/>
    <p:sldId id="431" r:id="rId28"/>
    <p:sldId id="436" r:id="rId29"/>
    <p:sldId id="427" r:id="rId30"/>
    <p:sldId id="428" r:id="rId31"/>
    <p:sldId id="430" r:id="rId32"/>
    <p:sldId id="432" r:id="rId33"/>
    <p:sldId id="433" r:id="rId34"/>
    <p:sldId id="434" r:id="rId35"/>
    <p:sldId id="2145726903" r:id="rId36"/>
    <p:sldId id="2145726902" r:id="rId37"/>
    <p:sldId id="82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256"/>
            <p14:sldId id="360"/>
            <p14:sldId id="2145726892"/>
            <p14:sldId id="2145726895"/>
            <p14:sldId id="2145726896"/>
            <p14:sldId id="2145726897"/>
            <p14:sldId id="2145726900"/>
            <p14:sldId id="2145726898"/>
            <p14:sldId id="2145726899"/>
            <p14:sldId id="506"/>
            <p14:sldId id="507"/>
            <p14:sldId id="508"/>
            <p14:sldId id="1000"/>
            <p14:sldId id="425"/>
            <p14:sldId id="426"/>
            <p14:sldId id="258"/>
            <p14:sldId id="259"/>
            <p14:sldId id="260"/>
            <p14:sldId id="429"/>
            <p14:sldId id="437"/>
            <p14:sldId id="438"/>
            <p14:sldId id="439"/>
            <p14:sldId id="431"/>
            <p14:sldId id="436"/>
            <p14:sldId id="427"/>
            <p14:sldId id="428"/>
            <p14:sldId id="430"/>
            <p14:sldId id="432"/>
            <p14:sldId id="433"/>
            <p14:sldId id="434"/>
            <p14:sldId id="2145726903"/>
            <p14:sldId id="2145726902"/>
            <p14:sldId id="829"/>
          </p14:sldIdLst>
        </p14:section>
        <p14:section name="Examples" id="{181B238E-343F-5043-824B-8D3DFAA300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1"/>
    <a:srgbClr val="C00000"/>
    <a:srgbClr val="0047C7"/>
    <a:srgbClr val="490E67"/>
    <a:srgbClr val="2C9942"/>
    <a:srgbClr val="5948AD"/>
    <a:srgbClr val="009863"/>
    <a:srgbClr val="2ECDDC"/>
    <a:srgbClr val="2A7DE1"/>
    <a:srgbClr val="003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86592" autoAdjust="0"/>
  </p:normalViewPr>
  <p:slideViewPr>
    <p:cSldViewPr snapToGrid="0">
      <p:cViewPr varScale="1">
        <p:scale>
          <a:sx n="99" d="100"/>
          <a:sy n="99" d="100"/>
        </p:scale>
        <p:origin x="1182" y="7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3/30/2023</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a:p>
        </p:txBody>
      </p:sp>
    </p:spTree>
    <p:extLst>
      <p:ext uri="{BB962C8B-B14F-4D97-AF65-F5344CB8AC3E}">
        <p14:creationId xmlns:p14="http://schemas.microsoft.com/office/powerpoint/2010/main" val="140426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Ands and </a:t>
            </a:r>
            <a:r>
              <a:rPr lang="en-US" dirty="0" err="1"/>
              <a:t>Ors</a:t>
            </a:r>
            <a:r>
              <a:rPr lang="en-US" dirty="0"/>
              <a:t> – </a:t>
            </a:r>
          </a:p>
          <a:p>
            <a:r>
              <a:rPr lang="en-US" dirty="0"/>
              <a:t>AND – All lines must be true</a:t>
            </a:r>
          </a:p>
          <a:p>
            <a:r>
              <a:rPr lang="en-US" dirty="0"/>
              <a:t>OR – One line must be true</a:t>
            </a:r>
          </a:p>
          <a:p>
            <a:r>
              <a:rPr lang="en-US" dirty="0"/>
              <a:t>IS ONE OF – Can be used in place of multiple Equals lines with OR function.</a:t>
            </a:r>
          </a:p>
        </p:txBody>
      </p:sp>
      <p:sp>
        <p:nvSpPr>
          <p:cNvPr id="4" name="Slide Number Placeholder 3"/>
          <p:cNvSpPr>
            <a:spLocks noGrp="1"/>
          </p:cNvSpPr>
          <p:nvPr>
            <p:ph type="sldNum" sz="quarter" idx="5"/>
          </p:nvPr>
        </p:nvSpPr>
        <p:spPr/>
        <p:txBody>
          <a:bodyPr/>
          <a:lstStyle/>
          <a:p>
            <a:fld id="{5EA33352-422D-4FFB-A8DC-FC5F923536CA}" type="slidenum">
              <a:rPr lang="en-US" smtClean="0"/>
              <a:t>21</a:t>
            </a:fld>
            <a:endParaRPr lang="en-US"/>
          </a:p>
        </p:txBody>
      </p:sp>
    </p:spTree>
    <p:extLst>
      <p:ext uri="{BB962C8B-B14F-4D97-AF65-F5344CB8AC3E}">
        <p14:creationId xmlns:p14="http://schemas.microsoft.com/office/powerpoint/2010/main" val="419068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657600" algn="l">
              <a:spcAft>
                <a:spcPts val="600"/>
              </a:spcAft>
            </a:pPr>
            <a:r>
              <a:rPr lang="en-US" sz="1200" b="0" i="0" dirty="0">
                <a:solidFill>
                  <a:schemeClr val="tx2"/>
                </a:solidFill>
                <a:latin typeface="+mn-lt"/>
                <a:ea typeface="Roboto" panose="02000000000000000000" pitchFamily="2" charset="0"/>
                <a:cs typeface="Times New Roman" panose="02020603050405020304" pitchFamily="18" charset="0"/>
              </a:rPr>
              <a:t>Click Save to get Save and Save As options.</a:t>
            </a:r>
          </a:p>
          <a:p>
            <a:pPr marL="285750" indent="-285750" algn="l">
              <a:spcAft>
                <a:spcPts val="600"/>
              </a:spcAft>
              <a:buFont typeface="Arial" panose="020B0604020202020204" pitchFamily="34" charset="0"/>
              <a:buChar char="•"/>
            </a:pPr>
            <a:r>
              <a:rPr lang="en-US" dirty="0">
                <a:solidFill>
                  <a:schemeClr val="tx2"/>
                </a:solidFill>
                <a:ea typeface="Roboto" panose="02000000000000000000" pitchFamily="2" charset="0"/>
                <a:cs typeface="Times New Roman" panose="02020603050405020304" pitchFamily="18" charset="0"/>
              </a:rPr>
              <a:t>Save will overwrite existing report</a:t>
            </a:r>
          </a:p>
          <a:p>
            <a:pPr marL="285750" indent="-285750" algn="l">
              <a:spcAft>
                <a:spcPts val="600"/>
              </a:spcAft>
              <a:buFont typeface="Arial" panose="020B0604020202020204" pitchFamily="34" charset="0"/>
              <a:buChar char="•"/>
            </a:pPr>
            <a:r>
              <a:rPr lang="en-US" sz="1200" b="0" i="0" dirty="0">
                <a:solidFill>
                  <a:schemeClr val="tx2"/>
                </a:solidFill>
                <a:latin typeface="+mn-lt"/>
                <a:ea typeface="Roboto" panose="02000000000000000000" pitchFamily="2" charset="0"/>
                <a:cs typeface="Times New Roman" panose="02020603050405020304" pitchFamily="18" charset="0"/>
              </a:rPr>
              <a:t>Save As will allow you to save the report with a new name and/or new location</a:t>
            </a:r>
          </a:p>
          <a:p>
            <a:pPr marL="742950" lvl="1" indent="-285750" algn="l">
              <a:spcAft>
                <a:spcPts val="600"/>
              </a:spcAft>
              <a:buFont typeface="Arial" panose="020B0604020202020204" pitchFamily="34" charset="0"/>
              <a:buChar char="•"/>
            </a:pPr>
            <a:r>
              <a:rPr lang="en-US" sz="1200" b="0" i="0" dirty="0">
                <a:solidFill>
                  <a:schemeClr val="tx2"/>
                </a:solidFill>
                <a:latin typeface="+mn-lt"/>
                <a:ea typeface="Roboto" panose="02000000000000000000" pitchFamily="2" charset="0"/>
                <a:cs typeface="Times New Roman" panose="02020603050405020304" pitchFamily="18" charset="0"/>
              </a:rPr>
              <a:t>Use left arrow in the To box to go back a level in the folder </a:t>
            </a:r>
            <a:r>
              <a:rPr lang="en-US" sz="1200" b="0" i="0" dirty="0" err="1">
                <a:solidFill>
                  <a:schemeClr val="tx2"/>
                </a:solidFill>
                <a:latin typeface="+mn-lt"/>
                <a:ea typeface="Roboto" panose="02000000000000000000" pitchFamily="2" charset="0"/>
                <a:cs typeface="Times New Roman" panose="02020603050405020304" pitchFamily="18" charset="0"/>
              </a:rPr>
              <a:t>heirarchy</a:t>
            </a:r>
            <a:endParaRPr lang="en-US" sz="1200" b="0" i="0" dirty="0">
              <a:solidFill>
                <a:schemeClr val="tx2"/>
              </a:solidFill>
              <a:latin typeface="+mn-lt"/>
              <a:ea typeface="Roboto" panose="02000000000000000000" pitchFamily="2" charset="0"/>
              <a:cs typeface="Times New Roman" panose="02020603050405020304" pitchFamily="18" charset="0"/>
            </a:endParaRP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Click Run Report to generate the output of the report</a:t>
            </a:r>
            <a:endParaRPr lang="en-US" sz="1200" b="0" i="0" dirty="0">
              <a:solidFill>
                <a:schemeClr val="tx2"/>
              </a:solidFill>
              <a:latin typeface="+mn-lt"/>
              <a:ea typeface="Roboto" panose="02000000000000000000" pitchFamily="2"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A33352-422D-4FFB-A8DC-FC5F923536CA}" type="slidenum">
              <a:rPr lang="en-US" smtClean="0"/>
              <a:t>22</a:t>
            </a:fld>
            <a:endParaRPr lang="en-US"/>
          </a:p>
        </p:txBody>
      </p:sp>
    </p:spTree>
    <p:extLst>
      <p:ext uri="{BB962C8B-B14F-4D97-AF65-F5344CB8AC3E}">
        <p14:creationId xmlns:p14="http://schemas.microsoft.com/office/powerpoint/2010/main" val="144516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List Report – </a:t>
            </a:r>
          </a:p>
          <a:p>
            <a:pPr marL="228600" indent="-228600">
              <a:buAutoNum type="arabicPeriod"/>
            </a:pPr>
            <a:r>
              <a:rPr lang="en-US" dirty="0"/>
              <a:t>Headers/Footers</a:t>
            </a:r>
          </a:p>
          <a:p>
            <a:pPr marL="228600" indent="-228600">
              <a:buAutoNum type="arabicPeriod"/>
            </a:pPr>
            <a:r>
              <a:rPr lang="en-US" dirty="0"/>
              <a:t>Privacy Statement</a:t>
            </a:r>
          </a:p>
          <a:p>
            <a:pPr marL="228600" indent="-228600">
              <a:buAutoNum type="arabicPeriod"/>
            </a:pPr>
            <a:r>
              <a:rPr lang="en-US" dirty="0"/>
              <a:t>Group 1 – Indenting on the details section creates groups</a:t>
            </a:r>
          </a:p>
          <a:p>
            <a:pPr marL="228600" indent="-228600">
              <a:buAutoNum type="arabicPeriod"/>
            </a:pPr>
            <a:r>
              <a:rPr lang="en-US" dirty="0"/>
              <a:t>Field List – If you want a long field to have its own line, select display in line</a:t>
            </a:r>
          </a:p>
          <a:p>
            <a:pPr marL="228600" indent="-228600">
              <a:buAutoNum type="arabicPeriod"/>
            </a:pPr>
            <a:r>
              <a:rPr lang="en-US" dirty="0"/>
              <a:t>Totals – Grand Total / Page Total</a:t>
            </a:r>
          </a:p>
          <a:p>
            <a:pPr marL="228600" indent="-228600">
              <a:buAutoNum type="arabicPeriod"/>
            </a:pPr>
            <a:r>
              <a:rPr lang="en-US" dirty="0"/>
              <a:t>Page counter</a:t>
            </a:r>
          </a:p>
        </p:txBody>
      </p:sp>
      <p:sp>
        <p:nvSpPr>
          <p:cNvPr id="4" name="Slide Number Placeholder 3"/>
          <p:cNvSpPr>
            <a:spLocks noGrp="1"/>
          </p:cNvSpPr>
          <p:nvPr>
            <p:ph type="sldNum" sz="quarter" idx="5"/>
          </p:nvPr>
        </p:nvSpPr>
        <p:spPr/>
        <p:txBody>
          <a:bodyPr/>
          <a:lstStyle/>
          <a:p>
            <a:fld id="{5EA33352-422D-4FFB-A8DC-FC5F923536CA}" type="slidenum">
              <a:rPr lang="en-US" smtClean="0"/>
              <a:t>23</a:t>
            </a:fld>
            <a:endParaRPr lang="en-US"/>
          </a:p>
        </p:txBody>
      </p:sp>
    </p:spTree>
    <p:extLst>
      <p:ext uri="{BB962C8B-B14F-4D97-AF65-F5344CB8AC3E}">
        <p14:creationId xmlns:p14="http://schemas.microsoft.com/office/powerpoint/2010/main" val="15621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Previously Run Reports – List of previously run reports</a:t>
            </a:r>
          </a:p>
          <a:p>
            <a:pPr marL="228600" indent="-228600">
              <a:buAutoNum type="arabicPeriod"/>
            </a:pPr>
            <a:r>
              <a:rPr lang="en-US" dirty="0"/>
              <a:t>Edit Report – Click this to go back in to edit the report</a:t>
            </a:r>
          </a:p>
          <a:p>
            <a:pPr marL="228600" indent="-228600">
              <a:buAutoNum type="arabicPeriod"/>
            </a:pPr>
            <a:r>
              <a:rPr lang="en-US" dirty="0"/>
              <a:t>Filter – Click this to bring up a pop-up window of the conditions that can be edited on the fly.</a:t>
            </a:r>
          </a:p>
          <a:p>
            <a:pPr marL="228600" indent="-228600">
              <a:buAutoNum type="arabicPeriod"/>
            </a:pPr>
            <a:r>
              <a:rPr lang="en-US" dirty="0"/>
              <a:t>Save – Save or save as</a:t>
            </a:r>
          </a:p>
          <a:p>
            <a:pPr marL="228600" indent="-228600">
              <a:buAutoNum type="arabicPeriod"/>
            </a:pPr>
            <a:r>
              <a:rPr lang="en-US" dirty="0"/>
              <a:t>Star – Favorite this report</a:t>
            </a:r>
          </a:p>
          <a:p>
            <a:pPr marL="228600" indent="-228600">
              <a:buAutoNum type="arabicPeriod"/>
            </a:pPr>
            <a:r>
              <a:rPr lang="en-US" dirty="0"/>
              <a:t>Camera – Snapshot – Make a snapshot of this report, Saves the data from this exact report so that it can be referenced in the future without any data changing. </a:t>
            </a:r>
          </a:p>
          <a:p>
            <a:pPr marL="228600" indent="-228600">
              <a:buAutoNum type="arabicPeriod"/>
            </a:pPr>
            <a:r>
              <a:rPr lang="en-US" dirty="0"/>
              <a:t>Date Range – Click this to edit the date range of the report on the fly.</a:t>
            </a:r>
          </a:p>
          <a:p>
            <a:pPr marL="228600" indent="-228600">
              <a:buAutoNum type="arabicPeriod"/>
            </a:pPr>
            <a:r>
              <a:rPr lang="en-US" dirty="0"/>
              <a:t>Export formats – Select csv-raw to get an unformatted report with all fields for each record on a single line. </a:t>
            </a:r>
          </a:p>
        </p:txBody>
      </p:sp>
      <p:sp>
        <p:nvSpPr>
          <p:cNvPr id="4" name="Slide Number Placeholder 3"/>
          <p:cNvSpPr>
            <a:spLocks noGrp="1"/>
          </p:cNvSpPr>
          <p:nvPr>
            <p:ph type="sldNum" sz="quarter" idx="5"/>
          </p:nvPr>
        </p:nvSpPr>
        <p:spPr/>
        <p:txBody>
          <a:bodyPr/>
          <a:lstStyle/>
          <a:p>
            <a:fld id="{5EA33352-422D-4FFB-A8DC-FC5F923536CA}" type="slidenum">
              <a:rPr lang="en-US" smtClean="0"/>
              <a:t>24</a:t>
            </a:fld>
            <a:endParaRPr lang="en-US"/>
          </a:p>
        </p:txBody>
      </p:sp>
    </p:spTree>
    <p:extLst>
      <p:ext uri="{BB962C8B-B14F-4D97-AF65-F5344CB8AC3E}">
        <p14:creationId xmlns:p14="http://schemas.microsoft.com/office/powerpoint/2010/main" val="140840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Data prior to go-live Dec 6, 2022.</a:t>
            </a:r>
          </a:p>
          <a:p>
            <a:r>
              <a:rPr lang="en-US" dirty="0"/>
              <a:t>N/S means no value in the Entity field</a:t>
            </a:r>
          </a:p>
          <a:p>
            <a:endParaRPr lang="en-US" dirty="0"/>
          </a:p>
        </p:txBody>
      </p:sp>
      <p:sp>
        <p:nvSpPr>
          <p:cNvPr id="4" name="Slide Number Placeholder 3"/>
          <p:cNvSpPr>
            <a:spLocks noGrp="1"/>
          </p:cNvSpPr>
          <p:nvPr>
            <p:ph type="sldNum" sz="quarter" idx="5"/>
          </p:nvPr>
        </p:nvSpPr>
        <p:spPr/>
        <p:txBody>
          <a:bodyPr/>
          <a:lstStyle/>
          <a:p>
            <a:fld id="{5EA33352-422D-4FFB-A8DC-FC5F923536CA}" type="slidenum">
              <a:rPr lang="en-US" smtClean="0"/>
              <a:t>27</a:t>
            </a:fld>
            <a:endParaRPr lang="en-US"/>
          </a:p>
        </p:txBody>
      </p:sp>
    </p:spTree>
    <p:extLst>
      <p:ext uri="{BB962C8B-B14F-4D97-AF65-F5344CB8AC3E}">
        <p14:creationId xmlns:p14="http://schemas.microsoft.com/office/powerpoint/2010/main" val="292209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uses the aggregation option where you can specify ranges for a numeric field. In this case, age is bucketed into 0-18, 19-64, and 65+. N/S means the event isn’t associated with a person or the age is not available.</a:t>
            </a:r>
          </a:p>
        </p:txBody>
      </p:sp>
      <p:sp>
        <p:nvSpPr>
          <p:cNvPr id="4" name="Slide Number Placeholder 3"/>
          <p:cNvSpPr>
            <a:spLocks noGrp="1"/>
          </p:cNvSpPr>
          <p:nvPr>
            <p:ph type="sldNum" sz="quarter" idx="5"/>
          </p:nvPr>
        </p:nvSpPr>
        <p:spPr/>
        <p:txBody>
          <a:bodyPr/>
          <a:lstStyle/>
          <a:p>
            <a:fld id="{5EA33352-422D-4FFB-A8DC-FC5F923536CA}" type="slidenum">
              <a:rPr lang="en-US" smtClean="0"/>
              <a:t>28</a:t>
            </a:fld>
            <a:endParaRPr lang="en-US"/>
          </a:p>
        </p:txBody>
      </p:sp>
    </p:spTree>
    <p:extLst>
      <p:ext uri="{BB962C8B-B14F-4D97-AF65-F5344CB8AC3E}">
        <p14:creationId xmlns:p14="http://schemas.microsoft.com/office/powerpoint/2010/main" val="254683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Pareto – 80/20 rule. 80% of the effects come from 20% of the causes</a:t>
            </a:r>
          </a:p>
        </p:txBody>
      </p:sp>
      <p:sp>
        <p:nvSpPr>
          <p:cNvPr id="4" name="Slide Number Placeholder 3"/>
          <p:cNvSpPr>
            <a:spLocks noGrp="1"/>
          </p:cNvSpPr>
          <p:nvPr>
            <p:ph type="sldNum" sz="quarter" idx="5"/>
          </p:nvPr>
        </p:nvSpPr>
        <p:spPr/>
        <p:txBody>
          <a:bodyPr/>
          <a:lstStyle/>
          <a:p>
            <a:fld id="{5EA33352-422D-4FFB-A8DC-FC5F923536CA}" type="slidenum">
              <a:rPr lang="en-US" smtClean="0"/>
              <a:t>30</a:t>
            </a:fld>
            <a:endParaRPr lang="en-US"/>
          </a:p>
        </p:txBody>
      </p:sp>
    </p:spTree>
    <p:extLst>
      <p:ext uri="{BB962C8B-B14F-4D97-AF65-F5344CB8AC3E}">
        <p14:creationId xmlns:p14="http://schemas.microsoft.com/office/powerpoint/2010/main" val="386688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2</a:t>
            </a:fld>
            <a:endParaRPr lang="en-US"/>
          </a:p>
        </p:txBody>
      </p:sp>
    </p:spTree>
    <p:extLst>
      <p:ext uri="{BB962C8B-B14F-4D97-AF65-F5344CB8AC3E}">
        <p14:creationId xmlns:p14="http://schemas.microsoft.com/office/powerpoint/2010/main" val="169920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20306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304511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Reports Icon – Used to open Report Center</a:t>
            </a:r>
          </a:p>
          <a:p>
            <a:pPr marL="228600" indent="-228600">
              <a:buAutoNum type="arabicPeriod"/>
            </a:pPr>
            <a:r>
              <a:rPr lang="en-US" dirty="0"/>
              <a:t>New Report Button – Click to create a new report</a:t>
            </a:r>
          </a:p>
          <a:p>
            <a:pPr marL="228600" indent="-228600">
              <a:buAutoNum type="arabicPeriod"/>
            </a:pPr>
            <a:r>
              <a:rPr lang="en-US" dirty="0"/>
              <a:t>My Reports (Private) – Personal folder where you can save your reports so that only you can see/use them.</a:t>
            </a:r>
          </a:p>
          <a:p>
            <a:pPr marL="228600" indent="-228600">
              <a:buAutoNum type="arabicPeriod"/>
            </a:pPr>
            <a:r>
              <a:rPr lang="en-US" dirty="0"/>
              <a:t>Recently Run Reports – Shows all of the reports that you have recently run. If you make a change and the report has an error, you can go here to open up a previously run version of the report before the change was made.</a:t>
            </a:r>
          </a:p>
          <a:p>
            <a:pPr marL="228600" indent="-228600">
              <a:buAutoNum type="arabicPeriod"/>
            </a:pPr>
            <a:r>
              <a:rPr lang="en-US" dirty="0"/>
              <a:t>Favorites – Checking the star icon next to a report so that it fills in will add it to your Favorites menu.</a:t>
            </a:r>
          </a:p>
          <a:p>
            <a:pPr marL="228600" indent="-228600">
              <a:buAutoNum type="arabicPeriod"/>
            </a:pPr>
            <a:r>
              <a:rPr lang="en-US" dirty="0"/>
              <a:t>Public Folder – This is where all public reports are shared</a:t>
            </a:r>
          </a:p>
          <a:p>
            <a:pPr marL="228600" indent="-228600">
              <a:buAutoNum type="arabicPeriod"/>
            </a:pPr>
            <a:r>
              <a:rPr lang="en-US" dirty="0"/>
              <a:t>Risk Folder – Risk Module reports should be saved within the Risk folder or a subfolder of Risk. Exceptions can be made. Example the OSHA folder has OSHA related reports.</a:t>
            </a:r>
          </a:p>
          <a:p>
            <a:pPr marL="228600" indent="-228600">
              <a:buAutoNum type="arabicPeriod"/>
            </a:pPr>
            <a:r>
              <a:rPr lang="en-US" dirty="0"/>
              <a:t>Subfolders – Subfolders have been set up for Entity specific reports.</a:t>
            </a:r>
          </a:p>
          <a:p>
            <a:pPr marL="228600" indent="-228600">
              <a:buAutoNum type="arabicPeriod"/>
            </a:pPr>
            <a:r>
              <a:rPr lang="en-US" dirty="0"/>
              <a:t>Search – Current Folder – This search will only search the current folder of reports.</a:t>
            </a:r>
          </a:p>
          <a:p>
            <a:pPr marL="228600" indent="-228600">
              <a:buAutoNum type="arabicPeriod"/>
            </a:pPr>
            <a:r>
              <a:rPr lang="en-US" dirty="0"/>
              <a:t>Search All – This will search will give you a dialog box to enter keywords, folders, dates, </a:t>
            </a:r>
            <a:r>
              <a:rPr lang="en-US" dirty="0" err="1"/>
              <a:t>etc</a:t>
            </a:r>
            <a:r>
              <a:rPr lang="en-US" dirty="0"/>
              <a:t> to focus your search. It is not limited to just one folder.</a:t>
            </a:r>
          </a:p>
        </p:txBody>
      </p:sp>
      <p:sp>
        <p:nvSpPr>
          <p:cNvPr id="4" name="Slide Number Placeholder 3"/>
          <p:cNvSpPr>
            <a:spLocks noGrp="1"/>
          </p:cNvSpPr>
          <p:nvPr>
            <p:ph type="sldNum" sz="quarter" idx="5"/>
          </p:nvPr>
        </p:nvSpPr>
        <p:spPr/>
        <p:txBody>
          <a:bodyPr/>
          <a:lstStyle/>
          <a:p>
            <a:fld id="{5EA33352-422D-4FFB-A8DC-FC5F923536CA}" type="slidenum">
              <a:rPr lang="en-US" smtClean="0"/>
              <a:t>14</a:t>
            </a:fld>
            <a:endParaRPr lang="en-US"/>
          </a:p>
        </p:txBody>
      </p:sp>
    </p:spTree>
    <p:extLst>
      <p:ext uri="{BB962C8B-B14F-4D97-AF65-F5344CB8AC3E}">
        <p14:creationId xmlns:p14="http://schemas.microsoft.com/office/powerpoint/2010/main" val="14401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Style – Chose which style of report you want to build. Important to note, if you switch from list report to a chart report, all data will be erased. Going from Line to Bar Chart is ok. </a:t>
            </a:r>
          </a:p>
          <a:p>
            <a:pPr marL="228600" indent="-228600">
              <a:buAutoNum type="arabicPeriod"/>
            </a:pPr>
            <a:r>
              <a:rPr lang="en-US" dirty="0"/>
              <a:t>Module – Most won’t have an option here, but if you do, select Risk as that is the only module we are currently utilizing. Our Feedback data is in the Risk module.</a:t>
            </a:r>
          </a:p>
          <a:p>
            <a:pPr marL="228600" indent="-228600">
              <a:buAutoNum type="arabicPeriod"/>
            </a:pPr>
            <a:r>
              <a:rPr lang="en-US" dirty="0"/>
              <a:t>Orientation – Choose what layout will work best for your report. Most reports will benefit from the extra width of a landscape report. </a:t>
            </a:r>
          </a:p>
          <a:p>
            <a:pPr marL="228600" indent="-228600">
              <a:buAutoNum type="arabicPeriod"/>
            </a:pPr>
            <a:r>
              <a:rPr lang="en-US" dirty="0"/>
              <a:t>Paper size – The default is letter.</a:t>
            </a:r>
          </a:p>
        </p:txBody>
      </p:sp>
      <p:sp>
        <p:nvSpPr>
          <p:cNvPr id="4" name="Slide Number Placeholder 3"/>
          <p:cNvSpPr>
            <a:spLocks noGrp="1"/>
          </p:cNvSpPr>
          <p:nvPr>
            <p:ph type="sldNum" sz="quarter" idx="5"/>
          </p:nvPr>
        </p:nvSpPr>
        <p:spPr/>
        <p:txBody>
          <a:bodyPr/>
          <a:lstStyle/>
          <a:p>
            <a:fld id="{5EA33352-422D-4FFB-A8DC-FC5F923536CA}" type="slidenum">
              <a:rPr lang="en-US" smtClean="0"/>
              <a:t>15</a:t>
            </a:fld>
            <a:endParaRPr lang="en-US"/>
          </a:p>
        </p:txBody>
      </p:sp>
    </p:spTree>
    <p:extLst>
      <p:ext uri="{BB962C8B-B14F-4D97-AF65-F5344CB8AC3E}">
        <p14:creationId xmlns:p14="http://schemas.microsoft.com/office/powerpoint/2010/main" val="34316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Report Title – This is the top title of the report and is in the largest font. </a:t>
            </a:r>
          </a:p>
          <a:p>
            <a:pPr marL="228600" indent="-228600">
              <a:buAutoNum type="arabicPeriod"/>
            </a:pPr>
            <a:r>
              <a:rPr lang="en-US" dirty="0"/>
              <a:t>Sub Title 1 – This is a smaller font line just under the Report Title</a:t>
            </a:r>
          </a:p>
          <a:p>
            <a:pPr marL="228600" indent="-228600">
              <a:buAutoNum type="arabicPeriod"/>
            </a:pPr>
            <a:r>
              <a:rPr lang="en-US" dirty="0"/>
              <a:t>Sub Title 2 – This is the second sub title under the Report Title. </a:t>
            </a:r>
          </a:p>
          <a:p>
            <a:pPr marL="228600" indent="-228600">
              <a:buAutoNum type="arabicPeriod"/>
            </a:pPr>
            <a:r>
              <a:rPr lang="en-US" dirty="0"/>
              <a:t>Footer – This is the line at the bottom of the report, but above the privacy statement on all reports. </a:t>
            </a:r>
          </a:p>
          <a:p>
            <a:pPr marL="228600" indent="-228600">
              <a:buAutoNum type="arabicPeriod"/>
            </a:pPr>
            <a:r>
              <a:rPr lang="en-US" dirty="0"/>
              <a:t>Variables – These are the available variables that can be added to any of the title or footer lines.  Filter (list of all the conditions) is being used on line 3 in this image. You can have multiple variables on one line and can add additional text around the variables. </a:t>
            </a:r>
          </a:p>
        </p:txBody>
      </p:sp>
      <p:sp>
        <p:nvSpPr>
          <p:cNvPr id="4" name="Slide Number Placeholder 3"/>
          <p:cNvSpPr>
            <a:spLocks noGrp="1"/>
          </p:cNvSpPr>
          <p:nvPr>
            <p:ph type="sldNum" sz="quarter" idx="5"/>
          </p:nvPr>
        </p:nvSpPr>
        <p:spPr/>
        <p:txBody>
          <a:bodyPr/>
          <a:lstStyle/>
          <a:p>
            <a:fld id="{5EA33352-422D-4FFB-A8DC-FC5F923536CA}" type="slidenum">
              <a:rPr lang="en-US" smtClean="0"/>
              <a:t>16</a:t>
            </a:fld>
            <a:endParaRPr lang="en-US"/>
          </a:p>
        </p:txBody>
      </p:sp>
    </p:spTree>
    <p:extLst>
      <p:ext uri="{BB962C8B-B14F-4D97-AF65-F5344CB8AC3E}">
        <p14:creationId xmlns:p14="http://schemas.microsoft.com/office/powerpoint/2010/main" val="234485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Details – Clicking the + is how to add a new field to the report output. The box on the right is the field list. By entering a word with a period at the end with filter the section headers. In this case event. is being used to get all of the fields in the event category. You can also just type the field name to do a search for the field if you know the exact name.</a:t>
            </a:r>
          </a:p>
          <a:p>
            <a:r>
              <a:rPr lang="en-US" dirty="0"/>
              <a:t>You can also add page breaks, visual lines on the report, and page and grand totals.</a:t>
            </a:r>
          </a:p>
        </p:txBody>
      </p:sp>
      <p:sp>
        <p:nvSpPr>
          <p:cNvPr id="4" name="Slide Number Placeholder 3"/>
          <p:cNvSpPr>
            <a:spLocks noGrp="1"/>
          </p:cNvSpPr>
          <p:nvPr>
            <p:ph type="sldNum" sz="quarter" idx="5"/>
          </p:nvPr>
        </p:nvSpPr>
        <p:spPr/>
        <p:txBody>
          <a:bodyPr/>
          <a:lstStyle/>
          <a:p>
            <a:fld id="{5EA33352-422D-4FFB-A8DC-FC5F923536CA}" type="slidenum">
              <a:rPr lang="en-US" smtClean="0"/>
              <a:t>17</a:t>
            </a:fld>
            <a:endParaRPr lang="en-US"/>
          </a:p>
        </p:txBody>
      </p:sp>
    </p:spTree>
    <p:extLst>
      <p:ext uri="{BB962C8B-B14F-4D97-AF65-F5344CB8AC3E}">
        <p14:creationId xmlns:p14="http://schemas.microsoft.com/office/powerpoint/2010/main" val="17091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All dates – use this option when you want all events regardless of date</a:t>
            </a:r>
          </a:p>
          <a:p>
            <a:pPr marL="228600" indent="-228600">
              <a:buAutoNum type="arabicPeriod"/>
            </a:pPr>
            <a:r>
              <a:rPr lang="en-US" dirty="0"/>
              <a:t>For Date – In order to use any of the specific date elements, you must select which date field to use for the range.</a:t>
            </a:r>
          </a:p>
          <a:p>
            <a:pPr marL="228600" indent="-228600">
              <a:buAutoNum type="arabicPeriod"/>
            </a:pPr>
            <a:r>
              <a:rPr lang="en-US" dirty="0"/>
              <a:t>Left Side – These are for Today or the current time (</a:t>
            </a:r>
            <a:r>
              <a:rPr lang="en-US" dirty="0" err="1"/>
              <a:t>ie</a:t>
            </a:r>
            <a:r>
              <a:rPr lang="en-US" dirty="0"/>
              <a:t>. Current week, month, quarter, year, </a:t>
            </a:r>
            <a:r>
              <a:rPr lang="en-US" dirty="0" err="1"/>
              <a:t>etc</a:t>
            </a:r>
            <a:r>
              <a:rPr lang="en-US" dirty="0"/>
              <a:t>)</a:t>
            </a:r>
          </a:p>
          <a:p>
            <a:pPr marL="228600" indent="-228600">
              <a:buAutoNum type="arabicPeriod"/>
            </a:pPr>
            <a:r>
              <a:rPr lang="en-US" dirty="0"/>
              <a:t>Right Side – These are for Yesterday or the past time (</a:t>
            </a:r>
            <a:r>
              <a:rPr lang="en-US" dirty="0" err="1"/>
              <a:t>ie</a:t>
            </a:r>
            <a:r>
              <a:rPr lang="en-US" dirty="0"/>
              <a:t>. Last week, month, quarter, year, </a:t>
            </a:r>
            <a:r>
              <a:rPr lang="en-US" dirty="0" err="1"/>
              <a:t>etc</a:t>
            </a:r>
            <a:r>
              <a:rPr lang="en-US" dirty="0"/>
              <a:t>)</a:t>
            </a:r>
          </a:p>
          <a:p>
            <a:pPr marL="228600" indent="-228600">
              <a:buAutoNum type="arabicPeriod"/>
            </a:pPr>
            <a:r>
              <a:rPr lang="en-US" dirty="0"/>
              <a:t>Last X – This option allows you to specify the last so many of whatever time frame you want to use. (</a:t>
            </a:r>
            <a:r>
              <a:rPr lang="en-US" dirty="0" err="1"/>
              <a:t>ie</a:t>
            </a:r>
            <a:r>
              <a:rPr lang="en-US" dirty="0"/>
              <a:t>. Last 12 months, last 7 days, last 2 years, </a:t>
            </a:r>
            <a:r>
              <a:rPr lang="en-US" dirty="0" err="1"/>
              <a:t>etc</a:t>
            </a:r>
            <a:r>
              <a:rPr lang="en-US" dirty="0"/>
              <a:t>)</a:t>
            </a:r>
          </a:p>
          <a:p>
            <a:pPr marL="228600" indent="-228600">
              <a:buAutoNum type="arabicPeriod"/>
            </a:pPr>
            <a:r>
              <a:rPr lang="en-US" dirty="0"/>
              <a:t>Custom Range – This allows you to enter a specific start and end date.</a:t>
            </a:r>
          </a:p>
        </p:txBody>
      </p:sp>
      <p:sp>
        <p:nvSpPr>
          <p:cNvPr id="4" name="Slide Number Placeholder 3"/>
          <p:cNvSpPr>
            <a:spLocks noGrp="1"/>
          </p:cNvSpPr>
          <p:nvPr>
            <p:ph type="sldNum" sz="quarter" idx="5"/>
          </p:nvPr>
        </p:nvSpPr>
        <p:spPr/>
        <p:txBody>
          <a:bodyPr/>
          <a:lstStyle/>
          <a:p>
            <a:fld id="{5EA33352-422D-4FFB-A8DC-FC5F923536CA}" type="slidenum">
              <a:rPr lang="en-US" smtClean="0"/>
              <a:t>20</a:t>
            </a:fld>
            <a:endParaRPr lang="en-US"/>
          </a:p>
        </p:txBody>
      </p:sp>
    </p:spTree>
    <p:extLst>
      <p:ext uri="{BB962C8B-B14F-4D97-AF65-F5344CB8AC3E}">
        <p14:creationId xmlns:p14="http://schemas.microsoft.com/office/powerpoint/2010/main" val="261530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2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r>
              <a:rPr lang="en-US"/>
              <a:t>Date</a:t>
            </a:r>
          </a:p>
        </p:txBody>
      </p:sp>
      <p:pic>
        <p:nvPicPr>
          <p:cNvPr id="4" name="Picture 3" descr="A black and white sign&#10;&#10;Description automatically generated with low confidence">
            <a:extLst>
              <a:ext uri="{FF2B5EF4-FFF2-40B4-BE49-F238E27FC236}">
                <a16:creationId xmlns:a16="http://schemas.microsoft.com/office/drawing/2014/main" id="{6C800F05-249B-7448-AF14-B23C0EA9E2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6" name="Picture 5" descr="Logo, icon&#10;&#10;Description automatically generated">
            <a:extLst>
              <a:ext uri="{FF2B5EF4-FFF2-40B4-BE49-F238E27FC236}">
                <a16:creationId xmlns:a16="http://schemas.microsoft.com/office/drawing/2014/main" id="{F8D10F0C-A443-ED48-B17D-58DDFDE68B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133939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pic>
        <p:nvPicPr>
          <p:cNvPr id="5" name="Picture 4" descr="Logo, icon&#10;&#10;Description automatically generated">
            <a:extLst>
              <a:ext uri="{FF2B5EF4-FFF2-40B4-BE49-F238E27FC236}">
                <a16:creationId xmlns:a16="http://schemas.microsoft.com/office/drawing/2014/main" id="{039FBAE1-DB4C-2E40-95B3-12E09A40DD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pic>
        <p:nvPicPr>
          <p:cNvPr id="8" name="Picture 7" descr="Logo, icon&#10;&#10;Description automatically generated">
            <a:extLst>
              <a:ext uri="{FF2B5EF4-FFF2-40B4-BE49-F238E27FC236}">
                <a16:creationId xmlns:a16="http://schemas.microsoft.com/office/drawing/2014/main" id="{8749BC67-9440-334B-9AFB-EC5632A402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Tree>
    <p:extLst>
      <p:ext uri="{BB962C8B-B14F-4D97-AF65-F5344CB8AC3E}">
        <p14:creationId xmlns:p14="http://schemas.microsoft.com/office/powerpoint/2010/main" val="348712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10" name="Picture 9" descr="Logo, icon&#10;&#10;Description automatically generated">
            <a:extLst>
              <a:ext uri="{FF2B5EF4-FFF2-40B4-BE49-F238E27FC236}">
                <a16:creationId xmlns:a16="http://schemas.microsoft.com/office/drawing/2014/main" id="{00B696E7-CAEB-ED43-A76C-CA200132C6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pic>
        <p:nvPicPr>
          <p:cNvPr id="10" name="Picture 9" descr="Logo, icon&#10;&#10;Description automatically generated">
            <a:extLst>
              <a:ext uri="{FF2B5EF4-FFF2-40B4-BE49-F238E27FC236}">
                <a16:creationId xmlns:a16="http://schemas.microsoft.com/office/drawing/2014/main" id="{1150184C-2821-6A48-8B2A-4A36F17457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D7AD8942-B138-E548-AEAF-3ECED521A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dirty="0"/>
              <a:t>Presentation title lorem ipsum dolor sit amet miralet  |  © Tufts Medicine 2022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1F6B1694-5A7D-2047-B02E-EDF71A4659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r>
              <a:rPr lang="en-US"/>
              <a:t>Date</a:t>
            </a:r>
          </a:p>
        </p:txBody>
      </p:sp>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a:extLst>
              <a:ext uri="{FF2B5EF4-FFF2-40B4-BE49-F238E27FC236}">
                <a16:creationId xmlns:a16="http://schemas.microsoft.com/office/drawing/2014/main" id="{497A3B8B-4DC8-5148-BAAF-CF6C37E71E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ytelling_blue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dirty="0"/>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Edit Master text styles</a:t>
            </a:r>
          </a:p>
          <a:p>
            <a:pPr lvl="1"/>
            <a:r>
              <a:rPr lang="en-US"/>
              <a:t>Second level</a:t>
            </a:r>
          </a:p>
        </p:txBody>
      </p:sp>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telling_sand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p>
        </p:txBody>
      </p:sp>
      <p:pic>
        <p:nvPicPr>
          <p:cNvPr id="18" name="Picture 17">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Edit Master text styles</a:t>
            </a:r>
          </a:p>
          <a:p>
            <a:pPr lvl="1"/>
            <a:r>
              <a:rPr lang="en-US"/>
              <a:t>Second level</a:t>
            </a:r>
          </a:p>
        </p:txBody>
      </p:sp>
    </p:spTree>
    <p:extLst>
      <p:ext uri="{BB962C8B-B14F-4D97-AF65-F5344CB8AC3E}">
        <p14:creationId xmlns:p14="http://schemas.microsoft.com/office/powerpoint/2010/main" val="1873480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pic>
        <p:nvPicPr>
          <p:cNvPr id="11" name="Picture 10" descr="Logo, icon&#10;&#10;Description automatically generated">
            <a:extLst>
              <a:ext uri="{FF2B5EF4-FFF2-40B4-BE49-F238E27FC236}">
                <a16:creationId xmlns:a16="http://schemas.microsoft.com/office/drawing/2014/main" id="{51B3639A-B676-3345-A867-CA6C357B9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Edit Master text styles</a:t>
            </a:r>
          </a:p>
          <a:p>
            <a:pPr lvl="1"/>
            <a:r>
              <a:rPr lang="en-US"/>
              <a:t>Second level</a:t>
            </a:r>
          </a:p>
        </p:txBody>
      </p:sp>
    </p:spTree>
    <p:extLst>
      <p:ext uri="{BB962C8B-B14F-4D97-AF65-F5344CB8AC3E}">
        <p14:creationId xmlns:p14="http://schemas.microsoft.com/office/powerpoint/2010/main" val="37345393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telling_blue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45686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ytelling_sand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9875CF5-9B23-F644-A379-B5B2FB31B7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dirty="0"/>
          </a:p>
        </p:txBody>
      </p:sp>
    </p:spTree>
    <p:extLst>
      <p:ext uri="{BB962C8B-B14F-4D97-AF65-F5344CB8AC3E}">
        <p14:creationId xmlns:p14="http://schemas.microsoft.com/office/powerpoint/2010/main" val="24569050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70693246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Callout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Tree>
    <p:extLst>
      <p:ext uri="{BB962C8B-B14F-4D97-AF65-F5344CB8AC3E}">
        <p14:creationId xmlns:p14="http://schemas.microsoft.com/office/powerpoint/2010/main" val="272112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Callout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dirty="0"/>
              <a:t>Presentation title lorem ipsum dolor sit amet miralet  |  © Tufts Medicine 2022  |  Private and confidential. Not for redistribution.</a:t>
            </a:r>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142690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F0F6274E-6FAA-AA4C-BD65-C1F89771CD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733425"/>
            <a:ext cx="1839150" cy="226787"/>
          </a:xfrm>
          <a:prstGeom prst="rect">
            <a:avLst/>
          </a:prstGeom>
        </p:spPr>
      </p:pic>
      <p:pic>
        <p:nvPicPr>
          <p:cNvPr id="12" name="Picture 11" descr="Logo, icon&#10;&#10;Description automatically generated">
            <a:extLst>
              <a:ext uri="{FF2B5EF4-FFF2-40B4-BE49-F238E27FC236}">
                <a16:creationId xmlns:a16="http://schemas.microsoft.com/office/drawing/2014/main" id="{04B69028-C4E2-704B-9618-0F4B17655C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2" name="TextBox 1">
            <a:extLst>
              <a:ext uri="{FF2B5EF4-FFF2-40B4-BE49-F238E27FC236}">
                <a16:creationId xmlns:a16="http://schemas.microsoft.com/office/drawing/2014/main" id="{EFA81589-6DD6-614A-8FDE-B20F17C2DF5C}"/>
              </a:ext>
            </a:extLst>
          </p:cNvPr>
          <p:cNvSpPr txBox="1"/>
          <p:nvPr userDrawn="1"/>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spTree>
    <p:extLst>
      <p:ext uri="{BB962C8B-B14F-4D97-AF65-F5344CB8AC3E}">
        <p14:creationId xmlns:p14="http://schemas.microsoft.com/office/powerpoint/2010/main" val="361246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descr="Logo, icon&#10;&#10;Description automatically generated">
            <a:extLst>
              <a:ext uri="{FF2B5EF4-FFF2-40B4-BE49-F238E27FC236}">
                <a16:creationId xmlns:a16="http://schemas.microsoft.com/office/drawing/2014/main" id="{497A3B8B-4DC8-5148-BAAF-CF6C37E71E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r>
              <a:rPr lang="en-US"/>
              <a:t>Date</a:t>
            </a:r>
          </a:p>
        </p:txBody>
      </p:sp>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DD4DB-B892-4B92-B0C4-F12C844A1836}"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F50A3-4575-4D8B-AC75-D6B57C1DB2A0}" type="slidenum">
              <a:rPr lang="en-US" smtClean="0"/>
              <a:t>‹#›</a:t>
            </a:fld>
            <a:endParaRPr lang="en-US"/>
          </a:p>
        </p:txBody>
      </p:sp>
    </p:spTree>
    <p:extLst>
      <p:ext uri="{BB962C8B-B14F-4D97-AF65-F5344CB8AC3E}">
        <p14:creationId xmlns:p14="http://schemas.microsoft.com/office/powerpoint/2010/main" val="2948367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userDrawn="1"/>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userDrawn="1"/>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userDrawn="1"/>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userDrawn="1"/>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userDrawn="1"/>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userDrawn="1"/>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userDrawn="1"/>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userDrawn="1"/>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userDrawn="1"/>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1382787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0248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2898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28453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22587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dirty="0"/>
              <a:t>Presentation title lorem ipsum dolor sit amet miralet  |  © Tufts Medicine 2022  |  Private and confidential. Not for redistribution.</a:t>
            </a:r>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4522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Presentation title lorem ipsum dolor sit amet miralet | © Tufts Medicine 2022 | Private and confidential. Not for redistribution.</a:t>
            </a:r>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786" r:id="rId4"/>
    <p:sldLayoutId id="2147483848" r:id="rId5"/>
    <p:sldLayoutId id="2147483849" r:id="rId6"/>
    <p:sldLayoutId id="2147483850" r:id="rId7"/>
    <p:sldLayoutId id="2147483851" r:id="rId8"/>
    <p:sldLayoutId id="2147483745" r:id="rId9"/>
    <p:sldLayoutId id="2147483852" r:id="rId10"/>
    <p:sldLayoutId id="2147483801" r:id="rId11"/>
    <p:sldLayoutId id="2147483818" r:id="rId12"/>
    <p:sldLayoutId id="2147483809" r:id="rId13"/>
    <p:sldLayoutId id="2147483746" r:id="rId14"/>
    <p:sldLayoutId id="2147483853" r:id="rId15"/>
    <p:sldLayoutId id="2147483800" r:id="rId16"/>
    <p:sldLayoutId id="2147483747" r:id="rId17"/>
    <p:sldLayoutId id="2147483760" r:id="rId18"/>
    <p:sldLayoutId id="2147483756" r:id="rId19"/>
    <p:sldLayoutId id="2147483854" r:id="rId20"/>
    <p:sldLayoutId id="2147483856" r:id="rId21"/>
    <p:sldLayoutId id="2147483855" r:id="rId22"/>
    <p:sldLayoutId id="2147483857" r:id="rId23"/>
    <p:sldLayoutId id="2147483858" r:id="rId24"/>
    <p:sldLayoutId id="2147483859" r:id="rId25"/>
    <p:sldLayoutId id="2147483860" r:id="rId26"/>
    <p:sldLayoutId id="2147483861" r:id="rId27"/>
    <p:sldLayoutId id="2147483708" r:id="rId28"/>
    <p:sldLayoutId id="2147483821" r:id="rId29"/>
    <p:sldLayoutId id="2147483875" r:id="rId30"/>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userDrawn="1">
          <p15:clr>
            <a:srgbClr val="F26B43"/>
          </p15:clr>
        </p15:guide>
        <p15:guide id="3" pos="932" userDrawn="1">
          <p15:clr>
            <a:srgbClr val="F26B43"/>
          </p15:clr>
        </p15:guide>
        <p15:guide id="10" pos="4161" userDrawn="1">
          <p15:clr>
            <a:srgbClr val="F26B43"/>
          </p15:clr>
        </p15:guide>
        <p15:guide id="12" pos="4233" userDrawn="1">
          <p15:clr>
            <a:srgbClr val="F26B43"/>
          </p15:clr>
        </p15:guide>
        <p15:guide id="13" pos="7389" userDrawn="1">
          <p15:clr>
            <a:srgbClr val="F26B43"/>
          </p15:clr>
        </p15:guide>
        <p15:guide id="15" pos="5191" userDrawn="1">
          <p15:clr>
            <a:srgbClr val="F26B43"/>
          </p15:clr>
        </p15:guide>
        <p15:guide id="16" pos="5335" userDrawn="1">
          <p15:clr>
            <a:srgbClr val="F26B43"/>
          </p15:clr>
        </p15:guide>
        <p15:guide id="23" orient="horz" pos="4224" userDrawn="1">
          <p15:clr>
            <a:srgbClr val="F26B43"/>
          </p15:clr>
        </p15:guide>
        <p15:guide id="25" orient="horz" pos="286" userDrawn="1">
          <p15:clr>
            <a:srgbClr val="F26B43"/>
          </p15:clr>
        </p15:guide>
        <p15:guide id="31" orient="horz" pos="4029" userDrawn="1">
          <p15:clr>
            <a:srgbClr val="F26B43"/>
          </p15:clr>
        </p15:guide>
        <p15:guide id="32" orient="horz" pos="4130" userDrawn="1">
          <p15:clr>
            <a:srgbClr val="F26B43"/>
          </p15:clr>
        </p15:guide>
        <p15:guide id="37" pos="2990" userDrawn="1">
          <p15:clr>
            <a:srgbClr val="F26B43"/>
          </p15:clr>
        </p15:guide>
        <p15:guide id="40" pos="4089" userDrawn="1">
          <p15:clr>
            <a:srgbClr val="F26B43"/>
          </p15:clr>
        </p15:guide>
        <p15:guide id="49" orient="horz" pos="790" userDrawn="1">
          <p15:clr>
            <a:srgbClr val="F26B43"/>
          </p15:clr>
        </p15:guide>
        <p15:guide id="50" orient="horz" pos="996"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 Tufts Medicine 2022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pPr lvl="8"/>
            <a:fld id="{63DCA5C9-2E11-4C67-86EB-AE1DE127DC64}" type="slidenum">
              <a:rPr lang="en-US" smtClean="0"/>
              <a:pPr lvl="8"/>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userDrawn="1">
          <p15:clr>
            <a:srgbClr val="F26B43"/>
          </p15:clr>
        </p15:guide>
        <p15:guide id="3" pos="296" userDrawn="1">
          <p15:clr>
            <a:srgbClr val="F26B43"/>
          </p15:clr>
        </p15:guide>
        <p15:guide id="10" pos="4161" userDrawn="1">
          <p15:clr>
            <a:srgbClr val="F26B43"/>
          </p15:clr>
        </p15:guide>
        <p15:guide id="12" pos="4237" userDrawn="1">
          <p15:clr>
            <a:srgbClr val="F26B43"/>
          </p15:clr>
        </p15:guide>
        <p15:guide id="13" pos="7389">
          <p15:clr>
            <a:srgbClr val="F26B43"/>
          </p15:clr>
        </p15:guide>
        <p15:guide id="15" pos="5192" userDrawn="1">
          <p15:clr>
            <a:srgbClr val="F26B43"/>
          </p15:clr>
        </p15:guide>
        <p15:guide id="16" pos="5336" userDrawn="1">
          <p15:clr>
            <a:srgbClr val="F26B43"/>
          </p15:clr>
        </p15:guide>
        <p15:guide id="23" orient="horz" pos="4224" userDrawn="1">
          <p15:clr>
            <a:srgbClr val="F26B43"/>
          </p15:clr>
        </p15:guide>
        <p15:guide id="25" orient="horz" pos="288" userDrawn="1">
          <p15:clr>
            <a:srgbClr val="F26B43"/>
          </p15:clr>
        </p15:guide>
        <p15:guide id="31" orient="horz" pos="4036" userDrawn="1">
          <p15:clr>
            <a:srgbClr val="F26B43"/>
          </p15:clr>
        </p15:guide>
        <p15:guide id="32" orient="horz" pos="4132" userDrawn="1">
          <p15:clr>
            <a:srgbClr val="F26B43"/>
          </p15:clr>
        </p15:guide>
        <p15:guide id="37" pos="3138" userDrawn="1">
          <p15:clr>
            <a:srgbClr val="F26B43"/>
          </p15:clr>
        </p15:guide>
        <p15:guide id="40" pos="4093" userDrawn="1">
          <p15:clr>
            <a:srgbClr val="F26B43"/>
          </p15:clr>
        </p15:guide>
        <p15:guide id="48" orient="horz" pos="993" userDrawn="1">
          <p15:clr>
            <a:srgbClr val="F26B43"/>
          </p15:clr>
        </p15:guide>
        <p15:guide id="50" orient="horz" pos="788" userDrawn="1">
          <p15:clr>
            <a:srgbClr val="F26B43"/>
          </p15:clr>
        </p15:guide>
        <p15:guide id="51" pos="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teams.microsoft.com/l/meetup-join/19%3ameeting_YTgyYjA4MjQtZDc1Yi00YTg1LWIwMDYtYTM4MGUwNTMzMTEw%40thread.v2/0?context=%7b%22Tid%22%3a%229722866a-d4e1-4d5c-ad70-7452c8d4407c%22%2c%22Oid%22%3a%22164f2b96-6f66-4089-8b75-1852dd777a4a%22%7d"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hyperlink" Target="mailto:Donna.Beaudin@tuftsmedicine.org" TargetMode="External"/><Relationship Id="rId3" Type="http://schemas.openxmlformats.org/officeDocument/2006/relationships/hyperlink" Target="mailto:Kayla.M.McEachern@tuftsmedicine.org" TargetMode="External"/><Relationship Id="rId7" Type="http://schemas.openxmlformats.org/officeDocument/2006/relationships/hyperlink" Target="mailto:ckazazian@tuftsmedicalcenter.org" TargetMode="External"/><Relationship Id="rId2" Type="http://schemas.openxmlformats.org/officeDocument/2006/relationships/hyperlink" Target="mailto:Barbara.FoxMiles@tuftsmedicine.org" TargetMode="External"/><Relationship Id="rId1" Type="http://schemas.openxmlformats.org/officeDocument/2006/relationships/slideLayout" Target="../slideLayouts/slideLayout18.xml"/><Relationship Id="rId6" Type="http://schemas.openxmlformats.org/officeDocument/2006/relationships/hyperlink" Target="mailto:bjackson4@tuftsmedicalcenter.org" TargetMode="External"/><Relationship Id="rId11" Type="http://schemas.openxmlformats.org/officeDocument/2006/relationships/hyperlink" Target="mailto:Kimberly.Volpe@tuftsmedicine.org" TargetMode="External"/><Relationship Id="rId5" Type="http://schemas.openxmlformats.org/officeDocument/2006/relationships/hyperlink" Target="mailto:Christian.DellaPiana@tuftsmedicine.org" TargetMode="External"/><Relationship Id="rId10" Type="http://schemas.openxmlformats.org/officeDocument/2006/relationships/hyperlink" Target="mailto:Shirley.Jackson@tuftsmedicine.org" TargetMode="External"/><Relationship Id="rId4" Type="http://schemas.openxmlformats.org/officeDocument/2006/relationships/hyperlink" Target="mailto:Meaghan.Vercellin@tuftsmedicine.org" TargetMode="External"/><Relationship Id="rId9" Type="http://schemas.openxmlformats.org/officeDocument/2006/relationships/hyperlink" Target="mailto:Jennifer.Moran@tuftsmedicin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pso.ahrq.gov/legislation/rule" TargetMode="External"/><Relationship Id="rId2" Type="http://schemas.openxmlformats.org/officeDocument/2006/relationships/hyperlink" Target="https://pso.ahrq.gov/legislation/act" TargetMode="External"/><Relationship Id="rId1" Type="http://schemas.openxmlformats.org/officeDocument/2006/relationships/slideLayout" Target="../slideLayouts/slideLayout9.xml"/><Relationship Id="rId4" Type="http://schemas.openxmlformats.org/officeDocument/2006/relationships/hyperlink" Target="https://pso.ahrq.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631389" y="1904592"/>
            <a:ext cx="9415994" cy="1897917"/>
          </a:xfrm>
        </p:spPr>
        <p:txBody>
          <a:bodyPr/>
          <a:lstStyle/>
          <a:p>
            <a:br>
              <a:rPr lang="en-US" dirty="0"/>
            </a:br>
            <a:r>
              <a:rPr lang="en-US" dirty="0"/>
              <a:t>SafetyNet</a:t>
            </a:r>
            <a:br>
              <a:rPr lang="en-US" dirty="0"/>
            </a:br>
            <a:r>
              <a:rPr lang="en-US" sz="2400" dirty="0">
                <a:latin typeface="+mj-lt"/>
              </a:rPr>
              <a:t>Tufts Medicine’s patient, employee and risk reporting and event management platform </a:t>
            </a:r>
            <a:endParaRPr lang="en-US" dirty="0">
              <a:latin typeface="+mj-lt"/>
            </a:endParaRPr>
          </a:p>
        </p:txBody>
      </p:sp>
      <p:sp>
        <p:nvSpPr>
          <p:cNvPr id="7" name="Text Placeholder 6">
            <a:extLst>
              <a:ext uri="{FF2B5EF4-FFF2-40B4-BE49-F238E27FC236}">
                <a16:creationId xmlns:a16="http://schemas.microsoft.com/office/drawing/2014/main" id="{71A09089-2D2C-AA47-90C1-EB9446A8617C}"/>
              </a:ext>
            </a:extLst>
          </p:cNvPr>
          <p:cNvSpPr>
            <a:spLocks noGrp="1"/>
          </p:cNvSpPr>
          <p:nvPr>
            <p:ph type="body" sz="quarter" idx="19"/>
          </p:nvPr>
        </p:nvSpPr>
        <p:spPr>
          <a:xfrm>
            <a:off x="631389" y="4067762"/>
            <a:ext cx="7024632" cy="1297452"/>
          </a:xfrm>
        </p:spPr>
        <p:txBody>
          <a:bodyPr/>
          <a:lstStyle/>
          <a:p>
            <a:r>
              <a:rPr lang="en-US" dirty="0"/>
              <a:t>Report Writer Training </a:t>
            </a:r>
          </a:p>
          <a:p>
            <a:r>
              <a:rPr lang="en-US" dirty="0"/>
              <a:t>March 2023</a:t>
            </a:r>
          </a:p>
          <a:p>
            <a:endParaRPr lang="en-US" dirty="0"/>
          </a:p>
          <a:p>
            <a:r>
              <a:rPr lang="en-US" dirty="0"/>
              <a:t>Kimberly Volpe, System Senior Director Patient Safety &amp; High </a:t>
            </a:r>
            <a:r>
              <a:rPr lang="en-US" dirty="0" err="1"/>
              <a:t>Reiliability</a:t>
            </a:r>
            <a:endParaRPr lang="en-US" dirty="0"/>
          </a:p>
          <a:p>
            <a:r>
              <a:rPr lang="en-US" dirty="0"/>
              <a:t>Christian DellaPiana, Quality Systems Analyst</a:t>
            </a:r>
          </a:p>
          <a:p>
            <a:endParaRPr lang="en-US" dirty="0"/>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4294967295"/>
          </p:nvPr>
        </p:nvSpPr>
        <p:spPr>
          <a:xfrm>
            <a:off x="465138" y="1581150"/>
            <a:ext cx="6026150" cy="960029"/>
          </a:xfrm>
        </p:spPr>
        <p:txBody>
          <a:bodyPr/>
          <a:lstStyle/>
          <a:p>
            <a:r>
              <a:rPr lang="en-US" dirty="0"/>
              <a:t> </a:t>
            </a:r>
          </a:p>
        </p:txBody>
      </p:sp>
    </p:spTree>
    <p:extLst>
      <p:ext uri="{BB962C8B-B14F-4D97-AF65-F5344CB8AC3E}">
        <p14:creationId xmlns:p14="http://schemas.microsoft.com/office/powerpoint/2010/main" val="28156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1479550" y="454025"/>
            <a:ext cx="10247312" cy="802555"/>
          </a:xfrm>
        </p:spPr>
        <p:txBody>
          <a:bodyPr/>
          <a:lstStyle/>
          <a:p>
            <a:r>
              <a:rPr lang="en-US" dirty="0"/>
              <a:t> </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4"/>
          </p:nvPr>
        </p:nvSpPr>
        <p:spPr>
          <a:xfrm>
            <a:off x="283029" y="6556375"/>
            <a:ext cx="446314" cy="149151"/>
          </a:xfrm>
        </p:spPr>
        <p:txBody>
          <a:bodyPr/>
          <a:lstStyle/>
          <a:p>
            <a:pPr lvl="8"/>
            <a:fld id="{63DCA5C9-2E11-4C67-86EB-AE1DE127DC64}" type="slidenum">
              <a:rPr lang="en-US" smtClean="0"/>
              <a:pPr lvl="8"/>
              <a:t>10</a:t>
            </a:fld>
            <a:endParaRPr lang="en-US" dirty="0"/>
          </a:p>
        </p:txBody>
      </p:sp>
      <p:sp>
        <p:nvSpPr>
          <p:cNvPr id="7" name="Content Placeholder 2">
            <a:extLst>
              <a:ext uri="{FF2B5EF4-FFF2-40B4-BE49-F238E27FC236}">
                <a16:creationId xmlns:a16="http://schemas.microsoft.com/office/drawing/2014/main" id="{E5055A08-E6D6-46AD-838B-CD4286858714}"/>
              </a:ext>
            </a:extLst>
          </p:cNvPr>
          <p:cNvSpPr txBox="1">
            <a:spLocks/>
          </p:cNvSpPr>
          <p:nvPr/>
        </p:nvSpPr>
        <p:spPr>
          <a:xfrm>
            <a:off x="1187532" y="2154791"/>
            <a:ext cx="10724381" cy="3007632"/>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a:lstStyle>
          <a:p>
            <a:pPr algn="just"/>
            <a:endParaRPr lang="en-US" sz="2000" i="1" dirty="0">
              <a:solidFill>
                <a:srgbClr val="002060"/>
              </a:solidFill>
              <a:ea typeface="+mj-ea"/>
              <a:cs typeface="+mj-cs"/>
            </a:endParaRPr>
          </a:p>
          <a:p>
            <a:r>
              <a:rPr lang="en-US" sz="2000" i="1" dirty="0">
                <a:solidFill>
                  <a:srgbClr val="002060"/>
                </a:solidFill>
                <a:ea typeface="+mj-ea"/>
                <a:cs typeface="+mj-cs"/>
              </a:rPr>
              <a:t>By joining today’s discussion, you agree to afford the Confidential Information generated by one Tufts Medicine Provider the same privileges and immunities of M.G.L. Chapter 111, §§ 204 and 205, and 243 CMR 3.00, as the generating Tufts Medicine Provider would.  The sharing of information is subject to the Tufts Medicine System Confidentiality Agreement with the purpose of improving patient safety and quality.  </a:t>
            </a:r>
          </a:p>
        </p:txBody>
      </p:sp>
      <p:sp>
        <p:nvSpPr>
          <p:cNvPr id="9" name="Footer Placeholder 5">
            <a:extLst>
              <a:ext uri="{FF2B5EF4-FFF2-40B4-BE49-F238E27FC236}">
                <a16:creationId xmlns:a16="http://schemas.microsoft.com/office/drawing/2014/main" id="{25388943-560D-0147-A0E0-4DD92B79DDBF}"/>
              </a:ext>
            </a:extLst>
          </p:cNvPr>
          <p:cNvSpPr>
            <a:spLocks noGrp="1"/>
          </p:cNvSpPr>
          <p:nvPr>
            <p:ph type="ftr" sz="quarter" idx="13"/>
          </p:nvPr>
        </p:nvSpPr>
        <p:spPr>
          <a:xfrm>
            <a:off x="1479550" y="6556829"/>
            <a:ext cx="6761163" cy="148697"/>
          </a:xfrm>
        </p:spPr>
        <p:txBody>
          <a:bodyPr/>
          <a:lstStyle/>
          <a:p>
            <a:r>
              <a:rPr lang="en-US" dirty="0"/>
              <a:t>Patient Safety Work Product | Peer Review |  © Tufts Medicine 2022  |  Private and confidential. Not for redistribution.</a:t>
            </a:r>
          </a:p>
        </p:txBody>
      </p:sp>
      <p:sp>
        <p:nvSpPr>
          <p:cNvPr id="10" name="Title 2">
            <a:extLst>
              <a:ext uri="{FF2B5EF4-FFF2-40B4-BE49-F238E27FC236}">
                <a16:creationId xmlns:a16="http://schemas.microsoft.com/office/drawing/2014/main" id="{EA64B05F-CE79-1149-8D73-31EE110361E5}"/>
              </a:ext>
            </a:extLst>
          </p:cNvPr>
          <p:cNvSpPr txBox="1">
            <a:spLocks/>
          </p:cNvSpPr>
          <p:nvPr/>
        </p:nvSpPr>
        <p:spPr>
          <a:xfrm>
            <a:off x="1187533" y="208375"/>
            <a:ext cx="10247312" cy="491299"/>
          </a:xfrm>
          <a:prstGeom prst="rect">
            <a:avLst/>
          </a:prstGeom>
        </p:spPr>
        <p:txBody>
          <a:bodyPr vert="horz" lIns="0" tIns="0" rIns="1828800" bIns="0" rtlCol="0" anchor="b" anchorCtr="0">
            <a:noAutofit/>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a:lstStyle>
          <a:p>
            <a:r>
              <a:rPr lang="en-US" dirty="0">
                <a:latin typeface="+mj-lt"/>
              </a:rPr>
              <a:t>Confidential / Privileged</a:t>
            </a:r>
          </a:p>
        </p:txBody>
      </p:sp>
      <p:sp>
        <p:nvSpPr>
          <p:cNvPr id="11" name="Title 2">
            <a:extLst>
              <a:ext uri="{FF2B5EF4-FFF2-40B4-BE49-F238E27FC236}">
                <a16:creationId xmlns:a16="http://schemas.microsoft.com/office/drawing/2014/main" id="{E3852225-97E9-6140-9389-EC68118483BB}"/>
              </a:ext>
            </a:extLst>
          </p:cNvPr>
          <p:cNvSpPr txBox="1">
            <a:spLocks/>
          </p:cNvSpPr>
          <p:nvPr/>
        </p:nvSpPr>
        <p:spPr>
          <a:xfrm>
            <a:off x="1187533" y="595769"/>
            <a:ext cx="10854126" cy="349555"/>
          </a:xfrm>
          <a:prstGeom prst="rect">
            <a:avLst/>
          </a:prstGeom>
        </p:spPr>
        <p:txBody>
          <a:bodyPr vert="horz" lIns="0" tIns="0" rIns="1828800" bIns="0" rtlCol="0" anchor="b" anchorCtr="0">
            <a:noAutofit/>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a:lstStyle>
          <a:p>
            <a:r>
              <a:rPr lang="en-US" sz="1600" dirty="0">
                <a:latin typeface="+mn-lt"/>
              </a:rPr>
              <a:t>SUBJECT TO TUFTS MEDICINE SYSTEM-WIDE CONFIDENTIALITY AGREEMENT</a:t>
            </a:r>
          </a:p>
        </p:txBody>
      </p:sp>
    </p:spTree>
    <p:extLst>
      <p:ext uri="{BB962C8B-B14F-4D97-AF65-F5344CB8AC3E}">
        <p14:creationId xmlns:p14="http://schemas.microsoft.com/office/powerpoint/2010/main" val="343262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E5CC3E-DBC4-4BB4-B3B0-3BBEF6A5E4F4}"/>
              </a:ext>
            </a:extLst>
          </p:cNvPr>
          <p:cNvSpPr>
            <a:spLocks noGrp="1"/>
          </p:cNvSpPr>
          <p:nvPr>
            <p:ph type="sldNum" sz="quarter" idx="14"/>
          </p:nvPr>
        </p:nvSpPr>
        <p:spPr/>
        <p:txBody>
          <a:bodyPr/>
          <a:lstStyle/>
          <a:p>
            <a:fld id="{63DCA5C9-2E11-4C67-86EB-AE1DE127DC64}" type="slidenum">
              <a:rPr lang="en-US" smtClean="0"/>
              <a:pPr/>
              <a:t>11</a:t>
            </a:fld>
            <a:endParaRPr lang="en-US" dirty="0"/>
          </a:p>
        </p:txBody>
      </p:sp>
      <p:sp>
        <p:nvSpPr>
          <p:cNvPr id="7" name="Content Placeholder 2">
            <a:extLst>
              <a:ext uri="{FF2B5EF4-FFF2-40B4-BE49-F238E27FC236}">
                <a16:creationId xmlns:a16="http://schemas.microsoft.com/office/drawing/2014/main" id="{F77C66F0-41BE-403B-8F0F-0617E1EBC0FA}"/>
              </a:ext>
            </a:extLst>
          </p:cNvPr>
          <p:cNvSpPr>
            <a:spLocks noGrp="1"/>
          </p:cNvSpPr>
          <p:nvPr>
            <p:ph sz="quarter" idx="12"/>
          </p:nvPr>
        </p:nvSpPr>
        <p:spPr>
          <a:xfrm>
            <a:off x="1281842" y="2294592"/>
            <a:ext cx="11717466" cy="2586327"/>
          </a:xfrm>
        </p:spPr>
        <p:txBody>
          <a:bodyPr/>
          <a:lstStyle/>
          <a:p>
            <a:r>
              <a:rPr lang="en-US" sz="1800" i="1" dirty="0">
                <a:solidFill>
                  <a:srgbClr val="002060"/>
                </a:solidFill>
                <a:latin typeface="+mj-lt"/>
                <a:ea typeface="+mj-ea"/>
                <a:cs typeface="+mj-cs"/>
              </a:rPr>
              <a:t>This safe table is subject to t</a:t>
            </a:r>
            <a:r>
              <a:rPr lang="en-US" sz="1800" i="1" dirty="0">
                <a:solidFill>
                  <a:srgbClr val="002060"/>
                </a:solidFill>
                <a:latin typeface="+mj-lt"/>
              </a:rPr>
              <a:t>he Patient Safety and Quality Improvement Act of 2005 (the “Patient Safety Act”), 42 U.S.C. § 299b-21 et seq., and the regulations promulgated thereunder at 42 C.F.R. Part 3 (the “Patient Safety Rule”) (together, the “Patient Safety Act and Rule”), and pursuant to Tufts Medicine’s membership with the CRICO AMC PSO.</a:t>
            </a:r>
          </a:p>
          <a:p>
            <a:endParaRPr lang="en-US" sz="1800" i="1" dirty="0">
              <a:solidFill>
                <a:srgbClr val="002060"/>
              </a:solidFill>
              <a:latin typeface="+mj-lt"/>
            </a:endParaRPr>
          </a:p>
          <a:p>
            <a:r>
              <a:rPr lang="en-US" sz="1800" i="1" dirty="0">
                <a:solidFill>
                  <a:srgbClr val="002060"/>
                </a:solidFill>
                <a:latin typeface="+mj-lt"/>
              </a:rPr>
              <a:t>The purpose of this safe table is to improve the safety and quality of patient care delivery.</a:t>
            </a:r>
            <a:endParaRPr lang="en-US" sz="1800" i="1" dirty="0">
              <a:solidFill>
                <a:srgbClr val="002060"/>
              </a:solidFill>
              <a:latin typeface="+mj-lt"/>
              <a:cs typeface="Georgia"/>
            </a:endParaRPr>
          </a:p>
          <a:p>
            <a:endParaRPr lang="en-US" sz="1600" dirty="0">
              <a:latin typeface="+mj-lt"/>
            </a:endParaRPr>
          </a:p>
          <a:p>
            <a:endParaRPr lang="en-US" sz="2000" i="1" dirty="0">
              <a:solidFill>
                <a:srgbClr val="002060"/>
              </a:solidFill>
              <a:latin typeface="+mj-lt"/>
              <a:ea typeface="+mj-ea"/>
              <a:cs typeface="+mj-cs"/>
            </a:endParaRPr>
          </a:p>
        </p:txBody>
      </p:sp>
      <p:sp>
        <p:nvSpPr>
          <p:cNvPr id="6" name="Footer Placeholder 5">
            <a:extLst>
              <a:ext uri="{FF2B5EF4-FFF2-40B4-BE49-F238E27FC236}">
                <a16:creationId xmlns:a16="http://schemas.microsoft.com/office/drawing/2014/main" id="{1FE33D8E-9F20-9C41-A301-99255587E596}"/>
              </a:ext>
            </a:extLst>
          </p:cNvPr>
          <p:cNvSpPr>
            <a:spLocks noGrp="1"/>
          </p:cNvSpPr>
          <p:nvPr>
            <p:ph type="ftr" sz="quarter" idx="13"/>
          </p:nvPr>
        </p:nvSpPr>
        <p:spPr>
          <a:xfrm>
            <a:off x="1479550" y="6556829"/>
            <a:ext cx="6761163" cy="148697"/>
          </a:xfrm>
        </p:spPr>
        <p:txBody>
          <a:bodyPr/>
          <a:lstStyle/>
          <a:p>
            <a:r>
              <a:rPr lang="en-US" dirty="0"/>
              <a:t>Patient Safety Work Product | Peer Review |  © Tufts Medicine 2022  |  Private and confidential. Not for redistribution.</a:t>
            </a:r>
          </a:p>
        </p:txBody>
      </p:sp>
      <p:sp>
        <p:nvSpPr>
          <p:cNvPr id="8" name="Title 2">
            <a:extLst>
              <a:ext uri="{FF2B5EF4-FFF2-40B4-BE49-F238E27FC236}">
                <a16:creationId xmlns:a16="http://schemas.microsoft.com/office/drawing/2014/main" id="{27F2D84F-4418-1146-8FE5-C3C78B3F4480}"/>
              </a:ext>
            </a:extLst>
          </p:cNvPr>
          <p:cNvSpPr txBox="1">
            <a:spLocks/>
          </p:cNvSpPr>
          <p:nvPr/>
        </p:nvSpPr>
        <p:spPr>
          <a:xfrm>
            <a:off x="1187533" y="208375"/>
            <a:ext cx="10247312" cy="491299"/>
          </a:xfrm>
          <a:prstGeom prst="rect">
            <a:avLst/>
          </a:prstGeom>
        </p:spPr>
        <p:txBody>
          <a:bodyPr vert="horz" lIns="0" tIns="0" rIns="1828800" bIns="0" rtlCol="0" anchor="b" anchorCtr="0">
            <a:noAutofit/>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a:lstStyle>
          <a:p>
            <a:r>
              <a:rPr lang="en-US" dirty="0">
                <a:latin typeface="+mj-lt"/>
              </a:rPr>
              <a:t>Confidential / Privileged</a:t>
            </a:r>
          </a:p>
        </p:txBody>
      </p:sp>
      <p:sp>
        <p:nvSpPr>
          <p:cNvPr id="9" name="Title 2">
            <a:extLst>
              <a:ext uri="{FF2B5EF4-FFF2-40B4-BE49-F238E27FC236}">
                <a16:creationId xmlns:a16="http://schemas.microsoft.com/office/drawing/2014/main" id="{84C7E0A7-6FA2-CF49-AF29-D9D3AB3F9F7A}"/>
              </a:ext>
            </a:extLst>
          </p:cNvPr>
          <p:cNvSpPr txBox="1">
            <a:spLocks/>
          </p:cNvSpPr>
          <p:nvPr/>
        </p:nvSpPr>
        <p:spPr>
          <a:xfrm>
            <a:off x="1187533" y="595769"/>
            <a:ext cx="10854126" cy="349555"/>
          </a:xfrm>
          <a:prstGeom prst="rect">
            <a:avLst/>
          </a:prstGeom>
        </p:spPr>
        <p:txBody>
          <a:bodyPr vert="horz" lIns="0" tIns="0" rIns="1828800" bIns="0" rtlCol="0" anchor="b" anchorCtr="0">
            <a:noAutofit/>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a:lstStyle>
          <a:p>
            <a:r>
              <a:rPr lang="en-US" sz="1600" dirty="0">
                <a:latin typeface="+mn-lt"/>
              </a:rPr>
              <a:t>SUBJECT TO PATIENT SAFETY ACT AND CONFIDENTIALITY OBLIGATIONS</a:t>
            </a:r>
          </a:p>
        </p:txBody>
      </p:sp>
    </p:spTree>
    <p:extLst>
      <p:ext uri="{BB962C8B-B14F-4D97-AF65-F5344CB8AC3E}">
        <p14:creationId xmlns:p14="http://schemas.microsoft.com/office/powerpoint/2010/main" val="57820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8D6741-C549-49E6-8444-ECE3F410D58B}"/>
              </a:ext>
            </a:extLst>
          </p:cNvPr>
          <p:cNvSpPr>
            <a:spLocks noGrp="1"/>
          </p:cNvSpPr>
          <p:nvPr>
            <p:ph type="sldNum" sz="quarter" idx="14"/>
          </p:nvPr>
        </p:nvSpPr>
        <p:spPr/>
        <p:txBody>
          <a:bodyPr/>
          <a:lstStyle/>
          <a:p>
            <a:fld id="{63DCA5C9-2E11-4C67-86EB-AE1DE127DC64}" type="slidenum">
              <a:rPr lang="en-US" smtClean="0"/>
              <a:pPr/>
              <a:t>12</a:t>
            </a:fld>
            <a:endParaRPr lang="en-US" dirty="0"/>
          </a:p>
        </p:txBody>
      </p:sp>
      <p:sp>
        <p:nvSpPr>
          <p:cNvPr id="6" name="Content Placeholder 2">
            <a:extLst>
              <a:ext uri="{FF2B5EF4-FFF2-40B4-BE49-F238E27FC236}">
                <a16:creationId xmlns:a16="http://schemas.microsoft.com/office/drawing/2014/main" id="{6B35CF12-6B79-4E5A-9198-C40FF307CDBF}"/>
              </a:ext>
            </a:extLst>
          </p:cNvPr>
          <p:cNvSpPr>
            <a:spLocks noGrp="1"/>
          </p:cNvSpPr>
          <p:nvPr>
            <p:ph sz="quarter" idx="12"/>
          </p:nvPr>
        </p:nvSpPr>
        <p:spPr>
          <a:xfrm>
            <a:off x="1302883" y="1733551"/>
            <a:ext cx="11541966" cy="3091763"/>
          </a:xfrm>
        </p:spPr>
        <p:txBody>
          <a:bodyPr/>
          <a:lstStyle/>
          <a:p>
            <a:r>
              <a:rPr lang="en-US" sz="1800" i="1" dirty="0">
                <a:solidFill>
                  <a:srgbClr val="002060"/>
                </a:solidFill>
                <a:latin typeface="+mj-lt"/>
                <a:cs typeface="Georgia"/>
              </a:rPr>
              <a:t>All discussions and deliberations are Patient Safety Work Product, which is confidential quality information, but your learnings can be shared with your provider entity and colleagues.</a:t>
            </a:r>
          </a:p>
          <a:p>
            <a:endParaRPr lang="en-US" sz="1800" i="1" dirty="0">
              <a:solidFill>
                <a:srgbClr val="002060"/>
              </a:solidFill>
              <a:latin typeface="+mj-lt"/>
              <a:cs typeface="Georgia"/>
            </a:endParaRPr>
          </a:p>
          <a:p>
            <a:r>
              <a:rPr lang="en-US" sz="1800" i="1" dirty="0">
                <a:solidFill>
                  <a:srgbClr val="002060"/>
                </a:solidFill>
                <a:latin typeface="+mj-lt"/>
                <a:cs typeface="Georgia"/>
              </a:rPr>
              <a:t>All notes and other written information developed during this meeting should be marked as “PSWP Confidential.”  The information is privileged even without the marking. </a:t>
            </a:r>
          </a:p>
          <a:p>
            <a:endParaRPr lang="en-US" sz="1800" i="1" dirty="0">
              <a:solidFill>
                <a:srgbClr val="002060"/>
              </a:solidFill>
              <a:latin typeface="+mj-lt"/>
              <a:cs typeface="Georgia"/>
            </a:endParaRPr>
          </a:p>
          <a:p>
            <a:r>
              <a:rPr lang="en-US" sz="1800" i="1" dirty="0">
                <a:solidFill>
                  <a:srgbClr val="002060"/>
                </a:solidFill>
                <a:latin typeface="+mj-lt"/>
                <a:cs typeface="Georgia"/>
              </a:rPr>
              <a:t>Providers cannot disclose “Patient Safety Work Product” except under a permitted disclosure and are subject to penalties of up to $11,000 per violation for knowingly or recklessly violating the confidentiality provisions. The privacy rights are enforced by the Office of Civil Rights.</a:t>
            </a:r>
          </a:p>
        </p:txBody>
      </p:sp>
      <p:sp>
        <p:nvSpPr>
          <p:cNvPr id="8" name="Footer Placeholder 5">
            <a:extLst>
              <a:ext uri="{FF2B5EF4-FFF2-40B4-BE49-F238E27FC236}">
                <a16:creationId xmlns:a16="http://schemas.microsoft.com/office/drawing/2014/main" id="{3FB050E6-27BD-7749-94F1-8873B58EDC62}"/>
              </a:ext>
            </a:extLst>
          </p:cNvPr>
          <p:cNvSpPr>
            <a:spLocks noGrp="1"/>
          </p:cNvSpPr>
          <p:nvPr>
            <p:ph type="ftr" sz="quarter" idx="13"/>
          </p:nvPr>
        </p:nvSpPr>
        <p:spPr>
          <a:xfrm>
            <a:off x="1479550" y="6556829"/>
            <a:ext cx="6761163" cy="148697"/>
          </a:xfrm>
        </p:spPr>
        <p:txBody>
          <a:bodyPr/>
          <a:lstStyle/>
          <a:p>
            <a:r>
              <a:rPr lang="en-US" dirty="0"/>
              <a:t>Patient Safety Work Product | Peer Review |  © Tufts Medicine 2022  |  Private and confidential. Not for redistribution.</a:t>
            </a:r>
          </a:p>
        </p:txBody>
      </p:sp>
      <p:sp>
        <p:nvSpPr>
          <p:cNvPr id="9" name="Title 2">
            <a:extLst>
              <a:ext uri="{FF2B5EF4-FFF2-40B4-BE49-F238E27FC236}">
                <a16:creationId xmlns:a16="http://schemas.microsoft.com/office/drawing/2014/main" id="{453FF9B4-6C8E-8348-AF8A-B7B4F2B36FC0}"/>
              </a:ext>
            </a:extLst>
          </p:cNvPr>
          <p:cNvSpPr txBox="1">
            <a:spLocks/>
          </p:cNvSpPr>
          <p:nvPr/>
        </p:nvSpPr>
        <p:spPr>
          <a:xfrm>
            <a:off x="1187533" y="208375"/>
            <a:ext cx="10247312" cy="491299"/>
          </a:xfrm>
          <a:prstGeom prst="rect">
            <a:avLst/>
          </a:prstGeom>
        </p:spPr>
        <p:txBody>
          <a:bodyPr vert="horz" lIns="0" tIns="0" rIns="1828800" bIns="0" rtlCol="0" anchor="b" anchorCtr="0">
            <a:noAutofit/>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a:lstStyle>
          <a:p>
            <a:r>
              <a:rPr lang="en-US" dirty="0">
                <a:latin typeface="+mj-lt"/>
              </a:rPr>
              <a:t>Confidential / Privileged</a:t>
            </a:r>
          </a:p>
        </p:txBody>
      </p:sp>
      <p:sp>
        <p:nvSpPr>
          <p:cNvPr id="10" name="Title 2">
            <a:extLst>
              <a:ext uri="{FF2B5EF4-FFF2-40B4-BE49-F238E27FC236}">
                <a16:creationId xmlns:a16="http://schemas.microsoft.com/office/drawing/2014/main" id="{1A04F7A0-E1BF-EC4F-83BF-89410F2B1F16}"/>
              </a:ext>
            </a:extLst>
          </p:cNvPr>
          <p:cNvSpPr txBox="1">
            <a:spLocks/>
          </p:cNvSpPr>
          <p:nvPr/>
        </p:nvSpPr>
        <p:spPr>
          <a:xfrm>
            <a:off x="1187533" y="595769"/>
            <a:ext cx="10854126" cy="349555"/>
          </a:xfrm>
          <a:prstGeom prst="rect">
            <a:avLst/>
          </a:prstGeom>
        </p:spPr>
        <p:txBody>
          <a:bodyPr vert="horz" lIns="0" tIns="0" rIns="1828800" bIns="0" rtlCol="0" anchor="b" anchorCtr="0">
            <a:noAutofit/>
          </a:bodyPr>
          <a:lst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a:lstStyle>
          <a:p>
            <a:r>
              <a:rPr lang="en-US" sz="1600" dirty="0">
                <a:latin typeface="+mn-lt"/>
              </a:rPr>
              <a:t>SUBJECT TO PATIENT SAFETY ACT AND CONFIDENTIALITY OBLIGATIONS</a:t>
            </a:r>
          </a:p>
        </p:txBody>
      </p:sp>
    </p:spTree>
    <p:extLst>
      <p:ext uri="{BB962C8B-B14F-4D97-AF65-F5344CB8AC3E}">
        <p14:creationId xmlns:p14="http://schemas.microsoft.com/office/powerpoint/2010/main" val="106128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DB78CB-39B1-43C9-8915-E0FDD8DF05C6}"/>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5695CD15-C038-413D-BC2C-9140B5D68C0B}"/>
              </a:ext>
            </a:extLst>
          </p:cNvPr>
          <p:cNvSpPr>
            <a:spLocks noGrp="1"/>
          </p:cNvSpPr>
          <p:nvPr>
            <p:ph type="sldNum" sz="quarter" idx="11"/>
          </p:nvPr>
        </p:nvSpPr>
        <p:spPr/>
        <p:txBody>
          <a:bodyPr/>
          <a:lstStyle/>
          <a:p>
            <a:fld id="{63DCA5C9-2E11-4C67-86EB-AE1DE127DC64}" type="slidenum">
              <a:rPr lang="en-US" smtClean="0"/>
              <a:pPr/>
              <a:t>13</a:t>
            </a:fld>
            <a:endParaRPr lang="en-US" dirty="0"/>
          </a:p>
        </p:txBody>
      </p:sp>
      <p:sp>
        <p:nvSpPr>
          <p:cNvPr id="3" name="Title 2">
            <a:extLst>
              <a:ext uri="{FF2B5EF4-FFF2-40B4-BE49-F238E27FC236}">
                <a16:creationId xmlns:a16="http://schemas.microsoft.com/office/drawing/2014/main" id="{93ED98F6-C292-412D-8123-E1A34325CAD5}"/>
              </a:ext>
            </a:extLst>
          </p:cNvPr>
          <p:cNvSpPr>
            <a:spLocks noGrp="1"/>
          </p:cNvSpPr>
          <p:nvPr>
            <p:ph type="title"/>
          </p:nvPr>
        </p:nvSpPr>
        <p:spPr/>
        <p:txBody>
          <a:bodyPr/>
          <a:lstStyle/>
          <a:p>
            <a:r>
              <a:rPr lang="en-US" dirty="0"/>
              <a:t>SafetyNet System:  Report Writing  </a:t>
            </a:r>
          </a:p>
        </p:txBody>
      </p:sp>
    </p:spTree>
    <p:extLst>
      <p:ext uri="{BB962C8B-B14F-4D97-AF65-F5344CB8AC3E}">
        <p14:creationId xmlns:p14="http://schemas.microsoft.com/office/powerpoint/2010/main" val="309124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BCE4AE-458B-A041-8CC8-A921C1D761F3}"/>
              </a:ext>
            </a:extLst>
          </p:cNvPr>
          <p:cNvSpPr>
            <a:spLocks noGrp="1"/>
          </p:cNvSpPr>
          <p:nvPr>
            <p:ph type="ftr" sz="quarter" idx="18"/>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rPr>
              <a:t>SafetyNet Reporting |  © Tufts Medicine 2023  |  Private and confidential. Not for redistribution.</a:t>
            </a:r>
          </a:p>
        </p:txBody>
      </p:sp>
      <p:sp>
        <p:nvSpPr>
          <p:cNvPr id="5" name="Slide Number Placeholder 4">
            <a:extLst>
              <a:ext uri="{FF2B5EF4-FFF2-40B4-BE49-F238E27FC236}">
                <a16:creationId xmlns:a16="http://schemas.microsoft.com/office/drawing/2014/main" id="{2E3DDC0D-F176-5540-AAA2-A189AF620FDF}"/>
              </a:ext>
            </a:extLst>
          </p:cNvPr>
          <p:cNvSpPr>
            <a:spLocks noGrp="1"/>
          </p:cNvSpPr>
          <p:nvPr>
            <p:ph type="sldNum" sz="quarter" idx="19"/>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1000" b="0" i="0" u="none" strike="noStrike" kern="1200" cap="none" spc="0" normalizeH="0" baseline="0" noProof="0" smtClean="0">
                <a:ln>
                  <a:noFill/>
                </a:ln>
                <a:solidFill>
                  <a:srgbClr val="FFFFFF"/>
                </a:solidFill>
                <a:effectLst/>
                <a:uLnTx/>
                <a:uFillTx/>
                <a:latin typeface="Arial" panose="020B0604020202020204"/>
                <a:ea typeface="Verdana" panose="020B060403050404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Arial" panose="020B0604020202020204"/>
              <a:ea typeface="Verdana" panose="020B0604030504040204" pitchFamily="34" charset="0"/>
            </a:endParaRPr>
          </a:p>
        </p:txBody>
      </p:sp>
      <p:pic>
        <p:nvPicPr>
          <p:cNvPr id="19" name="Picture 18">
            <a:extLst>
              <a:ext uri="{FF2B5EF4-FFF2-40B4-BE49-F238E27FC236}">
                <a16:creationId xmlns:a16="http://schemas.microsoft.com/office/drawing/2014/main" id="{9D129316-6AAC-1000-1F64-3A46D284C9FD}"/>
              </a:ext>
            </a:extLst>
          </p:cNvPr>
          <p:cNvPicPr>
            <a:picLocks noChangeAspect="1"/>
          </p:cNvPicPr>
          <p:nvPr/>
        </p:nvPicPr>
        <p:blipFill>
          <a:blip r:embed="rId3"/>
          <a:stretch>
            <a:fillRect/>
          </a:stretch>
        </p:blipFill>
        <p:spPr>
          <a:xfrm>
            <a:off x="1097750" y="729049"/>
            <a:ext cx="10697010" cy="5553734"/>
          </a:xfrm>
          <a:prstGeom prst="rect">
            <a:avLst/>
          </a:prstGeom>
        </p:spPr>
      </p:pic>
      <p:cxnSp>
        <p:nvCxnSpPr>
          <p:cNvPr id="20" name="Straight Arrow Connector 19">
            <a:extLst>
              <a:ext uri="{FF2B5EF4-FFF2-40B4-BE49-F238E27FC236}">
                <a16:creationId xmlns:a16="http://schemas.microsoft.com/office/drawing/2014/main" id="{B03C7B4E-D725-9C90-5BD0-F44C93F09F59}"/>
              </a:ext>
            </a:extLst>
          </p:cNvPr>
          <p:cNvCxnSpPr>
            <a:cxnSpLocks/>
          </p:cNvCxnSpPr>
          <p:nvPr/>
        </p:nvCxnSpPr>
        <p:spPr>
          <a:xfrm flipH="1" flipV="1">
            <a:off x="1581665" y="4125995"/>
            <a:ext cx="592314" cy="412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BA39266-A01F-BE3F-AEE0-777A1F8CB63D}"/>
              </a:ext>
            </a:extLst>
          </p:cNvPr>
          <p:cNvCxnSpPr/>
          <p:nvPr/>
        </p:nvCxnSpPr>
        <p:spPr>
          <a:xfrm flipV="1">
            <a:off x="3422822" y="1961783"/>
            <a:ext cx="0" cy="8773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14B08388-3A59-99CC-3456-EFFFD23B4CAB}"/>
              </a:ext>
            </a:extLst>
          </p:cNvPr>
          <p:cNvCxnSpPr>
            <a:cxnSpLocks/>
          </p:cNvCxnSpPr>
          <p:nvPr/>
        </p:nvCxnSpPr>
        <p:spPr>
          <a:xfrm flipH="1">
            <a:off x="2955762" y="3550004"/>
            <a:ext cx="1247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8D7893D-9B67-0A6C-BE21-46A4CEC1D76E}"/>
              </a:ext>
            </a:extLst>
          </p:cNvPr>
          <p:cNvCxnSpPr>
            <a:cxnSpLocks/>
          </p:cNvCxnSpPr>
          <p:nvPr/>
        </p:nvCxnSpPr>
        <p:spPr>
          <a:xfrm flipH="1">
            <a:off x="2136098" y="1290616"/>
            <a:ext cx="726820" cy="671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45AAD6D7-D8B3-DAF5-CCD0-E63D55CA6E7E}"/>
              </a:ext>
            </a:extLst>
          </p:cNvPr>
          <p:cNvCxnSpPr/>
          <p:nvPr/>
        </p:nvCxnSpPr>
        <p:spPr>
          <a:xfrm flipH="1">
            <a:off x="2518144" y="2244374"/>
            <a:ext cx="3447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71F151B-B43D-AC72-B831-C34D695DE556}"/>
              </a:ext>
            </a:extLst>
          </p:cNvPr>
          <p:cNvCxnSpPr>
            <a:cxnSpLocks/>
          </p:cNvCxnSpPr>
          <p:nvPr/>
        </p:nvCxnSpPr>
        <p:spPr>
          <a:xfrm flipH="1">
            <a:off x="2985877" y="3953556"/>
            <a:ext cx="14536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EE07A7C3-99F2-77A4-3BA8-918B1B8D68D0}"/>
              </a:ext>
            </a:extLst>
          </p:cNvPr>
          <p:cNvCxnSpPr>
            <a:cxnSpLocks/>
          </p:cNvCxnSpPr>
          <p:nvPr/>
        </p:nvCxnSpPr>
        <p:spPr>
          <a:xfrm flipH="1">
            <a:off x="2454740" y="4896217"/>
            <a:ext cx="11611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E1C0D71-DD81-CBB7-D436-1841B2D2BA9C}"/>
              </a:ext>
            </a:extLst>
          </p:cNvPr>
          <p:cNvCxnSpPr>
            <a:cxnSpLocks/>
          </p:cNvCxnSpPr>
          <p:nvPr/>
        </p:nvCxnSpPr>
        <p:spPr>
          <a:xfrm flipH="1" flipV="1">
            <a:off x="2574729" y="5061927"/>
            <a:ext cx="1161130" cy="1844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D9631C19-C1D5-211C-CDBB-ECA54EA1C05B}"/>
              </a:ext>
            </a:extLst>
          </p:cNvPr>
          <p:cNvCxnSpPr>
            <a:cxnSpLocks/>
          </p:cNvCxnSpPr>
          <p:nvPr/>
        </p:nvCxnSpPr>
        <p:spPr>
          <a:xfrm flipH="1">
            <a:off x="2553796" y="5246412"/>
            <a:ext cx="11611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751A854-239F-1587-9D1B-5E40161723AF}"/>
              </a:ext>
            </a:extLst>
          </p:cNvPr>
          <p:cNvCxnSpPr>
            <a:cxnSpLocks/>
          </p:cNvCxnSpPr>
          <p:nvPr/>
        </p:nvCxnSpPr>
        <p:spPr>
          <a:xfrm>
            <a:off x="10117365" y="1828056"/>
            <a:ext cx="8419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B7BE0F7-C888-A294-4370-7D8009597D90}"/>
              </a:ext>
            </a:extLst>
          </p:cNvPr>
          <p:cNvCxnSpPr>
            <a:cxnSpLocks/>
          </p:cNvCxnSpPr>
          <p:nvPr/>
        </p:nvCxnSpPr>
        <p:spPr>
          <a:xfrm flipH="1">
            <a:off x="2706196" y="5246412"/>
            <a:ext cx="1029663"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B934F4E-E0F6-4FBB-496B-F48549FEB22D}"/>
              </a:ext>
            </a:extLst>
          </p:cNvPr>
          <p:cNvSpPr txBox="1"/>
          <p:nvPr/>
        </p:nvSpPr>
        <p:spPr>
          <a:xfrm>
            <a:off x="5048560" y="2376338"/>
            <a:ext cx="4478499" cy="2308324"/>
          </a:xfrm>
          <a:prstGeom prst="rect">
            <a:avLst/>
          </a:prstGeom>
          <a:noFill/>
        </p:spPr>
        <p:txBody>
          <a:bodyPr wrap="square" rtlCol="0">
            <a:spAutoFit/>
          </a:bodyPr>
          <a:lstStyle/>
          <a:p>
            <a:r>
              <a:rPr lang="en-US" sz="7200" dirty="0">
                <a:solidFill>
                  <a:srgbClr val="0070C0"/>
                </a:solidFill>
              </a:rPr>
              <a:t>SafetyNet Reporting</a:t>
            </a:r>
          </a:p>
        </p:txBody>
      </p:sp>
      <p:cxnSp>
        <p:nvCxnSpPr>
          <p:cNvPr id="32" name="Straight Arrow Connector 31">
            <a:extLst>
              <a:ext uri="{FF2B5EF4-FFF2-40B4-BE49-F238E27FC236}">
                <a16:creationId xmlns:a16="http://schemas.microsoft.com/office/drawing/2014/main" id="{51A5A574-32F4-BF57-D11A-69100242B2F6}"/>
              </a:ext>
            </a:extLst>
          </p:cNvPr>
          <p:cNvCxnSpPr/>
          <p:nvPr/>
        </p:nvCxnSpPr>
        <p:spPr>
          <a:xfrm flipH="1">
            <a:off x="2533809" y="2839113"/>
            <a:ext cx="3447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45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87E930-EF8D-1EF3-E290-87864B0D15F2}"/>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EC2E9BD1-5D38-B3E7-91C0-B8CAB2587058}"/>
              </a:ext>
            </a:extLst>
          </p:cNvPr>
          <p:cNvSpPr>
            <a:spLocks noGrp="1"/>
          </p:cNvSpPr>
          <p:nvPr>
            <p:ph type="sldNum" sz="quarter" idx="12"/>
          </p:nvPr>
        </p:nvSpPr>
        <p:spPr/>
        <p:txBody>
          <a:bodyPr/>
          <a:lstStyle/>
          <a:p>
            <a:fld id="{63DCA5C9-2E11-4C67-86EB-AE1DE127DC64}" type="slidenum">
              <a:rPr lang="en-US" smtClean="0"/>
              <a:pPr/>
              <a:t>15</a:t>
            </a:fld>
            <a:endParaRPr lang="en-US" dirty="0"/>
          </a:p>
        </p:txBody>
      </p:sp>
      <p:pic>
        <p:nvPicPr>
          <p:cNvPr id="4" name="Picture 3">
            <a:extLst>
              <a:ext uri="{FF2B5EF4-FFF2-40B4-BE49-F238E27FC236}">
                <a16:creationId xmlns:a16="http://schemas.microsoft.com/office/drawing/2014/main" id="{DB79CDF1-43FA-BB1D-F7F9-0AEE74A1DCAA}"/>
              </a:ext>
            </a:extLst>
          </p:cNvPr>
          <p:cNvPicPr>
            <a:picLocks noChangeAspect="1"/>
          </p:cNvPicPr>
          <p:nvPr/>
        </p:nvPicPr>
        <p:blipFill>
          <a:blip r:embed="rId3"/>
          <a:stretch>
            <a:fillRect/>
          </a:stretch>
        </p:blipFill>
        <p:spPr>
          <a:xfrm>
            <a:off x="3582516" y="944191"/>
            <a:ext cx="5026968" cy="5465563"/>
          </a:xfrm>
          <a:prstGeom prst="rect">
            <a:avLst/>
          </a:prstGeom>
        </p:spPr>
      </p:pic>
      <p:cxnSp>
        <p:nvCxnSpPr>
          <p:cNvPr id="5" name="Straight Arrow Connector 4">
            <a:extLst>
              <a:ext uri="{FF2B5EF4-FFF2-40B4-BE49-F238E27FC236}">
                <a16:creationId xmlns:a16="http://schemas.microsoft.com/office/drawing/2014/main" id="{EC6CB70C-6F66-8187-03AC-51386EBAC641}"/>
              </a:ext>
            </a:extLst>
          </p:cNvPr>
          <p:cNvCxnSpPr/>
          <p:nvPr/>
        </p:nvCxnSpPr>
        <p:spPr>
          <a:xfrm>
            <a:off x="1562793" y="3307057"/>
            <a:ext cx="159604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1C194F70-C5E8-D508-69EA-CD2A8DA113B4}"/>
              </a:ext>
            </a:extLst>
          </p:cNvPr>
          <p:cNvCxnSpPr>
            <a:cxnSpLocks/>
          </p:cNvCxnSpPr>
          <p:nvPr/>
        </p:nvCxnSpPr>
        <p:spPr>
          <a:xfrm flipH="1">
            <a:off x="7376160" y="2366333"/>
            <a:ext cx="21183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1EF57E92-2964-5E6E-2ABF-3C5226B98ABB}"/>
              </a:ext>
            </a:extLst>
          </p:cNvPr>
          <p:cNvCxnSpPr>
            <a:cxnSpLocks/>
          </p:cNvCxnSpPr>
          <p:nvPr/>
        </p:nvCxnSpPr>
        <p:spPr>
          <a:xfrm flipH="1">
            <a:off x="7239000" y="3063217"/>
            <a:ext cx="1014153" cy="4461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12C5C9B-F1F9-9BB4-4429-4F886AC35532}"/>
              </a:ext>
            </a:extLst>
          </p:cNvPr>
          <p:cNvCxnSpPr>
            <a:cxnSpLocks/>
          </p:cNvCxnSpPr>
          <p:nvPr/>
        </p:nvCxnSpPr>
        <p:spPr>
          <a:xfrm flipH="1">
            <a:off x="8253153" y="4084297"/>
            <a:ext cx="109616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40F6054-1CDA-7E22-C583-068F31DB68AD}"/>
              </a:ext>
            </a:extLst>
          </p:cNvPr>
          <p:cNvSpPr txBox="1"/>
          <p:nvPr/>
        </p:nvSpPr>
        <p:spPr>
          <a:xfrm>
            <a:off x="3568931" y="310529"/>
            <a:ext cx="5054138" cy="584775"/>
          </a:xfrm>
          <a:prstGeom prst="rect">
            <a:avLst/>
          </a:prstGeom>
          <a:noFill/>
        </p:spPr>
        <p:txBody>
          <a:bodyPr wrap="square" rtlCol="0">
            <a:spAutoFit/>
          </a:bodyPr>
          <a:lstStyle/>
          <a:p>
            <a:pPr algn="ctr"/>
            <a:r>
              <a:rPr lang="en-US" sz="3200" dirty="0">
                <a:solidFill>
                  <a:srgbClr val="0070C0"/>
                </a:solidFill>
              </a:rPr>
              <a:t>Report Type</a:t>
            </a:r>
          </a:p>
        </p:txBody>
      </p:sp>
      <p:sp>
        <p:nvSpPr>
          <p:cNvPr id="10" name="Oval 9">
            <a:extLst>
              <a:ext uri="{FF2B5EF4-FFF2-40B4-BE49-F238E27FC236}">
                <a16:creationId xmlns:a16="http://schemas.microsoft.com/office/drawing/2014/main" id="{7C99EFDA-3598-AC95-4372-F7AE6B04861D}"/>
              </a:ext>
            </a:extLst>
          </p:cNvPr>
          <p:cNvSpPr/>
          <p:nvPr/>
        </p:nvSpPr>
        <p:spPr bwMode="auto">
          <a:xfrm>
            <a:off x="1180846" y="3160753"/>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1</a:t>
            </a:r>
          </a:p>
        </p:txBody>
      </p:sp>
      <p:sp>
        <p:nvSpPr>
          <p:cNvPr id="11" name="Oval 10">
            <a:extLst>
              <a:ext uri="{FF2B5EF4-FFF2-40B4-BE49-F238E27FC236}">
                <a16:creationId xmlns:a16="http://schemas.microsoft.com/office/drawing/2014/main" id="{0624B9F5-A091-7387-9964-4338EE9E2989}"/>
              </a:ext>
            </a:extLst>
          </p:cNvPr>
          <p:cNvSpPr/>
          <p:nvPr/>
        </p:nvSpPr>
        <p:spPr bwMode="auto">
          <a:xfrm>
            <a:off x="9736073" y="2220029"/>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2</a:t>
            </a:r>
          </a:p>
        </p:txBody>
      </p:sp>
      <p:sp>
        <p:nvSpPr>
          <p:cNvPr id="12" name="Oval 11">
            <a:extLst>
              <a:ext uri="{FF2B5EF4-FFF2-40B4-BE49-F238E27FC236}">
                <a16:creationId xmlns:a16="http://schemas.microsoft.com/office/drawing/2014/main" id="{82A7946A-A9B1-7680-8883-9925FDB4CCB6}"/>
              </a:ext>
            </a:extLst>
          </p:cNvPr>
          <p:cNvSpPr/>
          <p:nvPr/>
        </p:nvSpPr>
        <p:spPr bwMode="auto">
          <a:xfrm>
            <a:off x="8315610" y="2868145"/>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3</a:t>
            </a:r>
          </a:p>
        </p:txBody>
      </p:sp>
      <p:sp>
        <p:nvSpPr>
          <p:cNvPr id="13" name="Oval 12">
            <a:extLst>
              <a:ext uri="{FF2B5EF4-FFF2-40B4-BE49-F238E27FC236}">
                <a16:creationId xmlns:a16="http://schemas.microsoft.com/office/drawing/2014/main" id="{28FA2B66-5256-3FA1-4AF9-7C0A575B5FC7}"/>
              </a:ext>
            </a:extLst>
          </p:cNvPr>
          <p:cNvSpPr/>
          <p:nvPr/>
        </p:nvSpPr>
        <p:spPr bwMode="auto">
          <a:xfrm>
            <a:off x="9362347" y="3937993"/>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4</a:t>
            </a:r>
          </a:p>
        </p:txBody>
      </p:sp>
    </p:spTree>
    <p:extLst>
      <p:ext uri="{BB962C8B-B14F-4D97-AF65-F5344CB8AC3E}">
        <p14:creationId xmlns:p14="http://schemas.microsoft.com/office/powerpoint/2010/main" val="8049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52FA1C-375D-F0A1-61DD-4C19E59782BA}"/>
              </a:ext>
            </a:extLst>
          </p:cNvPr>
          <p:cNvPicPr>
            <a:picLocks noChangeAspect="1"/>
          </p:cNvPicPr>
          <p:nvPr/>
        </p:nvPicPr>
        <p:blipFill>
          <a:blip r:embed="rId3"/>
          <a:stretch>
            <a:fillRect/>
          </a:stretch>
        </p:blipFill>
        <p:spPr>
          <a:xfrm>
            <a:off x="1208867" y="1479666"/>
            <a:ext cx="10710493" cy="4264583"/>
          </a:xfrm>
          <a:prstGeom prst="rect">
            <a:avLst/>
          </a:prstGeom>
        </p:spPr>
      </p:pic>
      <p:sp>
        <p:nvSpPr>
          <p:cNvPr id="4" name="TextBox 3">
            <a:extLst>
              <a:ext uri="{FF2B5EF4-FFF2-40B4-BE49-F238E27FC236}">
                <a16:creationId xmlns:a16="http://schemas.microsoft.com/office/drawing/2014/main" id="{070A21D4-3191-670F-8154-911F22C7A874}"/>
              </a:ext>
            </a:extLst>
          </p:cNvPr>
          <p:cNvSpPr txBox="1"/>
          <p:nvPr/>
        </p:nvSpPr>
        <p:spPr>
          <a:xfrm>
            <a:off x="3568931" y="310529"/>
            <a:ext cx="5054138" cy="584775"/>
          </a:xfrm>
          <a:prstGeom prst="rect">
            <a:avLst/>
          </a:prstGeom>
          <a:noFill/>
        </p:spPr>
        <p:txBody>
          <a:bodyPr wrap="square" rtlCol="0">
            <a:spAutoFit/>
          </a:bodyPr>
          <a:lstStyle/>
          <a:p>
            <a:pPr algn="ctr"/>
            <a:r>
              <a:rPr lang="en-US" sz="3200" dirty="0">
                <a:solidFill>
                  <a:srgbClr val="0070C0"/>
                </a:solidFill>
              </a:rPr>
              <a:t>Report Titles</a:t>
            </a:r>
          </a:p>
        </p:txBody>
      </p:sp>
      <p:sp>
        <p:nvSpPr>
          <p:cNvPr id="9" name="Oval 8">
            <a:extLst>
              <a:ext uri="{FF2B5EF4-FFF2-40B4-BE49-F238E27FC236}">
                <a16:creationId xmlns:a16="http://schemas.microsoft.com/office/drawing/2014/main" id="{4A8B1129-B496-3F77-61A1-86380C99A586}"/>
              </a:ext>
            </a:extLst>
          </p:cNvPr>
          <p:cNvSpPr/>
          <p:nvPr/>
        </p:nvSpPr>
        <p:spPr>
          <a:xfrm>
            <a:off x="8245098" y="1057614"/>
            <a:ext cx="2030278" cy="39418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02E0F2F-BAC9-1954-651D-092DF6F1466C}"/>
              </a:ext>
            </a:extLst>
          </p:cNvPr>
          <p:cNvSpPr>
            <a:spLocks noGrp="1"/>
          </p:cNvSpPr>
          <p:nvPr>
            <p:ph type="ftr" sz="quarter" idx="11"/>
          </p:nvPr>
        </p:nvSpPr>
        <p:spPr/>
        <p:txBody>
          <a:bodyPr/>
          <a:lstStyle/>
          <a:p>
            <a:r>
              <a:rPr lang="en-US"/>
              <a:t>SafetyNet Reporting |  © Tufts Medicine 2023  |  Private and confidential. Not for redistribution.</a:t>
            </a:r>
          </a:p>
        </p:txBody>
      </p:sp>
      <p:sp>
        <p:nvSpPr>
          <p:cNvPr id="10" name="Slide Number Placeholder 9">
            <a:extLst>
              <a:ext uri="{FF2B5EF4-FFF2-40B4-BE49-F238E27FC236}">
                <a16:creationId xmlns:a16="http://schemas.microsoft.com/office/drawing/2014/main" id="{D11B996E-8E73-DB2E-D4EE-886E507D89A4}"/>
              </a:ext>
            </a:extLst>
          </p:cNvPr>
          <p:cNvSpPr>
            <a:spLocks noGrp="1"/>
          </p:cNvSpPr>
          <p:nvPr>
            <p:ph type="sldNum" sz="quarter" idx="12"/>
          </p:nvPr>
        </p:nvSpPr>
        <p:spPr/>
        <p:txBody>
          <a:bodyPr/>
          <a:lstStyle/>
          <a:p>
            <a:fld id="{7F7BCEE8-21A7-40A2-9D3C-C1012A99E0F5}" type="slidenum">
              <a:rPr lang="en-US" smtClean="0"/>
              <a:t>16</a:t>
            </a:fld>
            <a:endParaRPr lang="en-US"/>
          </a:p>
        </p:txBody>
      </p:sp>
      <p:sp>
        <p:nvSpPr>
          <p:cNvPr id="11" name="Oval 10">
            <a:extLst>
              <a:ext uri="{FF2B5EF4-FFF2-40B4-BE49-F238E27FC236}">
                <a16:creationId xmlns:a16="http://schemas.microsoft.com/office/drawing/2014/main" id="{EEC7F179-6DE0-8780-E430-89FD33AD52B2}"/>
              </a:ext>
            </a:extLst>
          </p:cNvPr>
          <p:cNvSpPr/>
          <p:nvPr/>
        </p:nvSpPr>
        <p:spPr bwMode="auto">
          <a:xfrm>
            <a:off x="2363170" y="3705502"/>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1</a:t>
            </a:r>
          </a:p>
        </p:txBody>
      </p:sp>
      <p:sp>
        <p:nvSpPr>
          <p:cNvPr id="12" name="Oval 11">
            <a:extLst>
              <a:ext uri="{FF2B5EF4-FFF2-40B4-BE49-F238E27FC236}">
                <a16:creationId xmlns:a16="http://schemas.microsoft.com/office/drawing/2014/main" id="{F2AFD1DF-E837-A176-FF1F-E25AAE365C07}"/>
              </a:ext>
            </a:extLst>
          </p:cNvPr>
          <p:cNvSpPr/>
          <p:nvPr/>
        </p:nvSpPr>
        <p:spPr bwMode="auto">
          <a:xfrm>
            <a:off x="2363170" y="4117897"/>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2</a:t>
            </a:r>
          </a:p>
        </p:txBody>
      </p:sp>
      <p:sp>
        <p:nvSpPr>
          <p:cNvPr id="13" name="Oval 12">
            <a:extLst>
              <a:ext uri="{FF2B5EF4-FFF2-40B4-BE49-F238E27FC236}">
                <a16:creationId xmlns:a16="http://schemas.microsoft.com/office/drawing/2014/main" id="{1BB57FD7-5536-00FF-04E8-2EC61108F2DA}"/>
              </a:ext>
            </a:extLst>
          </p:cNvPr>
          <p:cNvSpPr/>
          <p:nvPr/>
        </p:nvSpPr>
        <p:spPr bwMode="auto">
          <a:xfrm>
            <a:off x="2363170" y="4587959"/>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3</a:t>
            </a:r>
          </a:p>
        </p:txBody>
      </p:sp>
      <p:sp>
        <p:nvSpPr>
          <p:cNvPr id="14" name="Oval 13">
            <a:extLst>
              <a:ext uri="{FF2B5EF4-FFF2-40B4-BE49-F238E27FC236}">
                <a16:creationId xmlns:a16="http://schemas.microsoft.com/office/drawing/2014/main" id="{95EC909F-C710-D298-BA00-23FFDD412270}"/>
              </a:ext>
            </a:extLst>
          </p:cNvPr>
          <p:cNvSpPr/>
          <p:nvPr/>
        </p:nvSpPr>
        <p:spPr bwMode="auto">
          <a:xfrm>
            <a:off x="2363170" y="5030598"/>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4</a:t>
            </a:r>
          </a:p>
        </p:txBody>
      </p:sp>
      <p:sp>
        <p:nvSpPr>
          <p:cNvPr id="15" name="Oval 14">
            <a:extLst>
              <a:ext uri="{FF2B5EF4-FFF2-40B4-BE49-F238E27FC236}">
                <a16:creationId xmlns:a16="http://schemas.microsoft.com/office/drawing/2014/main" id="{1D6BC95D-2014-8FEA-2E78-F4DBAFA0AF54}"/>
              </a:ext>
            </a:extLst>
          </p:cNvPr>
          <p:cNvSpPr/>
          <p:nvPr/>
        </p:nvSpPr>
        <p:spPr bwMode="auto">
          <a:xfrm>
            <a:off x="9110885" y="847499"/>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5</a:t>
            </a:r>
          </a:p>
        </p:txBody>
      </p:sp>
    </p:spTree>
    <p:extLst>
      <p:ext uri="{BB962C8B-B14F-4D97-AF65-F5344CB8AC3E}">
        <p14:creationId xmlns:p14="http://schemas.microsoft.com/office/powerpoint/2010/main" val="2133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0CE754-8B4F-520A-3CC3-651DD992A998}"/>
              </a:ext>
            </a:extLst>
          </p:cNvPr>
          <p:cNvSpPr txBox="1"/>
          <p:nvPr/>
        </p:nvSpPr>
        <p:spPr>
          <a:xfrm>
            <a:off x="2083633" y="310529"/>
            <a:ext cx="8634334" cy="584775"/>
          </a:xfrm>
          <a:prstGeom prst="rect">
            <a:avLst/>
          </a:prstGeom>
          <a:noFill/>
        </p:spPr>
        <p:txBody>
          <a:bodyPr wrap="square" rtlCol="0">
            <a:spAutoFit/>
          </a:bodyPr>
          <a:lstStyle/>
          <a:p>
            <a:pPr algn="ctr"/>
            <a:r>
              <a:rPr lang="en-US" sz="3200" dirty="0">
                <a:solidFill>
                  <a:srgbClr val="0070C0"/>
                </a:solidFill>
              </a:rPr>
              <a:t>Document Details - Simple List Report</a:t>
            </a:r>
          </a:p>
        </p:txBody>
      </p:sp>
      <p:pic>
        <p:nvPicPr>
          <p:cNvPr id="4" name="Picture 3" descr="Graphical user interface, text, application, email">
            <a:extLst>
              <a:ext uri="{FF2B5EF4-FFF2-40B4-BE49-F238E27FC236}">
                <a16:creationId xmlns:a16="http://schemas.microsoft.com/office/drawing/2014/main" id="{C815D277-0950-A479-6129-14C34F1DA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2" y="1387747"/>
            <a:ext cx="10818413" cy="2951030"/>
          </a:xfrm>
          <a:prstGeom prst="rect">
            <a:avLst/>
          </a:prstGeom>
        </p:spPr>
      </p:pic>
      <p:pic>
        <p:nvPicPr>
          <p:cNvPr id="6" name="Picture 5">
            <a:extLst>
              <a:ext uri="{FF2B5EF4-FFF2-40B4-BE49-F238E27FC236}">
                <a16:creationId xmlns:a16="http://schemas.microsoft.com/office/drawing/2014/main" id="{78BA024D-33E0-282C-2F33-2E9AC2E5C32E}"/>
              </a:ext>
            </a:extLst>
          </p:cNvPr>
          <p:cNvPicPr>
            <a:picLocks noChangeAspect="1"/>
          </p:cNvPicPr>
          <p:nvPr/>
        </p:nvPicPr>
        <p:blipFill>
          <a:blip r:embed="rId4"/>
          <a:stretch>
            <a:fillRect/>
          </a:stretch>
        </p:blipFill>
        <p:spPr>
          <a:xfrm>
            <a:off x="7849971" y="3429000"/>
            <a:ext cx="4105264" cy="2951030"/>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851FFF2D-4B40-71A2-7C10-583A8182FA96}"/>
              </a:ext>
            </a:extLst>
          </p:cNvPr>
          <p:cNvCxnSpPr>
            <a:cxnSpLocks/>
          </p:cNvCxnSpPr>
          <p:nvPr/>
        </p:nvCxnSpPr>
        <p:spPr>
          <a:xfrm flipH="1">
            <a:off x="1782935" y="2585033"/>
            <a:ext cx="67545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AFA3532E-B671-46F1-831B-48AC0F0913D1}"/>
              </a:ext>
            </a:extLst>
          </p:cNvPr>
          <p:cNvCxnSpPr>
            <a:cxnSpLocks/>
          </p:cNvCxnSpPr>
          <p:nvPr/>
        </p:nvCxnSpPr>
        <p:spPr>
          <a:xfrm>
            <a:off x="6633359" y="5064035"/>
            <a:ext cx="82472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D65BEE0-AEBA-068D-F4B3-60C89C0E6531}"/>
              </a:ext>
            </a:extLst>
          </p:cNvPr>
          <p:cNvCxnSpPr/>
          <p:nvPr/>
        </p:nvCxnSpPr>
        <p:spPr>
          <a:xfrm>
            <a:off x="8294914" y="6253843"/>
            <a:ext cx="489857"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A02487E5-68F0-1110-E499-A96272DA1730}"/>
              </a:ext>
            </a:extLst>
          </p:cNvPr>
          <p:cNvSpPr>
            <a:spLocks noGrp="1"/>
          </p:cNvSpPr>
          <p:nvPr>
            <p:ph type="ftr" sz="quarter" idx="11"/>
          </p:nvPr>
        </p:nvSpPr>
        <p:spPr/>
        <p:txBody>
          <a:bodyPr/>
          <a:lstStyle/>
          <a:p>
            <a:r>
              <a:rPr lang="en-US"/>
              <a:t>SafetyNet Reporting |  © Tufts Medicine 2023  |  Private and confidential. Not for redistribution.</a:t>
            </a:r>
          </a:p>
        </p:txBody>
      </p:sp>
      <p:sp>
        <p:nvSpPr>
          <p:cNvPr id="5" name="Slide Number Placeholder 4">
            <a:extLst>
              <a:ext uri="{FF2B5EF4-FFF2-40B4-BE49-F238E27FC236}">
                <a16:creationId xmlns:a16="http://schemas.microsoft.com/office/drawing/2014/main" id="{FB4D38F8-0E94-6EEE-D534-C9B2A6F085EB}"/>
              </a:ext>
            </a:extLst>
          </p:cNvPr>
          <p:cNvSpPr>
            <a:spLocks noGrp="1"/>
          </p:cNvSpPr>
          <p:nvPr>
            <p:ph type="sldNum" sz="quarter" idx="12"/>
          </p:nvPr>
        </p:nvSpPr>
        <p:spPr/>
        <p:txBody>
          <a:bodyPr/>
          <a:lstStyle/>
          <a:p>
            <a:fld id="{7F7BCEE8-21A7-40A2-9D3C-C1012A99E0F5}" type="slidenum">
              <a:rPr lang="en-US" smtClean="0"/>
              <a:t>17</a:t>
            </a:fld>
            <a:endParaRPr lang="en-US"/>
          </a:p>
        </p:txBody>
      </p:sp>
    </p:spTree>
    <p:extLst>
      <p:ext uri="{BB962C8B-B14F-4D97-AF65-F5344CB8AC3E}">
        <p14:creationId xmlns:p14="http://schemas.microsoft.com/office/powerpoint/2010/main" val="281411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297E0-E6B1-45F9-79E8-7C12CF9F61D5}"/>
              </a:ext>
            </a:extLst>
          </p:cNvPr>
          <p:cNvPicPr>
            <a:picLocks noChangeAspect="1"/>
          </p:cNvPicPr>
          <p:nvPr/>
        </p:nvPicPr>
        <p:blipFill rotWithShape="1">
          <a:blip r:embed="rId2"/>
          <a:srcRect b="31030"/>
          <a:stretch/>
        </p:blipFill>
        <p:spPr>
          <a:xfrm>
            <a:off x="1864867" y="895304"/>
            <a:ext cx="7700311" cy="3743199"/>
          </a:xfrm>
          <a:prstGeom prst="rect">
            <a:avLst/>
          </a:prstGeom>
        </p:spPr>
      </p:pic>
      <p:pic>
        <p:nvPicPr>
          <p:cNvPr id="5" name="Picture 4">
            <a:extLst>
              <a:ext uri="{FF2B5EF4-FFF2-40B4-BE49-F238E27FC236}">
                <a16:creationId xmlns:a16="http://schemas.microsoft.com/office/drawing/2014/main" id="{F0127DE8-3B2B-DD48-1AD7-BE516958BD95}"/>
              </a:ext>
            </a:extLst>
          </p:cNvPr>
          <p:cNvPicPr>
            <a:picLocks noChangeAspect="1"/>
          </p:cNvPicPr>
          <p:nvPr/>
        </p:nvPicPr>
        <p:blipFill rotWithShape="1">
          <a:blip r:embed="rId3"/>
          <a:srcRect t="10423"/>
          <a:stretch/>
        </p:blipFill>
        <p:spPr>
          <a:xfrm>
            <a:off x="2626822" y="4455621"/>
            <a:ext cx="7179967" cy="2285999"/>
          </a:xfrm>
          <a:prstGeom prst="rect">
            <a:avLst/>
          </a:prstGeom>
        </p:spPr>
      </p:pic>
      <p:sp>
        <p:nvSpPr>
          <p:cNvPr id="2" name="Footer Placeholder 1">
            <a:extLst>
              <a:ext uri="{FF2B5EF4-FFF2-40B4-BE49-F238E27FC236}">
                <a16:creationId xmlns:a16="http://schemas.microsoft.com/office/drawing/2014/main" id="{7D5E5910-2E74-EAFC-286D-2363E9E6B144}"/>
              </a:ext>
            </a:extLst>
          </p:cNvPr>
          <p:cNvSpPr>
            <a:spLocks noGrp="1"/>
          </p:cNvSpPr>
          <p:nvPr>
            <p:ph type="ftr" sz="quarter" idx="11"/>
          </p:nvPr>
        </p:nvSpPr>
        <p:spPr/>
        <p:txBody>
          <a:bodyPr/>
          <a:lstStyle/>
          <a:p>
            <a:r>
              <a:rPr lang="en-US"/>
              <a:t>SafetyNet Reporting |  © Tufts Medicine 2023  |  Private and confidential. Not for redistribution.</a:t>
            </a:r>
          </a:p>
        </p:txBody>
      </p:sp>
      <p:sp>
        <p:nvSpPr>
          <p:cNvPr id="4" name="Slide Number Placeholder 3">
            <a:extLst>
              <a:ext uri="{FF2B5EF4-FFF2-40B4-BE49-F238E27FC236}">
                <a16:creationId xmlns:a16="http://schemas.microsoft.com/office/drawing/2014/main" id="{3127DA92-A5EF-F3C8-AA9E-0F8CB806E07C}"/>
              </a:ext>
            </a:extLst>
          </p:cNvPr>
          <p:cNvSpPr>
            <a:spLocks noGrp="1"/>
          </p:cNvSpPr>
          <p:nvPr>
            <p:ph type="sldNum" sz="quarter" idx="12"/>
          </p:nvPr>
        </p:nvSpPr>
        <p:spPr/>
        <p:txBody>
          <a:bodyPr/>
          <a:lstStyle/>
          <a:p>
            <a:fld id="{7F7BCEE8-21A7-40A2-9D3C-C1012A99E0F5}" type="slidenum">
              <a:rPr lang="en-US" smtClean="0"/>
              <a:t>18</a:t>
            </a:fld>
            <a:endParaRPr lang="en-US"/>
          </a:p>
        </p:txBody>
      </p:sp>
      <p:sp>
        <p:nvSpPr>
          <p:cNvPr id="7" name="TextBox 6">
            <a:extLst>
              <a:ext uri="{FF2B5EF4-FFF2-40B4-BE49-F238E27FC236}">
                <a16:creationId xmlns:a16="http://schemas.microsoft.com/office/drawing/2014/main" id="{4A83CDAF-82D7-5D15-483A-2C1EDF30672F}"/>
              </a:ext>
            </a:extLst>
          </p:cNvPr>
          <p:cNvSpPr txBox="1"/>
          <p:nvPr/>
        </p:nvSpPr>
        <p:spPr>
          <a:xfrm>
            <a:off x="2083633" y="310529"/>
            <a:ext cx="8634334" cy="584775"/>
          </a:xfrm>
          <a:prstGeom prst="rect">
            <a:avLst/>
          </a:prstGeom>
          <a:noFill/>
        </p:spPr>
        <p:txBody>
          <a:bodyPr wrap="square" rtlCol="0">
            <a:spAutoFit/>
          </a:bodyPr>
          <a:lstStyle/>
          <a:p>
            <a:pPr algn="ctr"/>
            <a:r>
              <a:rPr lang="en-US" sz="3200" dirty="0">
                <a:solidFill>
                  <a:srgbClr val="0070C0"/>
                </a:solidFill>
              </a:rPr>
              <a:t>Document Details - Simple List Report</a:t>
            </a:r>
          </a:p>
        </p:txBody>
      </p:sp>
    </p:spTree>
    <p:extLst>
      <p:ext uri="{BB962C8B-B14F-4D97-AF65-F5344CB8AC3E}">
        <p14:creationId xmlns:p14="http://schemas.microsoft.com/office/powerpoint/2010/main" val="343201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E20A5F-1607-FBD6-D91A-9FE2C6BBCB10}"/>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19D4453B-EA00-633E-1DDC-B3C7BE98E91E}"/>
              </a:ext>
            </a:extLst>
          </p:cNvPr>
          <p:cNvSpPr>
            <a:spLocks noGrp="1"/>
          </p:cNvSpPr>
          <p:nvPr>
            <p:ph type="sldNum" sz="quarter" idx="12"/>
          </p:nvPr>
        </p:nvSpPr>
        <p:spPr/>
        <p:txBody>
          <a:bodyPr/>
          <a:lstStyle/>
          <a:p>
            <a:fld id="{63DCA5C9-2E11-4C67-86EB-AE1DE127DC64}" type="slidenum">
              <a:rPr lang="en-US" smtClean="0"/>
              <a:pPr/>
              <a:t>19</a:t>
            </a:fld>
            <a:endParaRPr lang="en-US" dirty="0"/>
          </a:p>
        </p:txBody>
      </p:sp>
      <p:pic>
        <p:nvPicPr>
          <p:cNvPr id="5" name="Picture 4">
            <a:extLst>
              <a:ext uri="{FF2B5EF4-FFF2-40B4-BE49-F238E27FC236}">
                <a16:creationId xmlns:a16="http://schemas.microsoft.com/office/drawing/2014/main" id="{D7508CF8-0218-BEF4-6108-9D121152E10C}"/>
              </a:ext>
            </a:extLst>
          </p:cNvPr>
          <p:cNvPicPr>
            <a:picLocks noChangeAspect="1"/>
          </p:cNvPicPr>
          <p:nvPr/>
        </p:nvPicPr>
        <p:blipFill>
          <a:blip r:embed="rId2"/>
          <a:stretch>
            <a:fillRect/>
          </a:stretch>
        </p:blipFill>
        <p:spPr>
          <a:xfrm>
            <a:off x="2723924" y="837039"/>
            <a:ext cx="6744152" cy="5421487"/>
          </a:xfrm>
          <a:prstGeom prst="rect">
            <a:avLst/>
          </a:prstGeom>
        </p:spPr>
      </p:pic>
      <p:sp>
        <p:nvSpPr>
          <p:cNvPr id="6" name="TextBox 5">
            <a:extLst>
              <a:ext uri="{FF2B5EF4-FFF2-40B4-BE49-F238E27FC236}">
                <a16:creationId xmlns:a16="http://schemas.microsoft.com/office/drawing/2014/main" id="{6C0307CB-1D01-C50D-6D13-77DCDEDB0A36}"/>
              </a:ext>
            </a:extLst>
          </p:cNvPr>
          <p:cNvSpPr txBox="1"/>
          <p:nvPr/>
        </p:nvSpPr>
        <p:spPr>
          <a:xfrm>
            <a:off x="1778833" y="103112"/>
            <a:ext cx="8634334" cy="584775"/>
          </a:xfrm>
          <a:prstGeom prst="rect">
            <a:avLst/>
          </a:prstGeom>
          <a:noFill/>
        </p:spPr>
        <p:txBody>
          <a:bodyPr wrap="square" rtlCol="0">
            <a:spAutoFit/>
          </a:bodyPr>
          <a:lstStyle/>
          <a:p>
            <a:pPr algn="ctr"/>
            <a:r>
              <a:rPr lang="en-US" sz="3200" dirty="0">
                <a:solidFill>
                  <a:srgbClr val="0070C0"/>
                </a:solidFill>
              </a:rPr>
              <a:t>Report Functions</a:t>
            </a:r>
          </a:p>
        </p:txBody>
      </p:sp>
    </p:spTree>
    <p:extLst>
      <p:ext uri="{BB962C8B-B14F-4D97-AF65-F5344CB8AC3E}">
        <p14:creationId xmlns:p14="http://schemas.microsoft.com/office/powerpoint/2010/main" val="213887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F90C3D-FCB1-455D-81CC-2D439FDF2174}"/>
              </a:ext>
            </a:extLst>
          </p:cNvPr>
          <p:cNvSpPr>
            <a:spLocks noGrp="1"/>
          </p:cNvSpPr>
          <p:nvPr>
            <p:ph sz="quarter" idx="16"/>
          </p:nvPr>
        </p:nvSpPr>
        <p:spPr>
          <a:xfrm>
            <a:off x="1068636" y="1581149"/>
            <a:ext cx="5422652" cy="4822825"/>
          </a:xfrm>
        </p:spPr>
        <p:txBody>
          <a:bodyPr/>
          <a:lstStyle/>
          <a:p>
            <a:r>
              <a:rPr lang="en-US" sz="2400" dirty="0">
                <a:solidFill>
                  <a:srgbClr val="FF0000"/>
                </a:solidFill>
              </a:rPr>
              <a:t>Mandatory 20 Minute Video Training for All Employees </a:t>
            </a:r>
          </a:p>
        </p:txBody>
      </p:sp>
      <p:sp>
        <p:nvSpPr>
          <p:cNvPr id="2" name="Footer Placeholder 1">
            <a:extLst>
              <a:ext uri="{FF2B5EF4-FFF2-40B4-BE49-F238E27FC236}">
                <a16:creationId xmlns:a16="http://schemas.microsoft.com/office/drawing/2014/main" id="{C473C275-CCBB-6644-817B-8CB83F710850}"/>
              </a:ext>
            </a:extLst>
          </p:cNvPr>
          <p:cNvSpPr>
            <a:spLocks noGrp="1"/>
          </p:cNvSpPr>
          <p:nvPr>
            <p:ph type="ftr" sz="quarter" idx="14"/>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7852B768-F5AB-6644-BFBF-27BC9ED3AF0E}"/>
              </a:ext>
            </a:extLst>
          </p:cNvPr>
          <p:cNvSpPr>
            <a:spLocks noGrp="1"/>
          </p:cNvSpPr>
          <p:nvPr>
            <p:ph type="sldNum" sz="quarter" idx="15"/>
          </p:nvPr>
        </p:nvSpPr>
        <p:spPr/>
        <p:txBody>
          <a:bodyPr/>
          <a:lstStyle/>
          <a:p>
            <a:pPr lvl="8"/>
            <a:fld id="{63DCA5C9-2E11-4C67-86EB-AE1DE127DC64}" type="slidenum">
              <a:rPr lang="en-US" smtClean="0"/>
              <a:pPr lvl="8"/>
              <a:t>2</a:t>
            </a:fld>
            <a:endParaRPr lang="en-US" dirty="0"/>
          </a:p>
        </p:txBody>
      </p:sp>
      <p:sp>
        <p:nvSpPr>
          <p:cNvPr id="7" name="Title 1">
            <a:extLst>
              <a:ext uri="{FF2B5EF4-FFF2-40B4-BE49-F238E27FC236}">
                <a16:creationId xmlns:a16="http://schemas.microsoft.com/office/drawing/2014/main" id="{3C3427FD-CF78-4843-A9DC-2A1E245EF545}"/>
              </a:ext>
            </a:extLst>
          </p:cNvPr>
          <p:cNvSpPr>
            <a:spLocks noGrp="1"/>
          </p:cNvSpPr>
          <p:nvPr>
            <p:ph type="title"/>
          </p:nvPr>
        </p:nvSpPr>
        <p:spPr/>
        <p:txBody>
          <a:bodyPr/>
          <a:lstStyle/>
          <a:p>
            <a:r>
              <a:rPr lang="en-US" dirty="0"/>
              <a:t>SafetyNet Report Writer Training </a:t>
            </a:r>
            <a:br>
              <a:rPr lang="en-US" dirty="0"/>
            </a:br>
            <a:r>
              <a:rPr lang="en-US" sz="2000" b="1" dirty="0">
                <a:solidFill>
                  <a:schemeClr val="tx1"/>
                </a:solidFill>
                <a:latin typeface="+mj-lt"/>
              </a:rPr>
              <a:t>Prerequisite:  Reporter Training and Report Manager Training  </a:t>
            </a:r>
            <a:endParaRPr lang="en-US" dirty="0"/>
          </a:p>
        </p:txBody>
      </p:sp>
      <p:sp>
        <p:nvSpPr>
          <p:cNvPr id="9" name="Text Placeholder 8">
            <a:extLst>
              <a:ext uri="{FF2B5EF4-FFF2-40B4-BE49-F238E27FC236}">
                <a16:creationId xmlns:a16="http://schemas.microsoft.com/office/drawing/2014/main" id="{F1B8C0AC-5054-48B0-BC0E-70A4CC9B43AF}"/>
              </a:ext>
            </a:extLst>
          </p:cNvPr>
          <p:cNvSpPr>
            <a:spLocks noGrp="1"/>
          </p:cNvSpPr>
          <p:nvPr>
            <p:ph type="body" sz="quarter" idx="22"/>
          </p:nvPr>
        </p:nvSpPr>
        <p:spPr/>
        <p:txBody>
          <a:bodyPr/>
          <a:lstStyle/>
          <a:p>
            <a:r>
              <a:rPr lang="en-US" dirty="0">
                <a:solidFill>
                  <a:srgbClr val="FF0000"/>
                </a:solidFill>
              </a:rPr>
              <a:t>Mandatory Virtual Live Session for File Managers</a:t>
            </a:r>
          </a:p>
        </p:txBody>
      </p:sp>
      <p:pic>
        <p:nvPicPr>
          <p:cNvPr id="4" name="Picture 3">
            <a:extLst>
              <a:ext uri="{FF2B5EF4-FFF2-40B4-BE49-F238E27FC236}">
                <a16:creationId xmlns:a16="http://schemas.microsoft.com/office/drawing/2014/main" id="{3A1668DD-1D69-4AC6-BB42-BEAC0456F657}"/>
              </a:ext>
            </a:extLst>
          </p:cNvPr>
          <p:cNvPicPr>
            <a:picLocks noChangeAspect="1"/>
          </p:cNvPicPr>
          <p:nvPr/>
        </p:nvPicPr>
        <p:blipFill>
          <a:blip r:embed="rId3"/>
          <a:stretch>
            <a:fillRect/>
          </a:stretch>
        </p:blipFill>
        <p:spPr>
          <a:xfrm>
            <a:off x="1167996" y="2302525"/>
            <a:ext cx="5010149" cy="4191444"/>
          </a:xfrm>
          <a:prstGeom prst="rect">
            <a:avLst/>
          </a:prstGeom>
        </p:spPr>
      </p:pic>
      <p:pic>
        <p:nvPicPr>
          <p:cNvPr id="6" name="Picture 5">
            <a:extLst>
              <a:ext uri="{FF2B5EF4-FFF2-40B4-BE49-F238E27FC236}">
                <a16:creationId xmlns:a16="http://schemas.microsoft.com/office/drawing/2014/main" id="{9B0ABB14-4A5D-45F1-8CED-CAC6A3BF4771}"/>
              </a:ext>
            </a:extLst>
          </p:cNvPr>
          <p:cNvPicPr>
            <a:picLocks noChangeAspect="1"/>
          </p:cNvPicPr>
          <p:nvPr/>
        </p:nvPicPr>
        <p:blipFill>
          <a:blip r:embed="rId4"/>
          <a:stretch>
            <a:fillRect/>
          </a:stretch>
        </p:blipFill>
        <p:spPr>
          <a:xfrm>
            <a:off x="6716713" y="2531336"/>
            <a:ext cx="5010149" cy="4044529"/>
          </a:xfrm>
          <a:prstGeom prst="rect">
            <a:avLst/>
          </a:prstGeom>
        </p:spPr>
      </p:pic>
    </p:spTree>
    <p:extLst>
      <p:ext uri="{BB962C8B-B14F-4D97-AF65-F5344CB8AC3E}">
        <p14:creationId xmlns:p14="http://schemas.microsoft.com/office/powerpoint/2010/main" val="563293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9E53E4-A31B-5C64-959E-E05DB8259C3D}"/>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1E248B9C-2A38-5AF0-25A9-2956DD1FACFD}"/>
              </a:ext>
            </a:extLst>
          </p:cNvPr>
          <p:cNvSpPr>
            <a:spLocks noGrp="1"/>
          </p:cNvSpPr>
          <p:nvPr>
            <p:ph type="sldNum" sz="quarter" idx="12"/>
          </p:nvPr>
        </p:nvSpPr>
        <p:spPr/>
        <p:txBody>
          <a:bodyPr/>
          <a:lstStyle/>
          <a:p>
            <a:fld id="{63DCA5C9-2E11-4C67-86EB-AE1DE127DC64}" type="slidenum">
              <a:rPr lang="en-US" smtClean="0"/>
              <a:pPr/>
              <a:t>20</a:t>
            </a:fld>
            <a:endParaRPr lang="en-US" dirty="0"/>
          </a:p>
        </p:txBody>
      </p:sp>
      <p:pic>
        <p:nvPicPr>
          <p:cNvPr id="5" name="Picture 4">
            <a:extLst>
              <a:ext uri="{FF2B5EF4-FFF2-40B4-BE49-F238E27FC236}">
                <a16:creationId xmlns:a16="http://schemas.microsoft.com/office/drawing/2014/main" id="{B3768C0C-6DE2-ED7B-83C2-414AB7CC7254}"/>
              </a:ext>
            </a:extLst>
          </p:cNvPr>
          <p:cNvPicPr>
            <a:picLocks noChangeAspect="1"/>
          </p:cNvPicPr>
          <p:nvPr/>
        </p:nvPicPr>
        <p:blipFill>
          <a:blip r:embed="rId3"/>
          <a:stretch>
            <a:fillRect/>
          </a:stretch>
        </p:blipFill>
        <p:spPr>
          <a:xfrm>
            <a:off x="1260388" y="1087395"/>
            <a:ext cx="10478531" cy="4605149"/>
          </a:xfrm>
          <a:prstGeom prst="rect">
            <a:avLst/>
          </a:prstGeom>
        </p:spPr>
      </p:pic>
      <p:sp>
        <p:nvSpPr>
          <p:cNvPr id="6" name="TextBox 5">
            <a:extLst>
              <a:ext uri="{FF2B5EF4-FFF2-40B4-BE49-F238E27FC236}">
                <a16:creationId xmlns:a16="http://schemas.microsoft.com/office/drawing/2014/main" id="{B6B0C328-7595-E5BF-126B-E49589BE7986}"/>
              </a:ext>
            </a:extLst>
          </p:cNvPr>
          <p:cNvSpPr txBox="1"/>
          <p:nvPr/>
        </p:nvSpPr>
        <p:spPr>
          <a:xfrm>
            <a:off x="3568931" y="310529"/>
            <a:ext cx="5054138" cy="584775"/>
          </a:xfrm>
          <a:prstGeom prst="rect">
            <a:avLst/>
          </a:prstGeom>
          <a:noFill/>
        </p:spPr>
        <p:txBody>
          <a:bodyPr wrap="square" rtlCol="0">
            <a:spAutoFit/>
          </a:bodyPr>
          <a:lstStyle/>
          <a:p>
            <a:pPr algn="ctr"/>
            <a:r>
              <a:rPr lang="en-US" sz="3200" dirty="0">
                <a:solidFill>
                  <a:srgbClr val="0070C0"/>
                </a:solidFill>
              </a:rPr>
              <a:t>Date Range</a:t>
            </a:r>
          </a:p>
        </p:txBody>
      </p:sp>
      <p:cxnSp>
        <p:nvCxnSpPr>
          <p:cNvPr id="8" name="Straight Arrow Connector 7">
            <a:extLst>
              <a:ext uri="{FF2B5EF4-FFF2-40B4-BE49-F238E27FC236}">
                <a16:creationId xmlns:a16="http://schemas.microsoft.com/office/drawing/2014/main" id="{6A4F6E56-DD85-807A-9F31-09DFD3943B78}"/>
              </a:ext>
            </a:extLst>
          </p:cNvPr>
          <p:cNvCxnSpPr/>
          <p:nvPr/>
        </p:nvCxnSpPr>
        <p:spPr>
          <a:xfrm flipH="1">
            <a:off x="2792627" y="1853514"/>
            <a:ext cx="13468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78601C59-B4D9-884A-86C8-DDB4C71EA828}"/>
              </a:ext>
            </a:extLst>
          </p:cNvPr>
          <p:cNvCxnSpPr/>
          <p:nvPr/>
        </p:nvCxnSpPr>
        <p:spPr>
          <a:xfrm flipH="1">
            <a:off x="4897394" y="2277762"/>
            <a:ext cx="13468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747F8E18-39AD-024F-8325-682DC493A99A}"/>
              </a:ext>
            </a:extLst>
          </p:cNvPr>
          <p:cNvCxnSpPr>
            <a:cxnSpLocks/>
          </p:cNvCxnSpPr>
          <p:nvPr/>
        </p:nvCxnSpPr>
        <p:spPr>
          <a:xfrm>
            <a:off x="8758993" y="1425146"/>
            <a:ext cx="0" cy="856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F7014436-A6DC-AFF7-493E-9D38DAFA3282}"/>
              </a:ext>
            </a:extLst>
          </p:cNvPr>
          <p:cNvCxnSpPr/>
          <p:nvPr/>
        </p:nvCxnSpPr>
        <p:spPr>
          <a:xfrm flipH="1">
            <a:off x="4139514" y="3433119"/>
            <a:ext cx="13468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02921D40-5829-CCB0-9CF4-F94653A8F19F}"/>
              </a:ext>
            </a:extLst>
          </p:cNvPr>
          <p:cNvCxnSpPr>
            <a:cxnSpLocks/>
          </p:cNvCxnSpPr>
          <p:nvPr/>
        </p:nvCxnSpPr>
        <p:spPr>
          <a:xfrm flipV="1">
            <a:off x="8664258" y="4658697"/>
            <a:ext cx="0" cy="10338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974F752A-2975-D3DF-894E-47DD367D4593}"/>
              </a:ext>
            </a:extLst>
          </p:cNvPr>
          <p:cNvCxnSpPr/>
          <p:nvPr/>
        </p:nvCxnSpPr>
        <p:spPr>
          <a:xfrm flipH="1">
            <a:off x="4812957" y="5193957"/>
            <a:ext cx="13468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354317F3-1544-EF40-8C74-0036A0FC4829}"/>
              </a:ext>
            </a:extLst>
          </p:cNvPr>
          <p:cNvSpPr/>
          <p:nvPr/>
        </p:nvSpPr>
        <p:spPr bwMode="auto">
          <a:xfrm>
            <a:off x="4139514" y="1732408"/>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1</a:t>
            </a:r>
          </a:p>
        </p:txBody>
      </p:sp>
      <p:sp>
        <p:nvSpPr>
          <p:cNvPr id="18" name="Oval 17">
            <a:extLst>
              <a:ext uri="{FF2B5EF4-FFF2-40B4-BE49-F238E27FC236}">
                <a16:creationId xmlns:a16="http://schemas.microsoft.com/office/drawing/2014/main" id="{BBC03778-77D5-02B3-174A-F09768903099}"/>
              </a:ext>
            </a:extLst>
          </p:cNvPr>
          <p:cNvSpPr/>
          <p:nvPr/>
        </p:nvSpPr>
        <p:spPr bwMode="auto">
          <a:xfrm>
            <a:off x="6244281" y="2131458"/>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2</a:t>
            </a:r>
          </a:p>
        </p:txBody>
      </p:sp>
      <p:sp>
        <p:nvSpPr>
          <p:cNvPr id="19" name="Oval 18">
            <a:extLst>
              <a:ext uri="{FF2B5EF4-FFF2-40B4-BE49-F238E27FC236}">
                <a16:creationId xmlns:a16="http://schemas.microsoft.com/office/drawing/2014/main" id="{2533D59B-C17C-0458-DAB5-E85F4AF645F6}"/>
              </a:ext>
            </a:extLst>
          </p:cNvPr>
          <p:cNvSpPr/>
          <p:nvPr/>
        </p:nvSpPr>
        <p:spPr bwMode="auto">
          <a:xfrm>
            <a:off x="8609641" y="1019152"/>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4</a:t>
            </a:r>
          </a:p>
        </p:txBody>
      </p:sp>
      <p:sp>
        <p:nvSpPr>
          <p:cNvPr id="20" name="Oval 19">
            <a:extLst>
              <a:ext uri="{FF2B5EF4-FFF2-40B4-BE49-F238E27FC236}">
                <a16:creationId xmlns:a16="http://schemas.microsoft.com/office/drawing/2014/main" id="{785F9C19-99A7-2034-AF08-40A22FD8B5D6}"/>
              </a:ext>
            </a:extLst>
          </p:cNvPr>
          <p:cNvSpPr/>
          <p:nvPr/>
        </p:nvSpPr>
        <p:spPr bwMode="auto">
          <a:xfrm>
            <a:off x="5570837" y="3259878"/>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3</a:t>
            </a:r>
          </a:p>
        </p:txBody>
      </p:sp>
      <p:sp>
        <p:nvSpPr>
          <p:cNvPr id="21" name="Oval 20">
            <a:extLst>
              <a:ext uri="{FF2B5EF4-FFF2-40B4-BE49-F238E27FC236}">
                <a16:creationId xmlns:a16="http://schemas.microsoft.com/office/drawing/2014/main" id="{03496C62-C785-605A-2F46-3BBFF8B48722}"/>
              </a:ext>
            </a:extLst>
          </p:cNvPr>
          <p:cNvSpPr/>
          <p:nvPr/>
        </p:nvSpPr>
        <p:spPr bwMode="auto">
          <a:xfrm>
            <a:off x="8514906" y="5760787"/>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5</a:t>
            </a:r>
          </a:p>
        </p:txBody>
      </p:sp>
      <p:sp>
        <p:nvSpPr>
          <p:cNvPr id="22" name="Oval 21">
            <a:extLst>
              <a:ext uri="{FF2B5EF4-FFF2-40B4-BE49-F238E27FC236}">
                <a16:creationId xmlns:a16="http://schemas.microsoft.com/office/drawing/2014/main" id="{A4FC22FF-6AFF-4B87-EB01-B205FB57A136}"/>
              </a:ext>
            </a:extLst>
          </p:cNvPr>
          <p:cNvSpPr/>
          <p:nvPr/>
        </p:nvSpPr>
        <p:spPr bwMode="auto">
          <a:xfrm>
            <a:off x="6200949" y="5029316"/>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6</a:t>
            </a:r>
          </a:p>
        </p:txBody>
      </p:sp>
    </p:spTree>
    <p:extLst>
      <p:ext uri="{BB962C8B-B14F-4D97-AF65-F5344CB8AC3E}">
        <p14:creationId xmlns:p14="http://schemas.microsoft.com/office/powerpoint/2010/main" val="300781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43E177-12D3-7B84-0B22-498058A65572}"/>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8F928F6B-304D-5F8C-349B-3C2C65EB53EA}"/>
              </a:ext>
            </a:extLst>
          </p:cNvPr>
          <p:cNvSpPr>
            <a:spLocks noGrp="1"/>
          </p:cNvSpPr>
          <p:nvPr>
            <p:ph type="sldNum" sz="quarter" idx="12"/>
          </p:nvPr>
        </p:nvSpPr>
        <p:spPr/>
        <p:txBody>
          <a:bodyPr/>
          <a:lstStyle/>
          <a:p>
            <a:fld id="{63DCA5C9-2E11-4C67-86EB-AE1DE127DC64}" type="slidenum">
              <a:rPr lang="en-US" smtClean="0"/>
              <a:pPr/>
              <a:t>21</a:t>
            </a:fld>
            <a:endParaRPr lang="en-US" dirty="0"/>
          </a:p>
        </p:txBody>
      </p:sp>
      <p:pic>
        <p:nvPicPr>
          <p:cNvPr id="5" name="Picture 4">
            <a:extLst>
              <a:ext uri="{FF2B5EF4-FFF2-40B4-BE49-F238E27FC236}">
                <a16:creationId xmlns:a16="http://schemas.microsoft.com/office/drawing/2014/main" id="{7D76C7F2-527E-AC9D-BEA3-0148235985A9}"/>
              </a:ext>
            </a:extLst>
          </p:cNvPr>
          <p:cNvPicPr>
            <a:picLocks noChangeAspect="1"/>
          </p:cNvPicPr>
          <p:nvPr/>
        </p:nvPicPr>
        <p:blipFill>
          <a:blip r:embed="rId3"/>
          <a:stretch>
            <a:fillRect/>
          </a:stretch>
        </p:blipFill>
        <p:spPr>
          <a:xfrm>
            <a:off x="1142108" y="880534"/>
            <a:ext cx="10203225" cy="4767636"/>
          </a:xfrm>
          <a:prstGeom prst="rect">
            <a:avLst/>
          </a:prstGeom>
        </p:spPr>
      </p:pic>
      <p:sp>
        <p:nvSpPr>
          <p:cNvPr id="6" name="TextBox 5">
            <a:extLst>
              <a:ext uri="{FF2B5EF4-FFF2-40B4-BE49-F238E27FC236}">
                <a16:creationId xmlns:a16="http://schemas.microsoft.com/office/drawing/2014/main" id="{45B340E9-EA1C-C142-FB95-C721B63ADAE5}"/>
              </a:ext>
            </a:extLst>
          </p:cNvPr>
          <p:cNvSpPr txBox="1"/>
          <p:nvPr/>
        </p:nvSpPr>
        <p:spPr>
          <a:xfrm>
            <a:off x="3568931" y="295759"/>
            <a:ext cx="5054138" cy="584775"/>
          </a:xfrm>
          <a:prstGeom prst="rect">
            <a:avLst/>
          </a:prstGeom>
          <a:noFill/>
        </p:spPr>
        <p:txBody>
          <a:bodyPr wrap="square" rtlCol="0">
            <a:spAutoFit/>
          </a:bodyPr>
          <a:lstStyle/>
          <a:p>
            <a:pPr algn="ctr"/>
            <a:r>
              <a:rPr lang="en-US" sz="3200" dirty="0">
                <a:solidFill>
                  <a:srgbClr val="0070C0"/>
                </a:solidFill>
              </a:rPr>
              <a:t>Conditions</a:t>
            </a:r>
          </a:p>
        </p:txBody>
      </p:sp>
    </p:spTree>
    <p:extLst>
      <p:ext uri="{BB962C8B-B14F-4D97-AF65-F5344CB8AC3E}">
        <p14:creationId xmlns:p14="http://schemas.microsoft.com/office/powerpoint/2010/main" val="38141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0F6FAD-3F69-FEE2-81A8-0BDC7E3890E2}"/>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CFAB2704-94B5-BE6D-6CAE-EC1F691B444B}"/>
              </a:ext>
            </a:extLst>
          </p:cNvPr>
          <p:cNvSpPr>
            <a:spLocks noGrp="1"/>
          </p:cNvSpPr>
          <p:nvPr>
            <p:ph type="sldNum" sz="quarter" idx="12"/>
          </p:nvPr>
        </p:nvSpPr>
        <p:spPr/>
        <p:txBody>
          <a:bodyPr/>
          <a:lstStyle/>
          <a:p>
            <a:fld id="{63DCA5C9-2E11-4C67-86EB-AE1DE127DC64}" type="slidenum">
              <a:rPr lang="en-US" smtClean="0"/>
              <a:pPr/>
              <a:t>22</a:t>
            </a:fld>
            <a:endParaRPr lang="en-US" dirty="0"/>
          </a:p>
        </p:txBody>
      </p:sp>
      <p:pic>
        <p:nvPicPr>
          <p:cNvPr id="5" name="Picture 4">
            <a:extLst>
              <a:ext uri="{FF2B5EF4-FFF2-40B4-BE49-F238E27FC236}">
                <a16:creationId xmlns:a16="http://schemas.microsoft.com/office/drawing/2014/main" id="{3E3AE503-4439-CD73-BF1E-997F88CE5E3E}"/>
              </a:ext>
            </a:extLst>
          </p:cNvPr>
          <p:cNvPicPr>
            <a:picLocks noChangeAspect="1"/>
          </p:cNvPicPr>
          <p:nvPr/>
        </p:nvPicPr>
        <p:blipFill>
          <a:blip r:embed="rId3"/>
          <a:stretch>
            <a:fillRect/>
          </a:stretch>
        </p:blipFill>
        <p:spPr>
          <a:xfrm>
            <a:off x="2338536" y="1064669"/>
            <a:ext cx="3467584" cy="1914792"/>
          </a:xfrm>
          <a:prstGeom prst="rect">
            <a:avLst/>
          </a:prstGeom>
        </p:spPr>
      </p:pic>
      <p:sp>
        <p:nvSpPr>
          <p:cNvPr id="6" name="TextBox 5">
            <a:extLst>
              <a:ext uri="{FF2B5EF4-FFF2-40B4-BE49-F238E27FC236}">
                <a16:creationId xmlns:a16="http://schemas.microsoft.com/office/drawing/2014/main" id="{658ABD67-4E2D-3B05-E1E7-98D6DDF6C080}"/>
              </a:ext>
            </a:extLst>
          </p:cNvPr>
          <p:cNvSpPr txBox="1"/>
          <p:nvPr/>
        </p:nvSpPr>
        <p:spPr>
          <a:xfrm>
            <a:off x="3217333" y="310529"/>
            <a:ext cx="6248400" cy="584775"/>
          </a:xfrm>
          <a:prstGeom prst="rect">
            <a:avLst/>
          </a:prstGeom>
          <a:noFill/>
        </p:spPr>
        <p:txBody>
          <a:bodyPr wrap="square" rtlCol="0">
            <a:spAutoFit/>
          </a:bodyPr>
          <a:lstStyle/>
          <a:p>
            <a:pPr algn="ctr"/>
            <a:r>
              <a:rPr lang="en-US" sz="3200" dirty="0">
                <a:solidFill>
                  <a:srgbClr val="0070C0"/>
                </a:solidFill>
              </a:rPr>
              <a:t>Saving and Running a Report</a:t>
            </a:r>
          </a:p>
        </p:txBody>
      </p:sp>
      <p:cxnSp>
        <p:nvCxnSpPr>
          <p:cNvPr id="12" name="Straight Arrow Connector 11">
            <a:extLst>
              <a:ext uri="{FF2B5EF4-FFF2-40B4-BE49-F238E27FC236}">
                <a16:creationId xmlns:a16="http://schemas.microsoft.com/office/drawing/2014/main" id="{89DBFC16-159A-D807-3341-4B5004E84454}"/>
              </a:ext>
            </a:extLst>
          </p:cNvPr>
          <p:cNvCxnSpPr/>
          <p:nvPr/>
        </p:nvCxnSpPr>
        <p:spPr>
          <a:xfrm flipV="1">
            <a:off x="3252866" y="2979461"/>
            <a:ext cx="419724" cy="102307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60C8513-F78F-CCE1-E2E8-4304885D897C}"/>
              </a:ext>
            </a:extLst>
          </p:cNvPr>
          <p:cNvCxnSpPr/>
          <p:nvPr/>
        </p:nvCxnSpPr>
        <p:spPr>
          <a:xfrm flipV="1">
            <a:off x="4472068" y="3008757"/>
            <a:ext cx="419724" cy="102307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633844F5-A645-1143-B80B-F1E6D5017903}"/>
              </a:ext>
            </a:extLst>
          </p:cNvPr>
          <p:cNvSpPr txBox="1"/>
          <p:nvPr/>
        </p:nvSpPr>
        <p:spPr>
          <a:xfrm>
            <a:off x="1754542" y="4585021"/>
            <a:ext cx="9173981" cy="1603948"/>
          </a:xfrm>
          <a:prstGeom prst="rect">
            <a:avLst/>
          </a:prstGeom>
          <a:noFill/>
        </p:spPr>
        <p:txBody>
          <a:bodyPr wrap="none" lIns="0" tIns="0" rIns="0" bIns="0" rtlCol="0">
            <a:normAutofit/>
          </a:bodyPr>
          <a:lstStyle/>
          <a:p>
            <a:pPr marL="0" indent="-3657600" algn="l">
              <a:spcAft>
                <a:spcPts val="600"/>
              </a:spcAft>
            </a:pPr>
            <a:r>
              <a:rPr lang="en-US" sz="1800" b="0" i="0" dirty="0">
                <a:solidFill>
                  <a:schemeClr val="tx2"/>
                </a:solidFill>
                <a:latin typeface="+mn-lt"/>
                <a:ea typeface="Roboto" panose="02000000000000000000" pitchFamily="2" charset="0"/>
                <a:cs typeface="Times New Roman" panose="02020603050405020304" pitchFamily="18" charset="0"/>
              </a:rPr>
              <a:t>Click Save to get Save and Save As options.</a:t>
            </a:r>
          </a:p>
          <a:p>
            <a:pPr marL="285750" indent="-285750" algn="l">
              <a:spcAft>
                <a:spcPts val="600"/>
              </a:spcAft>
              <a:buFont typeface="Arial" panose="020B0604020202020204" pitchFamily="34" charset="0"/>
              <a:buChar char="•"/>
            </a:pPr>
            <a:r>
              <a:rPr lang="en-US" dirty="0">
                <a:solidFill>
                  <a:schemeClr val="tx2"/>
                </a:solidFill>
                <a:ea typeface="Roboto" panose="02000000000000000000" pitchFamily="2" charset="0"/>
                <a:cs typeface="Times New Roman" panose="02020603050405020304" pitchFamily="18" charset="0"/>
              </a:rPr>
              <a:t>Save will overwrite existing report</a:t>
            </a:r>
          </a:p>
          <a:p>
            <a:pPr marL="285750" indent="-285750" algn="l">
              <a:spcAft>
                <a:spcPts val="600"/>
              </a:spcAft>
              <a:buFont typeface="Arial" panose="020B0604020202020204" pitchFamily="34" charset="0"/>
              <a:buChar char="•"/>
            </a:pPr>
            <a:r>
              <a:rPr lang="en-US" sz="1800" b="0" i="0" dirty="0">
                <a:solidFill>
                  <a:schemeClr val="tx2"/>
                </a:solidFill>
                <a:latin typeface="+mn-lt"/>
                <a:ea typeface="Roboto" panose="02000000000000000000" pitchFamily="2" charset="0"/>
                <a:cs typeface="Times New Roman" panose="02020603050405020304" pitchFamily="18" charset="0"/>
              </a:rPr>
              <a:t>Save As will allow you to save the report with a new name and/or new location</a:t>
            </a:r>
          </a:p>
          <a:p>
            <a:pPr marL="0" indent="-3657600" algn="l">
              <a:spcAft>
                <a:spcPts val="600"/>
              </a:spcAft>
            </a:pPr>
            <a:r>
              <a:rPr lang="en-US" dirty="0">
                <a:solidFill>
                  <a:schemeClr val="tx2"/>
                </a:solidFill>
                <a:ea typeface="Roboto" panose="02000000000000000000" pitchFamily="2" charset="0"/>
                <a:cs typeface="Times New Roman" panose="02020603050405020304" pitchFamily="18" charset="0"/>
              </a:rPr>
              <a:t>Click Run Report to generate the output of the report</a:t>
            </a:r>
            <a:endParaRPr lang="en-US" sz="1800" b="0" i="0" dirty="0">
              <a:solidFill>
                <a:schemeClr val="tx2"/>
              </a:solidFill>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6" name="Picture 15">
            <a:extLst>
              <a:ext uri="{FF2B5EF4-FFF2-40B4-BE49-F238E27FC236}">
                <a16:creationId xmlns:a16="http://schemas.microsoft.com/office/drawing/2014/main" id="{2013FDD8-1E74-DEAC-B2F1-6149BA27AAE9}"/>
              </a:ext>
            </a:extLst>
          </p:cNvPr>
          <p:cNvPicPr>
            <a:picLocks noChangeAspect="1"/>
          </p:cNvPicPr>
          <p:nvPr/>
        </p:nvPicPr>
        <p:blipFill>
          <a:blip r:embed="rId4"/>
          <a:stretch>
            <a:fillRect/>
          </a:stretch>
        </p:blipFill>
        <p:spPr>
          <a:xfrm>
            <a:off x="6657508" y="1072164"/>
            <a:ext cx="3254282" cy="3006528"/>
          </a:xfrm>
          <a:prstGeom prst="rect">
            <a:avLst/>
          </a:prstGeom>
        </p:spPr>
      </p:pic>
    </p:spTree>
    <p:extLst>
      <p:ext uri="{BB962C8B-B14F-4D97-AF65-F5344CB8AC3E}">
        <p14:creationId xmlns:p14="http://schemas.microsoft.com/office/powerpoint/2010/main" val="161637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2F9C9B-E144-7DC1-4800-9331A2B6659F}"/>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EBB13161-FAB8-5D30-34B9-4E38A1E23AB7}"/>
              </a:ext>
            </a:extLst>
          </p:cNvPr>
          <p:cNvSpPr>
            <a:spLocks noGrp="1"/>
          </p:cNvSpPr>
          <p:nvPr>
            <p:ph type="sldNum" sz="quarter" idx="12"/>
          </p:nvPr>
        </p:nvSpPr>
        <p:spPr/>
        <p:txBody>
          <a:bodyPr/>
          <a:lstStyle/>
          <a:p>
            <a:fld id="{63DCA5C9-2E11-4C67-86EB-AE1DE127DC64}" type="slidenum">
              <a:rPr lang="en-US" smtClean="0"/>
              <a:pPr/>
              <a:t>23</a:t>
            </a:fld>
            <a:endParaRPr lang="en-US" dirty="0"/>
          </a:p>
        </p:txBody>
      </p:sp>
      <p:pic>
        <p:nvPicPr>
          <p:cNvPr id="5" name="Picture 4">
            <a:extLst>
              <a:ext uri="{FF2B5EF4-FFF2-40B4-BE49-F238E27FC236}">
                <a16:creationId xmlns:a16="http://schemas.microsoft.com/office/drawing/2014/main" id="{2238F5A8-A982-F98B-7109-028D5CCABB0A}"/>
              </a:ext>
            </a:extLst>
          </p:cNvPr>
          <p:cNvPicPr>
            <a:picLocks noChangeAspect="1"/>
          </p:cNvPicPr>
          <p:nvPr/>
        </p:nvPicPr>
        <p:blipFill>
          <a:blip r:embed="rId3"/>
          <a:stretch>
            <a:fillRect/>
          </a:stretch>
        </p:blipFill>
        <p:spPr>
          <a:xfrm>
            <a:off x="1119351" y="702125"/>
            <a:ext cx="10594428" cy="5619847"/>
          </a:xfrm>
          <a:prstGeom prst="rect">
            <a:avLst/>
          </a:prstGeom>
        </p:spPr>
      </p:pic>
      <p:sp>
        <p:nvSpPr>
          <p:cNvPr id="6" name="TextBox 5">
            <a:extLst>
              <a:ext uri="{FF2B5EF4-FFF2-40B4-BE49-F238E27FC236}">
                <a16:creationId xmlns:a16="http://schemas.microsoft.com/office/drawing/2014/main" id="{AC0FAC76-8285-837E-7336-65662EC32553}"/>
              </a:ext>
            </a:extLst>
          </p:cNvPr>
          <p:cNvSpPr txBox="1"/>
          <p:nvPr/>
        </p:nvSpPr>
        <p:spPr>
          <a:xfrm>
            <a:off x="2083633" y="310529"/>
            <a:ext cx="8634334" cy="584775"/>
          </a:xfrm>
          <a:prstGeom prst="rect">
            <a:avLst/>
          </a:prstGeom>
          <a:noFill/>
        </p:spPr>
        <p:txBody>
          <a:bodyPr wrap="square" rtlCol="0">
            <a:spAutoFit/>
          </a:bodyPr>
          <a:lstStyle/>
          <a:p>
            <a:pPr algn="ctr"/>
            <a:r>
              <a:rPr lang="en-US" sz="3200" dirty="0">
                <a:solidFill>
                  <a:srgbClr val="0070C0"/>
                </a:solidFill>
              </a:rPr>
              <a:t>Simple List Report</a:t>
            </a:r>
          </a:p>
        </p:txBody>
      </p:sp>
    </p:spTree>
    <p:extLst>
      <p:ext uri="{BB962C8B-B14F-4D97-AF65-F5344CB8AC3E}">
        <p14:creationId xmlns:p14="http://schemas.microsoft.com/office/powerpoint/2010/main" val="425237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C6F124-3754-1D82-80C4-B910DF498921}"/>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0064B09A-FB57-2E14-DA90-C675B8A71A6D}"/>
              </a:ext>
            </a:extLst>
          </p:cNvPr>
          <p:cNvSpPr>
            <a:spLocks noGrp="1"/>
          </p:cNvSpPr>
          <p:nvPr>
            <p:ph type="sldNum" sz="quarter" idx="12"/>
          </p:nvPr>
        </p:nvSpPr>
        <p:spPr/>
        <p:txBody>
          <a:bodyPr/>
          <a:lstStyle/>
          <a:p>
            <a:fld id="{63DCA5C9-2E11-4C67-86EB-AE1DE127DC64}" type="slidenum">
              <a:rPr lang="en-US" smtClean="0"/>
              <a:pPr/>
              <a:t>24</a:t>
            </a:fld>
            <a:endParaRPr lang="en-US" dirty="0"/>
          </a:p>
        </p:txBody>
      </p:sp>
      <p:pic>
        <p:nvPicPr>
          <p:cNvPr id="5" name="Picture 4">
            <a:extLst>
              <a:ext uri="{FF2B5EF4-FFF2-40B4-BE49-F238E27FC236}">
                <a16:creationId xmlns:a16="http://schemas.microsoft.com/office/drawing/2014/main" id="{B34A7327-FC14-90DD-95C0-7EC09573414A}"/>
              </a:ext>
            </a:extLst>
          </p:cNvPr>
          <p:cNvPicPr>
            <a:picLocks noChangeAspect="1"/>
          </p:cNvPicPr>
          <p:nvPr/>
        </p:nvPicPr>
        <p:blipFill>
          <a:blip r:embed="rId3"/>
          <a:stretch>
            <a:fillRect/>
          </a:stretch>
        </p:blipFill>
        <p:spPr>
          <a:xfrm>
            <a:off x="1100078" y="1215732"/>
            <a:ext cx="10914993" cy="4745420"/>
          </a:xfrm>
          <a:prstGeom prst="rect">
            <a:avLst/>
          </a:prstGeom>
        </p:spPr>
      </p:pic>
      <p:cxnSp>
        <p:nvCxnSpPr>
          <p:cNvPr id="9" name="Straight Arrow Connector 8">
            <a:extLst>
              <a:ext uri="{FF2B5EF4-FFF2-40B4-BE49-F238E27FC236}">
                <a16:creationId xmlns:a16="http://schemas.microsoft.com/office/drawing/2014/main" id="{2C39621F-91DC-0BC8-C762-B7105214F141}"/>
              </a:ext>
            </a:extLst>
          </p:cNvPr>
          <p:cNvCxnSpPr/>
          <p:nvPr/>
        </p:nvCxnSpPr>
        <p:spPr>
          <a:xfrm flipV="1">
            <a:off x="10731758" y="2721864"/>
            <a:ext cx="390144"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E6E4358-2EE5-6D83-B65C-04529A839C14}"/>
              </a:ext>
            </a:extLst>
          </p:cNvPr>
          <p:cNvCxnSpPr>
            <a:cxnSpLocks/>
          </p:cNvCxnSpPr>
          <p:nvPr/>
        </p:nvCxnSpPr>
        <p:spPr>
          <a:xfrm flipV="1">
            <a:off x="1398782" y="2721864"/>
            <a:ext cx="0"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5C7537A-5734-DC00-FE47-8139678A8443}"/>
              </a:ext>
            </a:extLst>
          </p:cNvPr>
          <p:cNvCxnSpPr>
            <a:cxnSpLocks/>
          </p:cNvCxnSpPr>
          <p:nvPr/>
        </p:nvCxnSpPr>
        <p:spPr>
          <a:xfrm flipV="1">
            <a:off x="1941326" y="2721864"/>
            <a:ext cx="0"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519F9C1-3349-AE81-9850-AC53665CA1C6}"/>
              </a:ext>
            </a:extLst>
          </p:cNvPr>
          <p:cNvCxnSpPr>
            <a:cxnSpLocks/>
          </p:cNvCxnSpPr>
          <p:nvPr/>
        </p:nvCxnSpPr>
        <p:spPr>
          <a:xfrm flipV="1">
            <a:off x="2806958" y="2721864"/>
            <a:ext cx="0"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17BECF90-2167-5B27-E997-E8BBB21C6D5B}"/>
              </a:ext>
            </a:extLst>
          </p:cNvPr>
          <p:cNvCxnSpPr>
            <a:cxnSpLocks/>
          </p:cNvCxnSpPr>
          <p:nvPr/>
        </p:nvCxnSpPr>
        <p:spPr>
          <a:xfrm flipV="1">
            <a:off x="3221486" y="2721864"/>
            <a:ext cx="0"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6D1F373-0FE6-814E-9F87-60186455F73A}"/>
              </a:ext>
            </a:extLst>
          </p:cNvPr>
          <p:cNvCxnSpPr>
            <a:cxnSpLocks/>
          </p:cNvCxnSpPr>
          <p:nvPr/>
        </p:nvCxnSpPr>
        <p:spPr>
          <a:xfrm flipV="1">
            <a:off x="3709166" y="2721864"/>
            <a:ext cx="0"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1FCAE43-E35E-AA60-B592-640FED16C301}"/>
              </a:ext>
            </a:extLst>
          </p:cNvPr>
          <p:cNvCxnSpPr>
            <a:cxnSpLocks/>
          </p:cNvCxnSpPr>
          <p:nvPr/>
        </p:nvCxnSpPr>
        <p:spPr>
          <a:xfrm flipV="1">
            <a:off x="4172462" y="2721864"/>
            <a:ext cx="0"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E5B79C08-301C-5189-30FA-0B5C7A94D642}"/>
              </a:ext>
            </a:extLst>
          </p:cNvPr>
          <p:cNvCxnSpPr>
            <a:cxnSpLocks/>
          </p:cNvCxnSpPr>
          <p:nvPr/>
        </p:nvCxnSpPr>
        <p:spPr>
          <a:xfrm flipV="1">
            <a:off x="5489198" y="2721864"/>
            <a:ext cx="0" cy="707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87F054E0-67F0-41E8-CA7F-8A55EB1E2BC1}"/>
              </a:ext>
            </a:extLst>
          </p:cNvPr>
          <p:cNvSpPr/>
          <p:nvPr/>
        </p:nvSpPr>
        <p:spPr bwMode="auto">
          <a:xfrm>
            <a:off x="1243338"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1</a:t>
            </a:r>
          </a:p>
        </p:txBody>
      </p:sp>
      <p:sp>
        <p:nvSpPr>
          <p:cNvPr id="24" name="Oval 23">
            <a:extLst>
              <a:ext uri="{FF2B5EF4-FFF2-40B4-BE49-F238E27FC236}">
                <a16:creationId xmlns:a16="http://schemas.microsoft.com/office/drawing/2014/main" id="{F5EAC38A-F504-B544-E6E9-C238AD59A955}"/>
              </a:ext>
            </a:extLst>
          </p:cNvPr>
          <p:cNvSpPr/>
          <p:nvPr/>
        </p:nvSpPr>
        <p:spPr bwMode="auto">
          <a:xfrm>
            <a:off x="10420871"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8</a:t>
            </a:r>
          </a:p>
        </p:txBody>
      </p:sp>
      <p:sp>
        <p:nvSpPr>
          <p:cNvPr id="25" name="Oval 24">
            <a:extLst>
              <a:ext uri="{FF2B5EF4-FFF2-40B4-BE49-F238E27FC236}">
                <a16:creationId xmlns:a16="http://schemas.microsoft.com/office/drawing/2014/main" id="{ABCCAAD3-D52F-D4C9-35DC-C52D89258992}"/>
              </a:ext>
            </a:extLst>
          </p:cNvPr>
          <p:cNvSpPr/>
          <p:nvPr/>
        </p:nvSpPr>
        <p:spPr bwMode="auto">
          <a:xfrm>
            <a:off x="1804060"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2</a:t>
            </a:r>
          </a:p>
        </p:txBody>
      </p:sp>
      <p:sp>
        <p:nvSpPr>
          <p:cNvPr id="26" name="Oval 25">
            <a:extLst>
              <a:ext uri="{FF2B5EF4-FFF2-40B4-BE49-F238E27FC236}">
                <a16:creationId xmlns:a16="http://schemas.microsoft.com/office/drawing/2014/main" id="{9544CD87-05F9-8FD0-BA1E-8FFEB23D6CC8}"/>
              </a:ext>
            </a:extLst>
          </p:cNvPr>
          <p:cNvSpPr/>
          <p:nvPr/>
        </p:nvSpPr>
        <p:spPr bwMode="auto">
          <a:xfrm>
            <a:off x="2651514"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3</a:t>
            </a:r>
          </a:p>
        </p:txBody>
      </p:sp>
      <p:sp>
        <p:nvSpPr>
          <p:cNvPr id="27" name="Oval 26">
            <a:extLst>
              <a:ext uri="{FF2B5EF4-FFF2-40B4-BE49-F238E27FC236}">
                <a16:creationId xmlns:a16="http://schemas.microsoft.com/office/drawing/2014/main" id="{AD8E1F6D-16D1-E258-F18D-77C85CA79DBA}"/>
              </a:ext>
            </a:extLst>
          </p:cNvPr>
          <p:cNvSpPr/>
          <p:nvPr/>
        </p:nvSpPr>
        <p:spPr bwMode="auto">
          <a:xfrm>
            <a:off x="3066042"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4</a:t>
            </a:r>
          </a:p>
        </p:txBody>
      </p:sp>
      <p:sp>
        <p:nvSpPr>
          <p:cNvPr id="28" name="Oval 27">
            <a:extLst>
              <a:ext uri="{FF2B5EF4-FFF2-40B4-BE49-F238E27FC236}">
                <a16:creationId xmlns:a16="http://schemas.microsoft.com/office/drawing/2014/main" id="{F3FC043E-1C19-3136-0BBB-B69EDD2BAED4}"/>
              </a:ext>
            </a:extLst>
          </p:cNvPr>
          <p:cNvSpPr/>
          <p:nvPr/>
        </p:nvSpPr>
        <p:spPr bwMode="auto">
          <a:xfrm>
            <a:off x="3553731"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5</a:t>
            </a:r>
          </a:p>
        </p:txBody>
      </p:sp>
      <p:sp>
        <p:nvSpPr>
          <p:cNvPr id="29" name="Oval 28">
            <a:extLst>
              <a:ext uri="{FF2B5EF4-FFF2-40B4-BE49-F238E27FC236}">
                <a16:creationId xmlns:a16="http://schemas.microsoft.com/office/drawing/2014/main" id="{C62C9C22-92E9-D0E5-A333-F22BE843A454}"/>
              </a:ext>
            </a:extLst>
          </p:cNvPr>
          <p:cNvSpPr/>
          <p:nvPr/>
        </p:nvSpPr>
        <p:spPr bwMode="auto">
          <a:xfrm>
            <a:off x="4017018"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6</a:t>
            </a:r>
          </a:p>
        </p:txBody>
      </p:sp>
      <p:sp>
        <p:nvSpPr>
          <p:cNvPr id="30" name="Oval 29">
            <a:extLst>
              <a:ext uri="{FF2B5EF4-FFF2-40B4-BE49-F238E27FC236}">
                <a16:creationId xmlns:a16="http://schemas.microsoft.com/office/drawing/2014/main" id="{A59BF787-596C-5916-C625-2178DAD7DEA0}"/>
              </a:ext>
            </a:extLst>
          </p:cNvPr>
          <p:cNvSpPr/>
          <p:nvPr/>
        </p:nvSpPr>
        <p:spPr bwMode="auto">
          <a:xfrm>
            <a:off x="5333754" y="3429000"/>
            <a:ext cx="310887" cy="283464"/>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7</a:t>
            </a:r>
          </a:p>
        </p:txBody>
      </p:sp>
      <p:sp>
        <p:nvSpPr>
          <p:cNvPr id="31" name="TextBox 30">
            <a:extLst>
              <a:ext uri="{FF2B5EF4-FFF2-40B4-BE49-F238E27FC236}">
                <a16:creationId xmlns:a16="http://schemas.microsoft.com/office/drawing/2014/main" id="{FB3CBAA8-2816-BCFD-54BA-D8D009A05C7D}"/>
              </a:ext>
            </a:extLst>
          </p:cNvPr>
          <p:cNvSpPr txBox="1"/>
          <p:nvPr/>
        </p:nvSpPr>
        <p:spPr>
          <a:xfrm>
            <a:off x="1943724" y="146075"/>
            <a:ext cx="8634334" cy="584775"/>
          </a:xfrm>
          <a:prstGeom prst="rect">
            <a:avLst/>
          </a:prstGeom>
          <a:noFill/>
        </p:spPr>
        <p:txBody>
          <a:bodyPr wrap="square" rtlCol="0">
            <a:spAutoFit/>
          </a:bodyPr>
          <a:lstStyle/>
          <a:p>
            <a:pPr algn="ctr"/>
            <a:r>
              <a:rPr lang="en-US" sz="3200" dirty="0">
                <a:solidFill>
                  <a:srgbClr val="0070C0"/>
                </a:solidFill>
              </a:rPr>
              <a:t>Report Output Screen</a:t>
            </a:r>
          </a:p>
        </p:txBody>
      </p:sp>
    </p:spTree>
    <p:extLst>
      <p:ext uri="{BB962C8B-B14F-4D97-AF65-F5344CB8AC3E}">
        <p14:creationId xmlns:p14="http://schemas.microsoft.com/office/powerpoint/2010/main" val="162706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5E5910-2E74-EAFC-286D-2363E9E6B144}"/>
              </a:ext>
            </a:extLst>
          </p:cNvPr>
          <p:cNvSpPr>
            <a:spLocks noGrp="1"/>
          </p:cNvSpPr>
          <p:nvPr>
            <p:ph type="ftr" sz="quarter" idx="11"/>
          </p:nvPr>
        </p:nvSpPr>
        <p:spPr/>
        <p:txBody>
          <a:bodyPr/>
          <a:lstStyle/>
          <a:p>
            <a:r>
              <a:rPr lang="en-US"/>
              <a:t>SafetyNet Reporting |  © Tufts Medicine 2023  |  Private and confidential. Not for redistribution.</a:t>
            </a:r>
          </a:p>
        </p:txBody>
      </p:sp>
      <p:sp>
        <p:nvSpPr>
          <p:cNvPr id="4" name="Slide Number Placeholder 3">
            <a:extLst>
              <a:ext uri="{FF2B5EF4-FFF2-40B4-BE49-F238E27FC236}">
                <a16:creationId xmlns:a16="http://schemas.microsoft.com/office/drawing/2014/main" id="{3127DA92-A5EF-F3C8-AA9E-0F8CB806E07C}"/>
              </a:ext>
            </a:extLst>
          </p:cNvPr>
          <p:cNvSpPr>
            <a:spLocks noGrp="1"/>
          </p:cNvSpPr>
          <p:nvPr>
            <p:ph type="sldNum" sz="quarter" idx="12"/>
          </p:nvPr>
        </p:nvSpPr>
        <p:spPr/>
        <p:txBody>
          <a:bodyPr/>
          <a:lstStyle/>
          <a:p>
            <a:fld id="{7F7BCEE8-21A7-40A2-9D3C-C1012A99E0F5}" type="slidenum">
              <a:rPr lang="en-US" smtClean="0"/>
              <a:t>25</a:t>
            </a:fld>
            <a:endParaRPr lang="en-US"/>
          </a:p>
        </p:txBody>
      </p:sp>
      <p:pic>
        <p:nvPicPr>
          <p:cNvPr id="7" name="Picture 6">
            <a:extLst>
              <a:ext uri="{FF2B5EF4-FFF2-40B4-BE49-F238E27FC236}">
                <a16:creationId xmlns:a16="http://schemas.microsoft.com/office/drawing/2014/main" id="{39D576C4-595C-F6FE-F013-4156D281CD8B}"/>
              </a:ext>
            </a:extLst>
          </p:cNvPr>
          <p:cNvPicPr>
            <a:picLocks noChangeAspect="1"/>
          </p:cNvPicPr>
          <p:nvPr/>
        </p:nvPicPr>
        <p:blipFill>
          <a:blip r:embed="rId2"/>
          <a:stretch>
            <a:fillRect/>
          </a:stretch>
        </p:blipFill>
        <p:spPr>
          <a:xfrm>
            <a:off x="1479550" y="125850"/>
            <a:ext cx="8688578" cy="6430525"/>
          </a:xfrm>
          <a:prstGeom prst="rect">
            <a:avLst/>
          </a:prstGeom>
        </p:spPr>
      </p:pic>
    </p:spTree>
    <p:extLst>
      <p:ext uri="{BB962C8B-B14F-4D97-AF65-F5344CB8AC3E}">
        <p14:creationId xmlns:p14="http://schemas.microsoft.com/office/powerpoint/2010/main" val="164480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F768CB-FFD0-AA14-E0F5-09B0E95A4AA2}"/>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3180C48A-EDEE-C732-22AE-574EBF8505BF}"/>
              </a:ext>
            </a:extLst>
          </p:cNvPr>
          <p:cNvSpPr>
            <a:spLocks noGrp="1"/>
          </p:cNvSpPr>
          <p:nvPr>
            <p:ph type="sldNum" sz="quarter" idx="12"/>
          </p:nvPr>
        </p:nvSpPr>
        <p:spPr/>
        <p:txBody>
          <a:bodyPr/>
          <a:lstStyle/>
          <a:p>
            <a:fld id="{63DCA5C9-2E11-4C67-86EB-AE1DE127DC64}" type="slidenum">
              <a:rPr lang="en-US" smtClean="0"/>
              <a:pPr/>
              <a:t>26</a:t>
            </a:fld>
            <a:endParaRPr lang="en-US" dirty="0"/>
          </a:p>
        </p:txBody>
      </p:sp>
      <p:pic>
        <p:nvPicPr>
          <p:cNvPr id="9" name="Picture 8">
            <a:extLst>
              <a:ext uri="{FF2B5EF4-FFF2-40B4-BE49-F238E27FC236}">
                <a16:creationId xmlns:a16="http://schemas.microsoft.com/office/drawing/2014/main" id="{C85A4311-5A07-2A4A-A5D0-A9597AFA53C8}"/>
              </a:ext>
            </a:extLst>
          </p:cNvPr>
          <p:cNvPicPr>
            <a:picLocks noChangeAspect="1"/>
          </p:cNvPicPr>
          <p:nvPr/>
        </p:nvPicPr>
        <p:blipFill>
          <a:blip r:embed="rId2"/>
          <a:stretch>
            <a:fillRect/>
          </a:stretch>
        </p:blipFill>
        <p:spPr>
          <a:xfrm>
            <a:off x="2132549" y="274394"/>
            <a:ext cx="8292663" cy="5961521"/>
          </a:xfrm>
          <a:prstGeom prst="rect">
            <a:avLst/>
          </a:prstGeom>
        </p:spPr>
      </p:pic>
      <p:sp>
        <p:nvSpPr>
          <p:cNvPr id="10" name="Oval 9">
            <a:extLst>
              <a:ext uri="{FF2B5EF4-FFF2-40B4-BE49-F238E27FC236}">
                <a16:creationId xmlns:a16="http://schemas.microsoft.com/office/drawing/2014/main" id="{E96815C3-6D14-31D5-4886-730FBC526CB7}"/>
              </a:ext>
            </a:extLst>
          </p:cNvPr>
          <p:cNvSpPr/>
          <p:nvPr/>
        </p:nvSpPr>
        <p:spPr bwMode="auto">
          <a:xfrm>
            <a:off x="2132549" y="814471"/>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1</a:t>
            </a:r>
          </a:p>
        </p:txBody>
      </p:sp>
      <p:sp>
        <p:nvSpPr>
          <p:cNvPr id="11" name="Oval 10">
            <a:extLst>
              <a:ext uri="{FF2B5EF4-FFF2-40B4-BE49-F238E27FC236}">
                <a16:creationId xmlns:a16="http://schemas.microsoft.com/office/drawing/2014/main" id="{C9EA0763-AA64-336E-E303-78FFA6428818}"/>
              </a:ext>
            </a:extLst>
          </p:cNvPr>
          <p:cNvSpPr/>
          <p:nvPr/>
        </p:nvSpPr>
        <p:spPr bwMode="auto">
          <a:xfrm>
            <a:off x="3479765" y="1296055"/>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2</a:t>
            </a:r>
          </a:p>
        </p:txBody>
      </p:sp>
      <p:sp>
        <p:nvSpPr>
          <p:cNvPr id="12" name="Oval 11">
            <a:extLst>
              <a:ext uri="{FF2B5EF4-FFF2-40B4-BE49-F238E27FC236}">
                <a16:creationId xmlns:a16="http://schemas.microsoft.com/office/drawing/2014/main" id="{27C2FDBB-A73B-1075-D47E-609E12FC9C08}"/>
              </a:ext>
            </a:extLst>
          </p:cNvPr>
          <p:cNvSpPr/>
          <p:nvPr/>
        </p:nvSpPr>
        <p:spPr bwMode="auto">
          <a:xfrm>
            <a:off x="5028149" y="2076343"/>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3</a:t>
            </a:r>
          </a:p>
        </p:txBody>
      </p:sp>
      <p:sp>
        <p:nvSpPr>
          <p:cNvPr id="13" name="Oval 12">
            <a:extLst>
              <a:ext uri="{FF2B5EF4-FFF2-40B4-BE49-F238E27FC236}">
                <a16:creationId xmlns:a16="http://schemas.microsoft.com/office/drawing/2014/main" id="{C32283FB-FC26-CECC-65F9-A51A4E18BC4A}"/>
              </a:ext>
            </a:extLst>
          </p:cNvPr>
          <p:cNvSpPr/>
          <p:nvPr/>
        </p:nvSpPr>
        <p:spPr bwMode="auto">
          <a:xfrm>
            <a:off x="8222453" y="2076343"/>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4</a:t>
            </a:r>
          </a:p>
        </p:txBody>
      </p:sp>
      <p:sp>
        <p:nvSpPr>
          <p:cNvPr id="14" name="Oval 13">
            <a:extLst>
              <a:ext uri="{FF2B5EF4-FFF2-40B4-BE49-F238E27FC236}">
                <a16:creationId xmlns:a16="http://schemas.microsoft.com/office/drawing/2014/main" id="{8C13B818-D9BC-79C1-7D78-7C8169984D5E}"/>
              </a:ext>
            </a:extLst>
          </p:cNvPr>
          <p:cNvSpPr/>
          <p:nvPr/>
        </p:nvSpPr>
        <p:spPr bwMode="auto">
          <a:xfrm>
            <a:off x="2281901" y="2722519"/>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5</a:t>
            </a:r>
          </a:p>
        </p:txBody>
      </p:sp>
      <p:sp>
        <p:nvSpPr>
          <p:cNvPr id="15" name="Oval 14">
            <a:extLst>
              <a:ext uri="{FF2B5EF4-FFF2-40B4-BE49-F238E27FC236}">
                <a16:creationId xmlns:a16="http://schemas.microsoft.com/office/drawing/2014/main" id="{09A4A112-C1B5-B068-2E2F-0E2C52E0B863}"/>
              </a:ext>
            </a:extLst>
          </p:cNvPr>
          <p:cNvSpPr/>
          <p:nvPr/>
        </p:nvSpPr>
        <p:spPr bwMode="auto">
          <a:xfrm>
            <a:off x="3375082" y="3343842"/>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6</a:t>
            </a:r>
          </a:p>
        </p:txBody>
      </p:sp>
      <p:sp>
        <p:nvSpPr>
          <p:cNvPr id="16" name="Oval 15">
            <a:extLst>
              <a:ext uri="{FF2B5EF4-FFF2-40B4-BE49-F238E27FC236}">
                <a16:creationId xmlns:a16="http://schemas.microsoft.com/office/drawing/2014/main" id="{0928A1F5-7F7D-222B-3E7F-F634715A05AE}"/>
              </a:ext>
            </a:extLst>
          </p:cNvPr>
          <p:cNvSpPr/>
          <p:nvPr/>
        </p:nvSpPr>
        <p:spPr bwMode="auto">
          <a:xfrm>
            <a:off x="2003482" y="3978295"/>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dirty="0">
                <a:solidFill>
                  <a:schemeClr val="bg1"/>
                </a:solidFill>
                <a:ea typeface="Roboto" panose="02000000000000000000" pitchFamily="2" charset="0"/>
                <a:cs typeface="Roboto" panose="02000000000000000000" pitchFamily="2" charset="0"/>
              </a:rPr>
              <a:t>7</a:t>
            </a: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17" name="Oval 16">
            <a:extLst>
              <a:ext uri="{FF2B5EF4-FFF2-40B4-BE49-F238E27FC236}">
                <a16:creationId xmlns:a16="http://schemas.microsoft.com/office/drawing/2014/main" id="{78C69B02-80EC-7105-0267-213856B6627E}"/>
              </a:ext>
            </a:extLst>
          </p:cNvPr>
          <p:cNvSpPr/>
          <p:nvPr/>
        </p:nvSpPr>
        <p:spPr bwMode="auto">
          <a:xfrm>
            <a:off x="2014623" y="4988888"/>
            <a:ext cx="298704" cy="292608"/>
          </a:xfrm>
          <a:prstGeom prst="ellips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800" b="0" i="0" dirty="0">
                <a:solidFill>
                  <a:schemeClr val="bg1"/>
                </a:solidFill>
                <a:latin typeface="+mn-lt"/>
                <a:ea typeface="Roboto" panose="02000000000000000000" pitchFamily="2" charset="0"/>
                <a:cs typeface="Roboto" panose="02000000000000000000" pitchFamily="2" charset="0"/>
              </a:rPr>
              <a:t>8</a:t>
            </a:r>
          </a:p>
        </p:txBody>
      </p:sp>
    </p:spTree>
    <p:extLst>
      <p:ext uri="{BB962C8B-B14F-4D97-AF65-F5344CB8AC3E}">
        <p14:creationId xmlns:p14="http://schemas.microsoft.com/office/powerpoint/2010/main" val="755370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B478E7-9FDE-6809-5009-AA3E6FF10D61}"/>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5E7DCAC3-07F9-38F2-06BE-85A8D05FBC1A}"/>
              </a:ext>
            </a:extLst>
          </p:cNvPr>
          <p:cNvSpPr>
            <a:spLocks noGrp="1"/>
          </p:cNvSpPr>
          <p:nvPr>
            <p:ph type="sldNum" sz="quarter" idx="12"/>
          </p:nvPr>
        </p:nvSpPr>
        <p:spPr/>
        <p:txBody>
          <a:bodyPr/>
          <a:lstStyle/>
          <a:p>
            <a:fld id="{63DCA5C9-2E11-4C67-86EB-AE1DE127DC64}" type="slidenum">
              <a:rPr lang="en-US" smtClean="0"/>
              <a:pPr/>
              <a:t>27</a:t>
            </a:fld>
            <a:endParaRPr lang="en-US" dirty="0"/>
          </a:p>
        </p:txBody>
      </p:sp>
      <p:pic>
        <p:nvPicPr>
          <p:cNvPr id="7" name="Picture 6">
            <a:extLst>
              <a:ext uri="{FF2B5EF4-FFF2-40B4-BE49-F238E27FC236}">
                <a16:creationId xmlns:a16="http://schemas.microsoft.com/office/drawing/2014/main" id="{151D2857-CAD3-10AE-0CB7-20D09097D490}"/>
              </a:ext>
            </a:extLst>
          </p:cNvPr>
          <p:cNvPicPr>
            <a:picLocks noChangeAspect="1"/>
          </p:cNvPicPr>
          <p:nvPr/>
        </p:nvPicPr>
        <p:blipFill>
          <a:blip r:embed="rId3"/>
          <a:stretch>
            <a:fillRect/>
          </a:stretch>
        </p:blipFill>
        <p:spPr>
          <a:xfrm>
            <a:off x="1177682" y="717120"/>
            <a:ext cx="10166419" cy="5702417"/>
          </a:xfrm>
          <a:prstGeom prst="rect">
            <a:avLst/>
          </a:prstGeom>
        </p:spPr>
      </p:pic>
      <p:sp>
        <p:nvSpPr>
          <p:cNvPr id="8" name="TextBox 7">
            <a:extLst>
              <a:ext uri="{FF2B5EF4-FFF2-40B4-BE49-F238E27FC236}">
                <a16:creationId xmlns:a16="http://schemas.microsoft.com/office/drawing/2014/main" id="{1437CD1D-25FF-8749-7FB7-63582B4ECDB8}"/>
              </a:ext>
            </a:extLst>
          </p:cNvPr>
          <p:cNvSpPr txBox="1"/>
          <p:nvPr/>
        </p:nvSpPr>
        <p:spPr>
          <a:xfrm>
            <a:off x="1943724" y="146075"/>
            <a:ext cx="8634334" cy="584775"/>
          </a:xfrm>
          <a:prstGeom prst="rect">
            <a:avLst/>
          </a:prstGeom>
          <a:noFill/>
        </p:spPr>
        <p:txBody>
          <a:bodyPr wrap="square" rtlCol="0">
            <a:spAutoFit/>
          </a:bodyPr>
          <a:lstStyle/>
          <a:p>
            <a:pPr algn="ctr"/>
            <a:r>
              <a:rPr lang="en-US" sz="3200" dirty="0">
                <a:solidFill>
                  <a:srgbClr val="0070C0"/>
                </a:solidFill>
              </a:rPr>
              <a:t>Line Chart</a:t>
            </a:r>
          </a:p>
        </p:txBody>
      </p:sp>
    </p:spTree>
    <p:extLst>
      <p:ext uri="{BB962C8B-B14F-4D97-AF65-F5344CB8AC3E}">
        <p14:creationId xmlns:p14="http://schemas.microsoft.com/office/powerpoint/2010/main" val="764027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B753D9-84EA-D717-8ABF-7616D2CAD921}"/>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9BB50FCA-92A8-7EE1-3C74-83C2A996DD92}"/>
              </a:ext>
            </a:extLst>
          </p:cNvPr>
          <p:cNvSpPr>
            <a:spLocks noGrp="1"/>
          </p:cNvSpPr>
          <p:nvPr>
            <p:ph type="sldNum" sz="quarter" idx="12"/>
          </p:nvPr>
        </p:nvSpPr>
        <p:spPr/>
        <p:txBody>
          <a:bodyPr/>
          <a:lstStyle/>
          <a:p>
            <a:fld id="{63DCA5C9-2E11-4C67-86EB-AE1DE127DC64}" type="slidenum">
              <a:rPr lang="en-US" smtClean="0"/>
              <a:pPr/>
              <a:t>28</a:t>
            </a:fld>
            <a:endParaRPr lang="en-US" dirty="0"/>
          </a:p>
        </p:txBody>
      </p:sp>
      <p:pic>
        <p:nvPicPr>
          <p:cNvPr id="7" name="Picture 6" descr="Chart&#10;&#10;Description automatically generated with medium confidence">
            <a:extLst>
              <a:ext uri="{FF2B5EF4-FFF2-40B4-BE49-F238E27FC236}">
                <a16:creationId xmlns:a16="http://schemas.microsoft.com/office/drawing/2014/main" id="{104A46A7-E599-BD17-80A4-8E4BC7112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785" y="896276"/>
            <a:ext cx="9225005" cy="5660099"/>
          </a:xfrm>
          <a:prstGeom prst="rect">
            <a:avLst/>
          </a:prstGeom>
        </p:spPr>
      </p:pic>
      <p:sp>
        <p:nvSpPr>
          <p:cNvPr id="8" name="TextBox 7">
            <a:extLst>
              <a:ext uri="{FF2B5EF4-FFF2-40B4-BE49-F238E27FC236}">
                <a16:creationId xmlns:a16="http://schemas.microsoft.com/office/drawing/2014/main" id="{DCB2B7E5-B00F-DD45-B1C3-87801F85243D}"/>
              </a:ext>
            </a:extLst>
          </p:cNvPr>
          <p:cNvSpPr txBox="1"/>
          <p:nvPr/>
        </p:nvSpPr>
        <p:spPr>
          <a:xfrm>
            <a:off x="1943724" y="146075"/>
            <a:ext cx="8634334" cy="584775"/>
          </a:xfrm>
          <a:prstGeom prst="rect">
            <a:avLst/>
          </a:prstGeom>
          <a:noFill/>
        </p:spPr>
        <p:txBody>
          <a:bodyPr wrap="square" rtlCol="0">
            <a:spAutoFit/>
          </a:bodyPr>
          <a:lstStyle/>
          <a:p>
            <a:pPr algn="ctr"/>
            <a:r>
              <a:rPr lang="en-US" sz="3200" dirty="0">
                <a:solidFill>
                  <a:srgbClr val="0070C0"/>
                </a:solidFill>
              </a:rPr>
              <a:t>Bar Chart</a:t>
            </a:r>
          </a:p>
        </p:txBody>
      </p:sp>
    </p:spTree>
    <p:extLst>
      <p:ext uri="{BB962C8B-B14F-4D97-AF65-F5344CB8AC3E}">
        <p14:creationId xmlns:p14="http://schemas.microsoft.com/office/powerpoint/2010/main" val="137078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D1F223-2070-E65D-92FE-04AB1217200F}"/>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2A0FA50B-F7E5-6E3E-9B35-AB6B4DBFB1E0}"/>
              </a:ext>
            </a:extLst>
          </p:cNvPr>
          <p:cNvSpPr>
            <a:spLocks noGrp="1"/>
          </p:cNvSpPr>
          <p:nvPr>
            <p:ph type="sldNum" sz="quarter" idx="12"/>
          </p:nvPr>
        </p:nvSpPr>
        <p:spPr/>
        <p:txBody>
          <a:bodyPr/>
          <a:lstStyle/>
          <a:p>
            <a:fld id="{63DCA5C9-2E11-4C67-86EB-AE1DE127DC64}" type="slidenum">
              <a:rPr lang="en-US" smtClean="0"/>
              <a:pPr/>
              <a:t>29</a:t>
            </a:fld>
            <a:endParaRPr lang="en-US" dirty="0"/>
          </a:p>
        </p:txBody>
      </p:sp>
      <p:pic>
        <p:nvPicPr>
          <p:cNvPr id="7" name="Picture 6" descr="Graphical user interface, chart&#10;&#10;Description automatically generated">
            <a:extLst>
              <a:ext uri="{FF2B5EF4-FFF2-40B4-BE49-F238E27FC236}">
                <a16:creationId xmlns:a16="http://schemas.microsoft.com/office/drawing/2014/main" id="{2468975E-D0FE-0B51-50A4-215AF0BD6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379" y="946015"/>
            <a:ext cx="9002628" cy="5498629"/>
          </a:xfrm>
          <a:prstGeom prst="rect">
            <a:avLst/>
          </a:prstGeom>
        </p:spPr>
      </p:pic>
      <p:sp>
        <p:nvSpPr>
          <p:cNvPr id="8" name="TextBox 7">
            <a:extLst>
              <a:ext uri="{FF2B5EF4-FFF2-40B4-BE49-F238E27FC236}">
                <a16:creationId xmlns:a16="http://schemas.microsoft.com/office/drawing/2014/main" id="{B1D90158-1EA7-4D9B-BCA8-E193E94C2D00}"/>
              </a:ext>
            </a:extLst>
          </p:cNvPr>
          <p:cNvSpPr txBox="1"/>
          <p:nvPr/>
        </p:nvSpPr>
        <p:spPr>
          <a:xfrm>
            <a:off x="1943724" y="146075"/>
            <a:ext cx="8634334" cy="584775"/>
          </a:xfrm>
          <a:prstGeom prst="rect">
            <a:avLst/>
          </a:prstGeom>
          <a:noFill/>
        </p:spPr>
        <p:txBody>
          <a:bodyPr wrap="square" rtlCol="0">
            <a:spAutoFit/>
          </a:bodyPr>
          <a:lstStyle/>
          <a:p>
            <a:pPr algn="ctr"/>
            <a:r>
              <a:rPr lang="en-US" sz="3200" dirty="0">
                <a:solidFill>
                  <a:srgbClr val="0070C0"/>
                </a:solidFill>
              </a:rPr>
              <a:t>Stacked Bar Chart</a:t>
            </a:r>
          </a:p>
        </p:txBody>
      </p:sp>
    </p:spTree>
    <p:extLst>
      <p:ext uri="{BB962C8B-B14F-4D97-AF65-F5344CB8AC3E}">
        <p14:creationId xmlns:p14="http://schemas.microsoft.com/office/powerpoint/2010/main" val="62085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087991" y="1806768"/>
            <a:ext cx="10983320" cy="4428780"/>
          </a:xfrm>
        </p:spPr>
        <p:txBody>
          <a:bodyPr/>
          <a:lstStyle/>
          <a:p>
            <a:pPr marL="914400" indent="-571500">
              <a:buFont typeface="Wingdings" panose="05000000000000000000" pitchFamily="2" charset="2"/>
              <a:buChar char="q"/>
            </a:pPr>
            <a:r>
              <a:rPr lang="en-US" sz="4000" b="1" dirty="0">
                <a:solidFill>
                  <a:schemeClr val="tx1"/>
                </a:solidFill>
                <a:latin typeface="Rockwell" panose="02060603020205020403" pitchFamily="18" charset="0"/>
              </a:rPr>
              <a:t>Role: Front Line User</a:t>
            </a:r>
          </a:p>
          <a:p>
            <a:pPr marL="342900"/>
            <a:r>
              <a:rPr lang="en-US" sz="2400" b="1" dirty="0">
                <a:solidFill>
                  <a:srgbClr val="0070C0"/>
                </a:solidFill>
                <a:latin typeface="Rockwell" panose="02060603020205020403" pitchFamily="18" charset="0"/>
              </a:rPr>
              <a:t>Access to report an event in the system. All TM employees can report an event in SafetyNet. </a:t>
            </a:r>
          </a:p>
          <a:p>
            <a:pPr marL="914400" indent="-571500">
              <a:buFont typeface="Wingdings" panose="05000000000000000000" pitchFamily="2" charset="2"/>
              <a:buChar char="q"/>
            </a:pPr>
            <a:r>
              <a:rPr lang="en-US" sz="4000" b="1" dirty="0">
                <a:solidFill>
                  <a:schemeClr val="tx1"/>
                </a:solidFill>
                <a:latin typeface="Rockwell" panose="02060603020205020403" pitchFamily="18" charset="0"/>
              </a:rPr>
              <a:t>Role: File Manager </a:t>
            </a:r>
          </a:p>
          <a:p>
            <a:pPr marL="342900"/>
            <a:r>
              <a:rPr lang="en-US" sz="2400" b="1" dirty="0">
                <a:solidFill>
                  <a:srgbClr val="0070C0"/>
                </a:solidFill>
                <a:latin typeface="Rockwell" panose="02060603020205020403" pitchFamily="18" charset="0"/>
              </a:rPr>
              <a:t>Access to </a:t>
            </a:r>
            <a:r>
              <a:rPr lang="en-US" sz="2400" b="1" i="1" dirty="0">
                <a:solidFill>
                  <a:srgbClr val="0070C0"/>
                </a:solidFill>
                <a:latin typeface="Rockwell" panose="02060603020205020403" pitchFamily="18" charset="0"/>
              </a:rPr>
              <a:t>manage </a:t>
            </a:r>
            <a:r>
              <a:rPr lang="en-US" sz="2400" b="1" dirty="0">
                <a:solidFill>
                  <a:srgbClr val="0070C0"/>
                </a:solidFill>
                <a:latin typeface="Rockwell" panose="02060603020205020403" pitchFamily="18" charset="0"/>
              </a:rPr>
              <a:t>an event in the system and </a:t>
            </a:r>
            <a:r>
              <a:rPr lang="en-US" sz="2400" b="1" i="1" dirty="0">
                <a:solidFill>
                  <a:srgbClr val="FF0000"/>
                </a:solidFill>
                <a:latin typeface="Rockwell" panose="02060603020205020403" pitchFamily="18" charset="0"/>
              </a:rPr>
              <a:t>write and/or view reports.  </a:t>
            </a:r>
            <a:r>
              <a:rPr lang="en-US" sz="2400" b="1" dirty="0">
                <a:solidFill>
                  <a:srgbClr val="0070C0"/>
                </a:solidFill>
                <a:latin typeface="Rockwell" panose="02060603020205020403" pitchFamily="18" charset="0"/>
              </a:rPr>
              <a:t>There are different types of File Managers. </a:t>
            </a:r>
            <a:endParaRPr lang="en-US" sz="4000" b="1" dirty="0">
              <a:solidFill>
                <a:srgbClr val="0070C0"/>
              </a:solidFill>
              <a:latin typeface="Rockwell" panose="02060603020205020403" pitchFamily="18" charset="0"/>
            </a:endParaRPr>
          </a:p>
          <a:p>
            <a:pPr marL="914400" indent="-571500">
              <a:buFont typeface="Wingdings" panose="05000000000000000000" pitchFamily="2" charset="2"/>
              <a:buChar char="q"/>
            </a:pPr>
            <a:r>
              <a:rPr lang="en-US" sz="4000" b="1" dirty="0">
                <a:solidFill>
                  <a:schemeClr val="tx1"/>
                </a:solidFill>
                <a:latin typeface="Rockwell" panose="02060603020205020403" pitchFamily="18" charset="0"/>
              </a:rPr>
              <a:t>Role: System Admin </a:t>
            </a:r>
          </a:p>
          <a:p>
            <a:pPr marL="342900"/>
            <a:r>
              <a:rPr lang="en-US" sz="2400" b="1" dirty="0">
                <a:solidFill>
                  <a:srgbClr val="0070C0"/>
                </a:solidFill>
              </a:rPr>
              <a:t>Manages access, software and related requests. Can also build “schedules”. </a:t>
            </a:r>
            <a:endParaRPr lang="en-US" sz="2400" dirty="0">
              <a:solidFill>
                <a:srgbClr val="0070C0"/>
              </a:solidFill>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114300" indent="0">
              <a:buNone/>
            </a:pPr>
            <a:endParaRPr lang="en-US" sz="2000" dirty="0">
              <a:solidFill>
                <a:srgbClr val="008000"/>
              </a:solidFill>
            </a:endParaRPr>
          </a:p>
        </p:txBody>
      </p:sp>
      <p:sp>
        <p:nvSpPr>
          <p:cNvPr id="2" name="Title 1"/>
          <p:cNvSpPr>
            <a:spLocks noGrp="1"/>
          </p:cNvSpPr>
          <p:nvPr>
            <p:ph type="title"/>
          </p:nvPr>
        </p:nvSpPr>
        <p:spPr>
          <a:xfrm>
            <a:off x="1200839" y="231355"/>
            <a:ext cx="11079296" cy="1344058"/>
          </a:xfrm>
        </p:spPr>
        <p:txBody>
          <a:bodyPr/>
          <a:lstStyle/>
          <a:p>
            <a:r>
              <a:rPr lang="en-US" sz="4400" dirty="0">
                <a:solidFill>
                  <a:schemeClr val="accent6"/>
                </a:solidFill>
                <a:latin typeface="Rockwell" panose="02060603020205020403" pitchFamily="18" charset="0"/>
              </a:rPr>
              <a:t>Security Role: What you are able to do in the system</a:t>
            </a:r>
            <a:endParaRPr lang="en-US" sz="4400" dirty="0">
              <a:solidFill>
                <a:schemeClr val="accent6"/>
              </a:solidFill>
            </a:endParaRPr>
          </a:p>
        </p:txBody>
      </p:sp>
    </p:spTree>
    <p:extLst>
      <p:ext uri="{BB962C8B-B14F-4D97-AF65-F5344CB8AC3E}">
        <p14:creationId xmlns:p14="http://schemas.microsoft.com/office/powerpoint/2010/main" val="34363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4BF5DD-54FF-5C40-F316-37CD7F84D9BD}"/>
              </a:ext>
            </a:extLst>
          </p:cNvPr>
          <p:cNvSpPr>
            <a:spLocks noGrp="1"/>
          </p:cNvSpPr>
          <p:nvPr>
            <p:ph type="ftr" sz="quarter" idx="11"/>
          </p:nvPr>
        </p:nvSpPr>
        <p:spPr/>
        <p:txBody>
          <a:bodyPr/>
          <a:lstStyle/>
          <a:p>
            <a:r>
              <a:rPr lang="en-US"/>
              <a:t>SafetyNet Reporting |  © Tufts Medicine 2023  |  Private and confidential. Not for redistribution.</a:t>
            </a:r>
            <a:endParaRPr lang="en-US" dirty="0"/>
          </a:p>
        </p:txBody>
      </p:sp>
      <p:sp>
        <p:nvSpPr>
          <p:cNvPr id="3" name="Slide Number Placeholder 2">
            <a:extLst>
              <a:ext uri="{FF2B5EF4-FFF2-40B4-BE49-F238E27FC236}">
                <a16:creationId xmlns:a16="http://schemas.microsoft.com/office/drawing/2014/main" id="{FA20D612-8B21-3487-F6AD-4959C855D592}"/>
              </a:ext>
            </a:extLst>
          </p:cNvPr>
          <p:cNvSpPr>
            <a:spLocks noGrp="1"/>
          </p:cNvSpPr>
          <p:nvPr>
            <p:ph type="sldNum" sz="quarter" idx="12"/>
          </p:nvPr>
        </p:nvSpPr>
        <p:spPr/>
        <p:txBody>
          <a:bodyPr/>
          <a:lstStyle/>
          <a:p>
            <a:fld id="{63DCA5C9-2E11-4C67-86EB-AE1DE127DC64}" type="slidenum">
              <a:rPr lang="en-US" smtClean="0"/>
              <a:pPr/>
              <a:t>30</a:t>
            </a:fld>
            <a:endParaRPr lang="en-US" dirty="0"/>
          </a:p>
        </p:txBody>
      </p:sp>
      <p:pic>
        <p:nvPicPr>
          <p:cNvPr id="5" name="Picture 4">
            <a:extLst>
              <a:ext uri="{FF2B5EF4-FFF2-40B4-BE49-F238E27FC236}">
                <a16:creationId xmlns:a16="http://schemas.microsoft.com/office/drawing/2014/main" id="{0AF69927-206A-35D6-0023-4D10A70C7C45}"/>
              </a:ext>
            </a:extLst>
          </p:cNvPr>
          <p:cNvPicPr>
            <a:picLocks noChangeAspect="1"/>
          </p:cNvPicPr>
          <p:nvPr/>
        </p:nvPicPr>
        <p:blipFill>
          <a:blip r:embed="rId3"/>
          <a:stretch>
            <a:fillRect/>
          </a:stretch>
        </p:blipFill>
        <p:spPr>
          <a:xfrm>
            <a:off x="1980997" y="1056431"/>
            <a:ext cx="9126716" cy="5493065"/>
          </a:xfrm>
          <a:prstGeom prst="rect">
            <a:avLst/>
          </a:prstGeom>
        </p:spPr>
      </p:pic>
      <p:sp>
        <p:nvSpPr>
          <p:cNvPr id="6" name="TextBox 5">
            <a:extLst>
              <a:ext uri="{FF2B5EF4-FFF2-40B4-BE49-F238E27FC236}">
                <a16:creationId xmlns:a16="http://schemas.microsoft.com/office/drawing/2014/main" id="{181AC4D1-D3DC-9198-D44D-65CCADA562D2}"/>
              </a:ext>
            </a:extLst>
          </p:cNvPr>
          <p:cNvSpPr txBox="1"/>
          <p:nvPr/>
        </p:nvSpPr>
        <p:spPr>
          <a:xfrm>
            <a:off x="1943724" y="146075"/>
            <a:ext cx="8634334" cy="584775"/>
          </a:xfrm>
          <a:prstGeom prst="rect">
            <a:avLst/>
          </a:prstGeom>
          <a:noFill/>
        </p:spPr>
        <p:txBody>
          <a:bodyPr wrap="square" rtlCol="0">
            <a:spAutoFit/>
          </a:bodyPr>
          <a:lstStyle/>
          <a:p>
            <a:pPr algn="ctr"/>
            <a:r>
              <a:rPr lang="en-US" sz="3200" dirty="0">
                <a:solidFill>
                  <a:srgbClr val="0070C0"/>
                </a:solidFill>
              </a:rPr>
              <a:t>Pareto Chart</a:t>
            </a:r>
          </a:p>
        </p:txBody>
      </p:sp>
    </p:spTree>
    <p:extLst>
      <p:ext uri="{BB962C8B-B14F-4D97-AF65-F5344CB8AC3E}">
        <p14:creationId xmlns:p14="http://schemas.microsoft.com/office/powerpoint/2010/main" val="3723090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DB78CB-39B1-43C9-8915-E0FDD8DF05C6}"/>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5695CD15-C038-413D-BC2C-9140B5D68C0B}"/>
              </a:ext>
            </a:extLst>
          </p:cNvPr>
          <p:cNvSpPr>
            <a:spLocks noGrp="1"/>
          </p:cNvSpPr>
          <p:nvPr>
            <p:ph type="sldNum" sz="quarter" idx="11"/>
          </p:nvPr>
        </p:nvSpPr>
        <p:spPr/>
        <p:txBody>
          <a:bodyPr/>
          <a:lstStyle/>
          <a:p>
            <a:fld id="{63DCA5C9-2E11-4C67-86EB-AE1DE127DC64}" type="slidenum">
              <a:rPr lang="en-US" smtClean="0"/>
              <a:pPr/>
              <a:t>31</a:t>
            </a:fld>
            <a:endParaRPr lang="en-US" dirty="0"/>
          </a:p>
        </p:txBody>
      </p:sp>
      <p:sp>
        <p:nvSpPr>
          <p:cNvPr id="3" name="Title 2">
            <a:extLst>
              <a:ext uri="{FF2B5EF4-FFF2-40B4-BE49-F238E27FC236}">
                <a16:creationId xmlns:a16="http://schemas.microsoft.com/office/drawing/2014/main" id="{93ED98F6-C292-412D-8123-E1A34325CAD5}"/>
              </a:ext>
            </a:extLst>
          </p:cNvPr>
          <p:cNvSpPr>
            <a:spLocks noGrp="1"/>
          </p:cNvSpPr>
          <p:nvPr>
            <p:ph type="title"/>
          </p:nvPr>
        </p:nvSpPr>
        <p:spPr/>
        <p:txBody>
          <a:bodyPr/>
          <a:lstStyle/>
          <a:p>
            <a:r>
              <a:rPr lang="en-US" dirty="0"/>
              <a:t>SafetyNet System:  Report Writing  </a:t>
            </a:r>
            <a:br>
              <a:rPr lang="en-US" dirty="0"/>
            </a:br>
            <a:r>
              <a:rPr lang="en-US" dirty="0"/>
              <a:t>What’s Next? </a:t>
            </a:r>
          </a:p>
        </p:txBody>
      </p:sp>
    </p:spTree>
    <p:extLst>
      <p:ext uri="{BB962C8B-B14F-4D97-AF65-F5344CB8AC3E}">
        <p14:creationId xmlns:p14="http://schemas.microsoft.com/office/powerpoint/2010/main" val="2721978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1816F-5414-4CE4-8B46-155F541D7D88}"/>
              </a:ext>
            </a:extLst>
          </p:cNvPr>
          <p:cNvSpPr>
            <a:spLocks noGrp="1"/>
          </p:cNvSpPr>
          <p:nvPr>
            <p:ph sz="quarter" idx="12"/>
          </p:nvPr>
        </p:nvSpPr>
        <p:spPr>
          <a:xfrm>
            <a:off x="1206386" y="802555"/>
            <a:ext cx="10429421" cy="5753820"/>
          </a:xfrm>
        </p:spPr>
        <p:txBody>
          <a:bodyPr/>
          <a:lstStyle/>
          <a:p>
            <a:pPr marL="285750" indent="-285750">
              <a:buFont typeface="Wingdings" panose="05000000000000000000" pitchFamily="2" charset="2"/>
              <a:buChar char="q"/>
            </a:pPr>
            <a:r>
              <a:rPr lang="en-US" sz="2400" dirty="0"/>
              <a:t>A second training session (duplicate) will be schedule prior to the end of March. </a:t>
            </a:r>
          </a:p>
          <a:p>
            <a:pPr marL="285750" indent="-285750">
              <a:buFont typeface="Wingdings" panose="05000000000000000000" pitchFamily="2" charset="2"/>
              <a:buChar char="q"/>
            </a:pPr>
            <a:r>
              <a:rPr lang="en-US" sz="2400" dirty="0"/>
              <a:t>Open Hours:  Virtual Open Hours will be held every Friday from 10-11am starting on March 17th.  Use this link to join:  </a:t>
            </a:r>
          </a:p>
          <a:p>
            <a:endParaRPr lang="en-US" sz="2400" dirty="0"/>
          </a:p>
          <a:p>
            <a:r>
              <a:rPr lang="en-US" b="1" dirty="0"/>
              <a:t>Join on your computer, mobile app or room device </a:t>
            </a:r>
            <a:endParaRPr lang="en-US" dirty="0"/>
          </a:p>
          <a:p>
            <a:r>
              <a:rPr lang="en-US" u="sng" dirty="0">
                <a:hlinkClick r:id="rId2"/>
              </a:rPr>
              <a:t>Click here to join the meeting</a:t>
            </a:r>
            <a:r>
              <a:rPr lang="en-US" dirty="0"/>
              <a:t> </a:t>
            </a:r>
          </a:p>
          <a:p>
            <a:r>
              <a:rPr lang="en-US" dirty="0"/>
              <a:t>Meeting ID: 223 955 344 43 </a:t>
            </a:r>
            <a:br>
              <a:rPr lang="en-US" dirty="0"/>
            </a:br>
            <a:r>
              <a:rPr lang="en-US" dirty="0"/>
              <a:t>Passcode: </a:t>
            </a:r>
            <a:r>
              <a:rPr lang="en-US" dirty="0" err="1"/>
              <a:t>XkZKBC</a:t>
            </a:r>
            <a:r>
              <a:rPr lang="en-US" dirty="0"/>
              <a:t> </a:t>
            </a:r>
          </a:p>
          <a:p>
            <a:endParaRPr lang="en-US" dirty="0"/>
          </a:p>
          <a:p>
            <a:pPr marL="285750" indent="-285750">
              <a:buFont typeface="Wingdings" panose="05000000000000000000" pitchFamily="2" charset="2"/>
              <a:buChar char="q"/>
            </a:pPr>
            <a:r>
              <a:rPr lang="en-US" sz="2800" dirty="0"/>
              <a:t>Email if you need immediate assistance when attempting to build a report. </a:t>
            </a:r>
          </a:p>
          <a:p>
            <a:endParaRPr lang="en-US" sz="2000" dirty="0"/>
          </a:p>
          <a:p>
            <a:pPr marL="285750" indent="-285750">
              <a:buFont typeface="Wingdings" panose="05000000000000000000" pitchFamily="2" charset="2"/>
              <a:buChar char="q"/>
            </a:pPr>
            <a:r>
              <a:rPr lang="en-US" sz="2400" dirty="0"/>
              <a:t> Initiate a Service Now ticket if you would like us to create a report for you. </a:t>
            </a:r>
          </a:p>
        </p:txBody>
      </p:sp>
      <p:sp>
        <p:nvSpPr>
          <p:cNvPr id="3" name="Title 2">
            <a:extLst>
              <a:ext uri="{FF2B5EF4-FFF2-40B4-BE49-F238E27FC236}">
                <a16:creationId xmlns:a16="http://schemas.microsoft.com/office/drawing/2014/main" id="{B12AC337-D5C3-4BDE-A68B-53886E259709}"/>
              </a:ext>
            </a:extLst>
          </p:cNvPr>
          <p:cNvSpPr>
            <a:spLocks noGrp="1"/>
          </p:cNvSpPr>
          <p:nvPr>
            <p:ph type="title"/>
          </p:nvPr>
        </p:nvSpPr>
        <p:spPr>
          <a:xfrm>
            <a:off x="1297441" y="0"/>
            <a:ext cx="10247312" cy="802555"/>
          </a:xfrm>
        </p:spPr>
        <p:txBody>
          <a:bodyPr/>
          <a:lstStyle/>
          <a:p>
            <a:r>
              <a:rPr lang="en-US" sz="3200" dirty="0"/>
              <a:t>We are here to help! </a:t>
            </a:r>
          </a:p>
        </p:txBody>
      </p:sp>
      <p:sp>
        <p:nvSpPr>
          <p:cNvPr id="4" name="Footer Placeholder 3">
            <a:extLst>
              <a:ext uri="{FF2B5EF4-FFF2-40B4-BE49-F238E27FC236}">
                <a16:creationId xmlns:a16="http://schemas.microsoft.com/office/drawing/2014/main" id="{1D7CC201-4544-40E4-BE04-1F66AB144C6A}"/>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3AB9D60-6DB2-43EF-8DF4-31262530C3A3}"/>
              </a:ext>
            </a:extLst>
          </p:cNvPr>
          <p:cNvSpPr>
            <a:spLocks noGrp="1"/>
          </p:cNvSpPr>
          <p:nvPr>
            <p:ph type="sldNum" sz="quarter" idx="14"/>
          </p:nvPr>
        </p:nvSpPr>
        <p:spPr/>
        <p:txBody>
          <a:bodyPr/>
          <a:lstStyle/>
          <a:p>
            <a:fld id="{63DCA5C9-2E11-4C67-86EB-AE1DE127DC64}" type="slidenum">
              <a:rPr lang="en-US" smtClean="0"/>
              <a:pPr/>
              <a:t>32</a:t>
            </a:fld>
            <a:endParaRPr lang="en-US" dirty="0"/>
          </a:p>
        </p:txBody>
      </p:sp>
    </p:spTree>
    <p:extLst>
      <p:ext uri="{BB962C8B-B14F-4D97-AF65-F5344CB8AC3E}">
        <p14:creationId xmlns:p14="http://schemas.microsoft.com/office/powerpoint/2010/main" val="2188618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720" y="454025"/>
            <a:ext cx="11068280" cy="802555"/>
          </a:xfrm>
        </p:spPr>
        <p:txBody>
          <a:bodyPr/>
          <a:lstStyle/>
          <a:p>
            <a:r>
              <a:rPr lang="en-US" dirty="0"/>
              <a:t>Risk, Patient Safety, Quality &amp; Report Management  Assistance is always available: </a:t>
            </a:r>
          </a:p>
        </p:txBody>
      </p:sp>
      <p:sp>
        <p:nvSpPr>
          <p:cNvPr id="3" name="Content Placeholder 2"/>
          <p:cNvSpPr>
            <a:spLocks noGrp="1"/>
          </p:cNvSpPr>
          <p:nvPr>
            <p:ph idx="4294967295"/>
          </p:nvPr>
        </p:nvSpPr>
        <p:spPr>
          <a:xfrm>
            <a:off x="1255923" y="1366093"/>
            <a:ext cx="10936077" cy="5177926"/>
          </a:xfrm>
        </p:spPr>
        <p:txBody>
          <a:bodyPr/>
          <a:lstStyle/>
          <a:p>
            <a:pPr marL="114300" indent="0">
              <a:buNone/>
            </a:pPr>
            <a:r>
              <a:rPr lang="en-US" sz="2000" b="1" u="sng" dirty="0">
                <a:solidFill>
                  <a:srgbClr val="000000"/>
                </a:solidFill>
                <a:ea typeface="Times New Roman" panose="02020603050405020304" pitchFamily="18" charset="0"/>
              </a:rPr>
              <a:t>Lowell General Hospital</a:t>
            </a:r>
          </a:p>
          <a:p>
            <a:pPr marL="114300"/>
            <a:r>
              <a:rPr lang="en-US" sz="1600" dirty="0">
                <a:solidFill>
                  <a:srgbClr val="000000"/>
                </a:solidFill>
                <a:ea typeface="Calibri" panose="020F0502020204030204" pitchFamily="34" charset="0"/>
              </a:rPr>
              <a:t>Barbara Fox Miles (Risk Management &amp; SafetyNet System Administrator) </a:t>
            </a:r>
            <a:r>
              <a:rPr lang="en-US" sz="1600" dirty="0">
                <a:solidFill>
                  <a:srgbClr val="000000"/>
                </a:solidFill>
                <a:ea typeface="Calibri" panose="020F0502020204030204" pitchFamily="34" charset="0"/>
                <a:hlinkClick r:id="rId2"/>
              </a:rPr>
              <a:t>Barbara.FoxMiles@tuftsmedicine.org</a:t>
            </a:r>
            <a:endParaRPr lang="en-US" sz="1600" dirty="0">
              <a:solidFill>
                <a:srgbClr val="000000"/>
              </a:solidFill>
              <a:ea typeface="Calibri" panose="020F0502020204030204" pitchFamily="34" charset="0"/>
            </a:endParaRPr>
          </a:p>
          <a:p>
            <a:pPr marL="114300" indent="0">
              <a:buNone/>
            </a:pPr>
            <a:r>
              <a:rPr lang="en-US" sz="2000" b="1" u="sng" dirty="0">
                <a:solidFill>
                  <a:srgbClr val="000000"/>
                </a:solidFill>
                <a:ea typeface="Times New Roman" panose="02020603050405020304" pitchFamily="18" charset="0"/>
              </a:rPr>
              <a:t>Melrose Wakefield Hospital</a:t>
            </a:r>
            <a:endParaRPr lang="en-US" b="1" u="sng" dirty="0">
              <a:solidFill>
                <a:srgbClr val="000000"/>
              </a:solidFill>
              <a:ea typeface="Times New Roman" panose="02020603050405020304" pitchFamily="18" charset="0"/>
            </a:endParaRPr>
          </a:p>
          <a:p>
            <a:pPr marL="114300"/>
            <a:r>
              <a:rPr lang="en-US" sz="1600" dirty="0">
                <a:solidFill>
                  <a:srgbClr val="000000"/>
                </a:solidFill>
                <a:ea typeface="Times New Roman" panose="02020603050405020304" pitchFamily="18" charset="0"/>
              </a:rPr>
              <a:t>Kayla McEachern </a:t>
            </a:r>
            <a:r>
              <a:rPr lang="en-US" sz="1600" dirty="0">
                <a:solidFill>
                  <a:srgbClr val="000000"/>
                </a:solidFill>
                <a:ea typeface="Times New Roman" panose="02020603050405020304" pitchFamily="18" charset="0"/>
                <a:hlinkClick r:id="rId3"/>
              </a:rPr>
              <a:t>Kayla.M.McEachern@tuftsmedicine.org</a:t>
            </a:r>
            <a:r>
              <a:rPr lang="en-US" sz="1600" dirty="0">
                <a:solidFill>
                  <a:srgbClr val="000000"/>
                </a:solidFill>
                <a:ea typeface="Times New Roman" panose="02020603050405020304" pitchFamily="18" charset="0"/>
              </a:rPr>
              <a:t> (Risk Management)</a:t>
            </a:r>
          </a:p>
          <a:p>
            <a:pPr marL="114300"/>
            <a:r>
              <a:rPr lang="en-US" sz="1600" dirty="0">
                <a:solidFill>
                  <a:srgbClr val="000000"/>
                </a:solidFill>
                <a:ea typeface="Times New Roman" panose="02020603050405020304" pitchFamily="18" charset="0"/>
              </a:rPr>
              <a:t>Meaghan Vercellin </a:t>
            </a:r>
            <a:r>
              <a:rPr lang="en-US" sz="1600" dirty="0">
                <a:solidFill>
                  <a:srgbClr val="000000"/>
                </a:solidFill>
                <a:ea typeface="Times New Roman" panose="02020603050405020304" pitchFamily="18" charset="0"/>
                <a:hlinkClick r:id="rId4"/>
              </a:rPr>
              <a:t>Meaghan.Vercellin@tuftsmedicine.org</a:t>
            </a:r>
            <a:r>
              <a:rPr lang="en-US" sz="1600" dirty="0">
                <a:solidFill>
                  <a:srgbClr val="000000"/>
                </a:solidFill>
                <a:ea typeface="Times New Roman" panose="02020603050405020304" pitchFamily="18" charset="0"/>
              </a:rPr>
              <a:t> (Risk Management) </a:t>
            </a:r>
          </a:p>
          <a:p>
            <a:pPr marL="114300"/>
            <a:r>
              <a:rPr lang="en-US" sz="1600" dirty="0">
                <a:solidFill>
                  <a:srgbClr val="000000"/>
                </a:solidFill>
                <a:ea typeface="Times New Roman" panose="02020603050405020304" pitchFamily="18" charset="0"/>
              </a:rPr>
              <a:t>Christian DellaPiana </a:t>
            </a:r>
            <a:r>
              <a:rPr lang="it-IT" sz="1600" dirty="0">
                <a:solidFill>
                  <a:srgbClr val="000000"/>
                </a:solidFill>
                <a:ea typeface="Times New Roman" panose="02020603050405020304" pitchFamily="18" charset="0"/>
                <a:hlinkClick r:id="rId5"/>
              </a:rPr>
              <a:t>Christian.DellaPiana@tuftsmedicine.org</a:t>
            </a:r>
            <a:r>
              <a:rPr lang="it-IT" sz="1600" dirty="0">
                <a:solidFill>
                  <a:srgbClr val="000000"/>
                </a:solidFill>
                <a:ea typeface="Times New Roman" panose="02020603050405020304" pitchFamily="18" charset="0"/>
              </a:rPr>
              <a:t> </a:t>
            </a:r>
            <a:r>
              <a:rPr lang="en-US" sz="1600" dirty="0">
                <a:solidFill>
                  <a:srgbClr val="000000"/>
                </a:solidFill>
                <a:ea typeface="Times New Roman" panose="02020603050405020304" pitchFamily="18" charset="0"/>
              </a:rPr>
              <a:t>(SafetyNet System Admin)</a:t>
            </a:r>
          </a:p>
          <a:p>
            <a:pPr marL="114300" indent="0">
              <a:buNone/>
            </a:pPr>
            <a:r>
              <a:rPr lang="en-US" sz="2000" b="1" u="sng" dirty="0">
                <a:solidFill>
                  <a:srgbClr val="000000"/>
                </a:solidFill>
                <a:ea typeface="Times New Roman" panose="02020603050405020304" pitchFamily="18" charset="0"/>
              </a:rPr>
              <a:t>Tufts Medical Center</a:t>
            </a:r>
          </a:p>
          <a:p>
            <a:pPr marL="114300"/>
            <a:r>
              <a:rPr lang="en-US" sz="1600" dirty="0">
                <a:solidFill>
                  <a:srgbClr val="000000"/>
                </a:solidFill>
                <a:ea typeface="Times New Roman" panose="02020603050405020304" pitchFamily="18" charset="0"/>
              </a:rPr>
              <a:t>Beth Jackson </a:t>
            </a:r>
            <a:r>
              <a:rPr lang="en-US" sz="1600" dirty="0">
                <a:solidFill>
                  <a:srgbClr val="000000"/>
                </a:solidFill>
                <a:ea typeface="Times New Roman" panose="02020603050405020304" pitchFamily="18" charset="0"/>
                <a:hlinkClick r:id="rId6"/>
              </a:rPr>
              <a:t>bjackson4@tuftsmedicalcenter.org</a:t>
            </a:r>
            <a:r>
              <a:rPr lang="en-US" sz="1600" dirty="0">
                <a:solidFill>
                  <a:srgbClr val="000000"/>
                </a:solidFill>
                <a:ea typeface="Times New Roman" panose="02020603050405020304" pitchFamily="18" charset="0"/>
              </a:rPr>
              <a:t> (Risk Management)</a:t>
            </a:r>
          </a:p>
          <a:p>
            <a:pPr marL="114300"/>
            <a:r>
              <a:rPr lang="en-US" sz="1600" dirty="0">
                <a:solidFill>
                  <a:srgbClr val="000000"/>
                </a:solidFill>
                <a:ea typeface="Times New Roman" panose="02020603050405020304" pitchFamily="18" charset="0"/>
              </a:rPr>
              <a:t>Christina Kazazian </a:t>
            </a:r>
            <a:r>
              <a:rPr lang="en-US" sz="1600" dirty="0">
                <a:solidFill>
                  <a:srgbClr val="000000"/>
                </a:solidFill>
                <a:ea typeface="Times New Roman" panose="02020603050405020304" pitchFamily="18" charset="0"/>
                <a:hlinkClick r:id="rId7"/>
              </a:rPr>
              <a:t>ckazazian@tuftsmedicalcenter.org</a:t>
            </a:r>
            <a:r>
              <a:rPr lang="en-US" sz="1600" dirty="0">
                <a:solidFill>
                  <a:srgbClr val="000000"/>
                </a:solidFill>
                <a:ea typeface="Times New Roman" panose="02020603050405020304" pitchFamily="18" charset="0"/>
              </a:rPr>
              <a:t> (SafetyNet System Admin)</a:t>
            </a:r>
          </a:p>
          <a:p>
            <a:pPr marL="114300" indent="0">
              <a:buNone/>
            </a:pPr>
            <a:r>
              <a:rPr lang="en-US" sz="2000" b="1" u="sng" dirty="0">
                <a:solidFill>
                  <a:srgbClr val="000000"/>
                </a:solidFill>
                <a:ea typeface="Times New Roman" panose="02020603050405020304" pitchFamily="18" charset="0"/>
              </a:rPr>
              <a:t>Tufts Medicine Care at Home</a:t>
            </a:r>
            <a:r>
              <a:rPr lang="en-US" sz="2000" u="sng" dirty="0">
                <a:solidFill>
                  <a:srgbClr val="000000"/>
                </a:solidFill>
                <a:ea typeface="Times New Roman" panose="02020603050405020304" pitchFamily="18" charset="0"/>
              </a:rPr>
              <a:t> </a:t>
            </a:r>
          </a:p>
          <a:p>
            <a:pPr marL="114300"/>
            <a:r>
              <a:rPr lang="en-US" sz="1600" dirty="0">
                <a:solidFill>
                  <a:srgbClr val="000000"/>
                </a:solidFill>
                <a:ea typeface="Times New Roman" panose="02020603050405020304" pitchFamily="18" charset="0"/>
              </a:rPr>
              <a:t>Donna Beaudin </a:t>
            </a:r>
            <a:r>
              <a:rPr lang="en-US" sz="1600" dirty="0">
                <a:solidFill>
                  <a:srgbClr val="000000"/>
                </a:solidFill>
                <a:ea typeface="Times New Roman" panose="02020603050405020304" pitchFamily="18" charset="0"/>
                <a:hlinkClick r:id="rId8"/>
              </a:rPr>
              <a:t>Donna.Beaudin@tuftsmedicine.org</a:t>
            </a:r>
            <a:r>
              <a:rPr lang="en-US" sz="1600" dirty="0">
                <a:solidFill>
                  <a:srgbClr val="000000"/>
                </a:solidFill>
                <a:ea typeface="Times New Roman" panose="02020603050405020304" pitchFamily="18" charset="0"/>
              </a:rPr>
              <a:t> (Risk Management)</a:t>
            </a:r>
          </a:p>
          <a:p>
            <a:pPr marL="114300"/>
            <a:r>
              <a:rPr lang="en-US" sz="1600" dirty="0">
                <a:solidFill>
                  <a:srgbClr val="000000"/>
                </a:solidFill>
                <a:ea typeface="Times New Roman" panose="02020603050405020304" pitchFamily="18" charset="0"/>
              </a:rPr>
              <a:t>Jennifer Moran </a:t>
            </a:r>
            <a:r>
              <a:rPr lang="en-US" sz="1600" dirty="0">
                <a:solidFill>
                  <a:srgbClr val="000000"/>
                </a:solidFill>
                <a:ea typeface="Times New Roman" panose="02020603050405020304" pitchFamily="18" charset="0"/>
                <a:hlinkClick r:id="rId9"/>
              </a:rPr>
              <a:t>Jennifer.Moran@tuftsmedicine.org</a:t>
            </a:r>
            <a:r>
              <a:rPr lang="en-US" sz="1600" dirty="0">
                <a:solidFill>
                  <a:srgbClr val="000000"/>
                </a:solidFill>
                <a:ea typeface="Times New Roman" panose="02020603050405020304" pitchFamily="18" charset="0"/>
              </a:rPr>
              <a:t> (SafetyNet System Admin)</a:t>
            </a:r>
          </a:p>
          <a:p>
            <a:pPr marL="114300"/>
            <a:r>
              <a:rPr lang="en-US" sz="1600" dirty="0">
                <a:solidFill>
                  <a:srgbClr val="000000"/>
                </a:solidFill>
                <a:ea typeface="Times New Roman" panose="02020603050405020304" pitchFamily="18" charset="0"/>
              </a:rPr>
              <a:t>Shirley Jackson </a:t>
            </a:r>
            <a:r>
              <a:rPr lang="en-US" sz="1600" dirty="0">
                <a:solidFill>
                  <a:srgbClr val="000000"/>
                </a:solidFill>
                <a:ea typeface="Times New Roman" panose="02020603050405020304" pitchFamily="18" charset="0"/>
                <a:hlinkClick r:id="rId10"/>
              </a:rPr>
              <a:t>Shirley.Jackson@tuftsmedicine.org</a:t>
            </a:r>
            <a:r>
              <a:rPr lang="en-US" sz="1600" dirty="0">
                <a:solidFill>
                  <a:srgbClr val="000000"/>
                </a:solidFill>
                <a:ea typeface="Times New Roman" panose="02020603050405020304" pitchFamily="18" charset="0"/>
              </a:rPr>
              <a:t> (SafetyNet System Admin)</a:t>
            </a:r>
          </a:p>
          <a:p>
            <a:pPr marL="114300"/>
            <a:r>
              <a:rPr lang="en-US" sz="2000" b="1" u="sng" dirty="0">
                <a:solidFill>
                  <a:srgbClr val="000000"/>
                </a:solidFill>
                <a:ea typeface="Times New Roman" panose="02020603050405020304" pitchFamily="18" charset="0"/>
              </a:rPr>
              <a:t>Tufts Medicine Corporate &amp; TMIN </a:t>
            </a:r>
            <a:endParaRPr lang="en-US" sz="1600" b="1" u="sng" dirty="0">
              <a:solidFill>
                <a:srgbClr val="000000"/>
              </a:solidFill>
              <a:ea typeface="Times New Roman" panose="02020603050405020304" pitchFamily="18" charset="0"/>
            </a:endParaRPr>
          </a:p>
          <a:p>
            <a:pPr marL="114300"/>
            <a:r>
              <a:rPr lang="en-US" sz="1600" dirty="0">
                <a:solidFill>
                  <a:srgbClr val="000000"/>
                </a:solidFill>
                <a:ea typeface="Times New Roman" panose="02020603050405020304" pitchFamily="18" charset="0"/>
              </a:rPr>
              <a:t>Kimberly Volpe  </a:t>
            </a:r>
            <a:r>
              <a:rPr lang="en-US" sz="1600" dirty="0">
                <a:solidFill>
                  <a:srgbClr val="000000"/>
                </a:solidFill>
                <a:ea typeface="Times New Roman" panose="02020603050405020304" pitchFamily="18" charset="0"/>
                <a:hlinkClick r:id="rId11"/>
              </a:rPr>
              <a:t>Kimberly.Volpe@tuftsmedicine.org</a:t>
            </a:r>
            <a:r>
              <a:rPr lang="en-US" sz="1600" dirty="0">
                <a:solidFill>
                  <a:srgbClr val="000000"/>
                </a:solidFill>
                <a:ea typeface="Times New Roman" panose="02020603050405020304" pitchFamily="18" charset="0"/>
              </a:rPr>
              <a:t> (SafetyNet System Admin)</a:t>
            </a:r>
            <a:endParaRPr lang="en-US" sz="1600" dirty="0">
              <a:solidFill>
                <a:srgbClr val="000000"/>
              </a:solidFill>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087991" y="1806767"/>
            <a:ext cx="10983320" cy="4819877"/>
          </a:xfrm>
        </p:spPr>
        <p:txBody>
          <a:bodyPr/>
          <a:lstStyle/>
          <a:p>
            <a:pPr marL="914400" indent="-571500">
              <a:buFont typeface="Wingdings" panose="05000000000000000000" pitchFamily="2" charset="2"/>
              <a:buChar char="q"/>
            </a:pPr>
            <a:r>
              <a:rPr lang="en-US" sz="4000" b="1" dirty="0">
                <a:solidFill>
                  <a:schemeClr val="tx1"/>
                </a:solidFill>
                <a:latin typeface="Rockwell" panose="02060603020205020403" pitchFamily="18" charset="0"/>
              </a:rPr>
              <a:t>Front Line User</a:t>
            </a:r>
          </a:p>
          <a:p>
            <a:pPr marL="342900"/>
            <a:r>
              <a:rPr lang="en-US" sz="2400" b="1" dirty="0">
                <a:solidFill>
                  <a:srgbClr val="0070C0"/>
                </a:solidFill>
                <a:latin typeface="Rockwell" panose="02060603020205020403" pitchFamily="18" charset="0"/>
              </a:rPr>
              <a:t>Scope is not applicable </a:t>
            </a:r>
          </a:p>
          <a:p>
            <a:pPr marL="914400" indent="-571500">
              <a:buFont typeface="Wingdings" panose="05000000000000000000" pitchFamily="2" charset="2"/>
              <a:buChar char="q"/>
            </a:pPr>
            <a:r>
              <a:rPr lang="en-US" sz="4000" b="1" dirty="0">
                <a:solidFill>
                  <a:schemeClr val="tx1"/>
                </a:solidFill>
                <a:latin typeface="Rockwell" panose="02060603020205020403" pitchFamily="18" charset="0"/>
              </a:rPr>
              <a:t>File Manager </a:t>
            </a:r>
          </a:p>
          <a:p>
            <a:pPr marL="342900"/>
            <a:r>
              <a:rPr lang="en-US" sz="2400" b="1" i="1" dirty="0">
                <a:solidFill>
                  <a:srgbClr val="0070C0"/>
                </a:solidFill>
                <a:latin typeface="Rockwell" panose="02060603020205020403" pitchFamily="18" charset="0"/>
              </a:rPr>
              <a:t>Scopes are built and maintained by system admins based on your entity, location, event type, position and/or other specific fields. </a:t>
            </a:r>
            <a:endParaRPr lang="en-US" sz="4000" b="1" i="1" dirty="0">
              <a:solidFill>
                <a:srgbClr val="0070C0"/>
              </a:solidFill>
              <a:latin typeface="Rockwell" panose="02060603020205020403" pitchFamily="18" charset="0"/>
            </a:endParaRPr>
          </a:p>
          <a:p>
            <a:pPr marL="914400" indent="-571500">
              <a:buFont typeface="Wingdings" panose="05000000000000000000" pitchFamily="2" charset="2"/>
              <a:buChar char="q"/>
            </a:pPr>
            <a:r>
              <a:rPr lang="en-US" sz="4000" b="1" dirty="0">
                <a:solidFill>
                  <a:schemeClr val="tx1"/>
                </a:solidFill>
                <a:latin typeface="Rockwell" panose="02060603020205020403" pitchFamily="18" charset="0"/>
              </a:rPr>
              <a:t>System Admin </a:t>
            </a:r>
          </a:p>
          <a:p>
            <a:pPr marL="342900"/>
            <a:r>
              <a:rPr lang="en-US" sz="2400" b="1" dirty="0">
                <a:solidFill>
                  <a:srgbClr val="0070C0"/>
                </a:solidFill>
              </a:rPr>
              <a:t>Scopes are assigned based on a specific entity (local) or all entity (system-wide admin). </a:t>
            </a:r>
            <a:endParaRPr lang="en-US" sz="2400" dirty="0">
              <a:solidFill>
                <a:srgbClr val="0070C0"/>
              </a:solidFill>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342900"/>
            <a:endParaRPr lang="en-US" sz="2400" b="1" dirty="0">
              <a:solidFill>
                <a:srgbClr val="FF0000"/>
              </a:solidFill>
              <a:latin typeface="Rockwell" panose="02060603020205020403" pitchFamily="18" charset="0"/>
            </a:endParaRPr>
          </a:p>
          <a:p>
            <a:pPr marL="114300" indent="0">
              <a:buNone/>
            </a:pPr>
            <a:endParaRPr lang="en-US" sz="2000" dirty="0">
              <a:solidFill>
                <a:srgbClr val="008000"/>
              </a:solidFill>
            </a:endParaRPr>
          </a:p>
        </p:txBody>
      </p:sp>
      <p:sp>
        <p:nvSpPr>
          <p:cNvPr id="2" name="Title 1"/>
          <p:cNvSpPr>
            <a:spLocks noGrp="1"/>
          </p:cNvSpPr>
          <p:nvPr>
            <p:ph type="title"/>
          </p:nvPr>
        </p:nvSpPr>
        <p:spPr>
          <a:xfrm>
            <a:off x="1200839" y="231355"/>
            <a:ext cx="11079296" cy="1344058"/>
          </a:xfrm>
        </p:spPr>
        <p:txBody>
          <a:bodyPr/>
          <a:lstStyle/>
          <a:p>
            <a:r>
              <a:rPr lang="en-US" sz="4400" dirty="0">
                <a:solidFill>
                  <a:schemeClr val="accent6"/>
                </a:solidFill>
                <a:latin typeface="Rockwell" panose="02060603020205020403" pitchFamily="18" charset="0"/>
              </a:rPr>
              <a:t>Scope: What you can see in the system </a:t>
            </a:r>
            <a:endParaRPr lang="en-US" sz="4400" dirty="0">
              <a:solidFill>
                <a:schemeClr val="accent6"/>
              </a:solidFill>
            </a:endParaRPr>
          </a:p>
        </p:txBody>
      </p:sp>
    </p:spTree>
    <p:extLst>
      <p:ext uri="{BB962C8B-B14F-4D97-AF65-F5344CB8AC3E}">
        <p14:creationId xmlns:p14="http://schemas.microsoft.com/office/powerpoint/2010/main" val="122103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AA1078-601C-4267-8C45-926202FE4BF8}"/>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F71D2E75-F5C0-4B4E-89A3-50835D71B356}"/>
              </a:ext>
            </a:extLst>
          </p:cNvPr>
          <p:cNvSpPr>
            <a:spLocks noGrp="1"/>
          </p:cNvSpPr>
          <p:nvPr>
            <p:ph type="sldNum" sz="quarter" idx="14"/>
          </p:nvPr>
        </p:nvSpPr>
        <p:spPr/>
        <p:txBody>
          <a:bodyPr/>
          <a:lstStyle/>
          <a:p>
            <a:fld id="{63DCA5C9-2E11-4C67-86EB-AE1DE127DC64}" type="slidenum">
              <a:rPr lang="en-US" smtClean="0"/>
              <a:pPr/>
              <a:t>5</a:t>
            </a:fld>
            <a:endParaRPr lang="en-US" dirty="0"/>
          </a:p>
        </p:txBody>
      </p:sp>
      <p:sp>
        <p:nvSpPr>
          <p:cNvPr id="6" name="Title 5">
            <a:extLst>
              <a:ext uri="{FF2B5EF4-FFF2-40B4-BE49-F238E27FC236}">
                <a16:creationId xmlns:a16="http://schemas.microsoft.com/office/drawing/2014/main" id="{551440FB-D6CE-4530-A8D7-3B1FC7738AC1}"/>
              </a:ext>
            </a:extLst>
          </p:cNvPr>
          <p:cNvSpPr>
            <a:spLocks noGrp="1"/>
          </p:cNvSpPr>
          <p:nvPr>
            <p:ph type="title"/>
          </p:nvPr>
        </p:nvSpPr>
        <p:spPr>
          <a:xfrm>
            <a:off x="1079653" y="-88135"/>
            <a:ext cx="10647209" cy="1344715"/>
          </a:xfrm>
        </p:spPr>
        <p:txBody>
          <a:bodyPr/>
          <a:lstStyle/>
          <a:p>
            <a:r>
              <a:rPr lang="en-US" sz="4400" dirty="0"/>
              <a:t>Who can write/build reports? </a:t>
            </a:r>
          </a:p>
        </p:txBody>
      </p:sp>
      <p:sp>
        <p:nvSpPr>
          <p:cNvPr id="7" name="Title 2">
            <a:extLst>
              <a:ext uri="{FF2B5EF4-FFF2-40B4-BE49-F238E27FC236}">
                <a16:creationId xmlns:a16="http://schemas.microsoft.com/office/drawing/2014/main" id="{0B101A1F-B4D3-4085-A1D9-8FBB852BD891}"/>
              </a:ext>
            </a:extLst>
          </p:cNvPr>
          <p:cNvSpPr>
            <a:spLocks noGrp="1"/>
          </p:cNvSpPr>
          <p:nvPr>
            <p:ph sz="quarter" idx="12"/>
          </p:nvPr>
        </p:nvSpPr>
        <p:spPr>
          <a:xfrm>
            <a:off x="1479550" y="1366092"/>
            <a:ext cx="10250488" cy="5037883"/>
          </a:xfrm>
        </p:spPr>
        <p:txBody>
          <a:bodyPr/>
          <a:lstStyle/>
          <a:p>
            <a:pPr marL="1028700" indent="-685800">
              <a:buFont typeface="Wingdings" panose="05000000000000000000" pitchFamily="2" charset="2"/>
              <a:buChar char="§"/>
            </a:pPr>
            <a:r>
              <a:rPr lang="en-US" sz="3200" dirty="0">
                <a:solidFill>
                  <a:srgbClr val="0070C0"/>
                </a:solidFill>
                <a:latin typeface="Rockwell" panose="02060603020205020403" pitchFamily="18" charset="0"/>
              </a:rPr>
              <a:t>Current State: </a:t>
            </a:r>
            <a:r>
              <a:rPr lang="en-US" sz="3200" dirty="0">
                <a:solidFill>
                  <a:schemeClr val="tx1"/>
                </a:solidFill>
                <a:latin typeface="Rockwell" panose="02060603020205020403" pitchFamily="18" charset="0"/>
              </a:rPr>
              <a:t>All file managers can write and/or view reports.  (Over 1000 TM staff) </a:t>
            </a:r>
          </a:p>
          <a:p>
            <a:pPr marL="1028700" indent="-685800">
              <a:buFont typeface="Wingdings" panose="05000000000000000000" pitchFamily="2" charset="2"/>
              <a:buChar char="§"/>
            </a:pPr>
            <a:r>
              <a:rPr lang="en-US" sz="3200" b="1" u="sng" dirty="0">
                <a:solidFill>
                  <a:schemeClr val="tx1"/>
                </a:solidFill>
                <a:latin typeface="Rockwell" panose="02060603020205020403" pitchFamily="18" charset="0"/>
              </a:rPr>
              <a:t>April 1</a:t>
            </a:r>
            <a:r>
              <a:rPr lang="en-US" sz="3200" b="1" u="sng" baseline="30000" dirty="0">
                <a:solidFill>
                  <a:schemeClr val="tx1"/>
                </a:solidFill>
                <a:latin typeface="Rockwell" panose="02060603020205020403" pitchFamily="18" charset="0"/>
              </a:rPr>
              <a:t>st</a:t>
            </a:r>
            <a:r>
              <a:rPr lang="en-US" sz="3200" dirty="0">
                <a:solidFill>
                  <a:schemeClr val="tx1"/>
                </a:solidFill>
                <a:latin typeface="Rockwell" panose="02060603020205020403" pitchFamily="18" charset="0"/>
              </a:rPr>
              <a:t>: Report writing will </a:t>
            </a:r>
            <a:r>
              <a:rPr lang="en-US" sz="3200" b="1" i="1" dirty="0">
                <a:solidFill>
                  <a:srgbClr val="FF0000"/>
                </a:solidFill>
                <a:latin typeface="Rockwell" panose="02060603020205020403" pitchFamily="18" charset="0"/>
              </a:rPr>
              <a:t>only</a:t>
            </a:r>
            <a:r>
              <a:rPr lang="en-US" sz="3200" dirty="0">
                <a:solidFill>
                  <a:schemeClr val="tx1"/>
                </a:solidFill>
                <a:latin typeface="Rockwell" panose="02060603020205020403" pitchFamily="18" charset="0"/>
              </a:rPr>
              <a:t> be permitted by file managers who participate in the require training. </a:t>
            </a:r>
          </a:p>
          <a:p>
            <a:pPr marL="1028700" indent="-685800">
              <a:buFont typeface="Wingdings" panose="05000000000000000000" pitchFamily="2" charset="2"/>
              <a:buChar char="§"/>
            </a:pPr>
            <a:r>
              <a:rPr lang="en-US" sz="3200" dirty="0">
                <a:solidFill>
                  <a:schemeClr val="tx1"/>
                </a:solidFill>
                <a:latin typeface="Rockwell" panose="02060603020205020403" pitchFamily="18" charset="0"/>
              </a:rPr>
              <a:t>File managers who do not attend the required training will have report view-only access. </a:t>
            </a:r>
          </a:p>
          <a:p>
            <a:pPr marL="1028700" indent="-685800">
              <a:buFont typeface="Wingdings" panose="05000000000000000000" pitchFamily="2" charset="2"/>
              <a:buChar char="§"/>
            </a:pPr>
            <a:endParaRPr lang="en-US" dirty="0"/>
          </a:p>
        </p:txBody>
      </p:sp>
    </p:spTree>
    <p:extLst>
      <p:ext uri="{BB962C8B-B14F-4D97-AF65-F5344CB8AC3E}">
        <p14:creationId xmlns:p14="http://schemas.microsoft.com/office/powerpoint/2010/main" val="60941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88030-05DE-48A0-862F-A1BA23D94BF6}"/>
              </a:ext>
            </a:extLst>
          </p:cNvPr>
          <p:cNvSpPr>
            <a:spLocks noGrp="1"/>
          </p:cNvSpPr>
          <p:nvPr>
            <p:ph type="title"/>
          </p:nvPr>
        </p:nvSpPr>
        <p:spPr/>
        <p:txBody>
          <a:bodyPr/>
          <a:lstStyle/>
          <a:p>
            <a:r>
              <a:rPr lang="en-US" sz="4000" dirty="0"/>
              <a:t>Why will report writing be limited? </a:t>
            </a:r>
          </a:p>
        </p:txBody>
      </p:sp>
      <p:sp>
        <p:nvSpPr>
          <p:cNvPr id="4" name="Footer Placeholder 3">
            <a:extLst>
              <a:ext uri="{FF2B5EF4-FFF2-40B4-BE49-F238E27FC236}">
                <a16:creationId xmlns:a16="http://schemas.microsoft.com/office/drawing/2014/main" id="{B42B040D-C7E4-4766-86B0-AE76236092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BA62490E-4276-4649-B48D-9A3F00408CC3}"/>
              </a:ext>
            </a:extLst>
          </p:cNvPr>
          <p:cNvSpPr>
            <a:spLocks noGrp="1"/>
          </p:cNvSpPr>
          <p:nvPr>
            <p:ph type="sldNum" sz="quarter" idx="14"/>
          </p:nvPr>
        </p:nvSpPr>
        <p:spPr/>
        <p:txBody>
          <a:bodyPr/>
          <a:lstStyle/>
          <a:p>
            <a:fld id="{63DCA5C9-2E11-4C67-86EB-AE1DE127DC64}" type="slidenum">
              <a:rPr lang="en-US" smtClean="0"/>
              <a:pPr/>
              <a:t>6</a:t>
            </a:fld>
            <a:endParaRPr lang="en-US" dirty="0"/>
          </a:p>
        </p:txBody>
      </p:sp>
      <p:sp>
        <p:nvSpPr>
          <p:cNvPr id="6" name="Title 2">
            <a:extLst>
              <a:ext uri="{FF2B5EF4-FFF2-40B4-BE49-F238E27FC236}">
                <a16:creationId xmlns:a16="http://schemas.microsoft.com/office/drawing/2014/main" id="{31893F38-A8F6-47EB-BAED-D583DADE2442}"/>
              </a:ext>
            </a:extLst>
          </p:cNvPr>
          <p:cNvSpPr>
            <a:spLocks noGrp="1"/>
          </p:cNvSpPr>
          <p:nvPr>
            <p:ph sz="quarter" idx="12"/>
          </p:nvPr>
        </p:nvSpPr>
        <p:spPr>
          <a:xfrm>
            <a:off x="1479550" y="1344613"/>
            <a:ext cx="10250488" cy="5059362"/>
          </a:xfrm>
        </p:spPr>
        <p:txBody>
          <a:bodyPr/>
          <a:lstStyle/>
          <a:p>
            <a:pPr marL="1028700" indent="-685800">
              <a:buFont typeface="Wingdings" panose="05000000000000000000" pitchFamily="2" charset="2"/>
              <a:buChar char="§"/>
            </a:pPr>
            <a:r>
              <a:rPr lang="en-US" sz="3200" dirty="0">
                <a:solidFill>
                  <a:schemeClr val="tx1"/>
                </a:solidFill>
                <a:latin typeface="Rockwell" panose="02060603020205020403" pitchFamily="18" charset="0"/>
              </a:rPr>
              <a:t>Report writers are able to download reports from Safety Net (excel, PDF) and share the reports in a presentation. </a:t>
            </a:r>
          </a:p>
          <a:p>
            <a:pPr marL="342900"/>
            <a:endParaRPr lang="en-US" sz="3200" dirty="0">
              <a:solidFill>
                <a:schemeClr val="tx1"/>
              </a:solidFill>
              <a:latin typeface="Rockwell" panose="02060603020205020403" pitchFamily="18" charset="0"/>
            </a:endParaRPr>
          </a:p>
          <a:p>
            <a:pPr marL="1028700" indent="-685800">
              <a:buFont typeface="Wingdings" panose="05000000000000000000" pitchFamily="2" charset="2"/>
              <a:buChar char="§"/>
            </a:pPr>
            <a:r>
              <a:rPr lang="en-US" sz="3200" dirty="0">
                <a:solidFill>
                  <a:schemeClr val="tx1"/>
                </a:solidFill>
                <a:latin typeface="Rockwell" panose="02060603020205020403" pitchFamily="18" charset="0"/>
              </a:rPr>
              <a:t>The information listed in Safety Net reports = </a:t>
            </a:r>
            <a:r>
              <a:rPr lang="en-US" sz="3200" b="1" dirty="0">
                <a:solidFill>
                  <a:srgbClr val="FF0000"/>
                </a:solidFill>
                <a:latin typeface="Rockwell" panose="02060603020205020403" pitchFamily="18" charset="0"/>
              </a:rPr>
              <a:t>Patient Safety Work Product. </a:t>
            </a:r>
          </a:p>
          <a:p>
            <a:pPr marL="342900"/>
            <a:endParaRPr lang="en-US" sz="3200" dirty="0">
              <a:solidFill>
                <a:schemeClr val="tx1"/>
              </a:solidFill>
              <a:latin typeface="Rockwell" panose="02060603020205020403" pitchFamily="18" charset="0"/>
            </a:endParaRPr>
          </a:p>
          <a:p>
            <a:pPr marL="342900"/>
            <a:endParaRPr lang="en-US" dirty="0"/>
          </a:p>
        </p:txBody>
      </p:sp>
    </p:spTree>
    <p:extLst>
      <p:ext uri="{BB962C8B-B14F-4D97-AF65-F5344CB8AC3E}">
        <p14:creationId xmlns:p14="http://schemas.microsoft.com/office/powerpoint/2010/main" val="44112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8A39F-DC86-40BC-A3F6-D72D84A85251}"/>
              </a:ext>
            </a:extLst>
          </p:cNvPr>
          <p:cNvSpPr>
            <a:spLocks noGrp="1"/>
          </p:cNvSpPr>
          <p:nvPr>
            <p:ph sz="quarter" idx="12"/>
          </p:nvPr>
        </p:nvSpPr>
        <p:spPr>
          <a:xfrm>
            <a:off x="1167787" y="946345"/>
            <a:ext cx="10829581" cy="5610029"/>
          </a:xfrm>
        </p:spPr>
        <p:txBody>
          <a:bodyPr/>
          <a:lstStyle/>
          <a:p>
            <a:pPr marL="274320" lvl="1" indent="-182880"/>
            <a:r>
              <a:rPr lang="en-US" sz="1600" dirty="0">
                <a:solidFill>
                  <a:srgbClr val="193A66"/>
                </a:solidFill>
                <a:latin typeface="Rockwell" panose="02060603020205020403" pitchFamily="18" charset="0"/>
              </a:rPr>
              <a:t>The Patient Safety and Quality Improvement Act of 2005 (Public Law 109-41), signed into law on July 29, 2005, was enacted in response to growing concern about patient safety in the United States and the Institute of Medicine's 1999 report, To Err is Human: Building a Safer Health System. </a:t>
            </a:r>
          </a:p>
          <a:p>
            <a:pPr marL="274320" lvl="1" indent="-182880"/>
            <a:endParaRPr lang="en-US" sz="1600" dirty="0">
              <a:solidFill>
                <a:srgbClr val="193A66"/>
              </a:solidFill>
              <a:latin typeface="Rockwell" panose="02060603020205020403" pitchFamily="18" charset="0"/>
            </a:endParaRPr>
          </a:p>
          <a:p>
            <a:pPr marL="274320" lvl="1" indent="-182880"/>
            <a:r>
              <a:rPr lang="en-US" sz="1600" dirty="0">
                <a:solidFill>
                  <a:srgbClr val="193A66"/>
                </a:solidFill>
                <a:latin typeface="Rockwell" panose="02060603020205020403" pitchFamily="18" charset="0"/>
              </a:rPr>
              <a:t>The 1999 Institute of Medicine report established that:</a:t>
            </a:r>
          </a:p>
          <a:p>
            <a:pPr marL="605790" lvl="1" indent="-514350">
              <a:buFontTx/>
              <a:buAutoNum type="arabicParenBoth"/>
            </a:pPr>
            <a:r>
              <a:rPr lang="en-US" sz="1600" dirty="0">
                <a:solidFill>
                  <a:srgbClr val="193A66"/>
                </a:solidFill>
                <a:latin typeface="Rockwell" panose="02060603020205020403" pitchFamily="18" charset="0"/>
              </a:rPr>
              <a:t>Preventable adverse healthcare events resulted in 44,000 to 98,000 deaths per year in the U.S.;</a:t>
            </a:r>
          </a:p>
          <a:p>
            <a:pPr marL="605790" lvl="1" indent="-514350">
              <a:buFontTx/>
              <a:buAutoNum type="arabicParenBoth"/>
            </a:pPr>
            <a:r>
              <a:rPr lang="en-US" sz="1600" dirty="0">
                <a:solidFill>
                  <a:srgbClr val="193A66"/>
                </a:solidFill>
                <a:latin typeface="Rockwell" panose="02060603020205020403" pitchFamily="18" charset="0"/>
              </a:rPr>
              <a:t>Preventable errors were costing  $29 billon annually in unnecessary healthcare expenses; and</a:t>
            </a:r>
          </a:p>
          <a:p>
            <a:pPr marL="605790" lvl="1" indent="-514350">
              <a:buFontTx/>
              <a:buAutoNum type="arabicParenBoth"/>
            </a:pPr>
            <a:r>
              <a:rPr lang="en-US" sz="1600" dirty="0">
                <a:solidFill>
                  <a:srgbClr val="193A66"/>
                </a:solidFill>
                <a:latin typeface="Rockwell" panose="02060603020205020403" pitchFamily="18" charset="0"/>
              </a:rPr>
              <a:t>State “peer review” protections were limited in scope and inadequate to encourage and accelerate data collection and analysis, particularly across state lines or nationally.</a:t>
            </a:r>
          </a:p>
          <a:p>
            <a:endParaRPr lang="en-US" sz="1600" dirty="0">
              <a:solidFill>
                <a:srgbClr val="193A66"/>
              </a:solidFill>
              <a:latin typeface="Rockwell" panose="02060603020205020403" pitchFamily="18" charset="0"/>
            </a:endParaRPr>
          </a:p>
          <a:p>
            <a:r>
              <a:rPr lang="en-US" sz="1600" dirty="0">
                <a:solidFill>
                  <a:srgbClr val="193A66"/>
                </a:solidFill>
                <a:latin typeface="Rockwell" panose="02060603020205020403" pitchFamily="18" charset="0"/>
              </a:rPr>
              <a:t>PSQIA purpose:</a:t>
            </a:r>
          </a:p>
          <a:p>
            <a:pPr marL="800100" lvl="1" indent="-342900">
              <a:buFont typeface="Arial" panose="020B0604020202020204" pitchFamily="34" charset="0"/>
              <a:buChar char="•"/>
            </a:pPr>
            <a:r>
              <a:rPr lang="en-US" sz="1600" dirty="0">
                <a:solidFill>
                  <a:srgbClr val="FF0000"/>
                </a:solidFill>
                <a:latin typeface="Rockwell" panose="02060603020205020403" pitchFamily="18" charset="0"/>
              </a:rPr>
              <a:t>Create a secure environment for reporting, sharing, and learning about medical errors.</a:t>
            </a:r>
          </a:p>
          <a:p>
            <a:pPr marL="800100" lvl="1" indent="-342900">
              <a:buFont typeface="Arial" panose="020B0604020202020204" pitchFamily="34" charset="0"/>
              <a:buChar char="•"/>
            </a:pPr>
            <a:r>
              <a:rPr lang="en-US" sz="1600" dirty="0">
                <a:solidFill>
                  <a:srgbClr val="193A66"/>
                </a:solidFill>
                <a:latin typeface="Rockwell" panose="02060603020205020403" pitchFamily="18" charset="0"/>
              </a:rPr>
              <a:t>Establish platform to evaluate medical errors &amp; patient harm </a:t>
            </a:r>
          </a:p>
          <a:p>
            <a:pPr marL="800100" lvl="1" indent="-342900">
              <a:buFont typeface="Arial" panose="020B0604020202020204" pitchFamily="34" charset="0"/>
              <a:buChar char="•"/>
            </a:pPr>
            <a:r>
              <a:rPr lang="en-US" sz="1600" dirty="0">
                <a:solidFill>
                  <a:srgbClr val="193A66"/>
                </a:solidFill>
                <a:latin typeface="Rockwell" panose="02060603020205020403" pitchFamily="18" charset="0"/>
              </a:rPr>
              <a:t>Reduce cost of care associated with errors and harm</a:t>
            </a:r>
          </a:p>
          <a:p>
            <a:pPr marL="800100" lvl="1" indent="-342900">
              <a:buFont typeface="Arial" panose="020B0604020202020204" pitchFamily="34" charset="0"/>
              <a:buChar char="•"/>
            </a:pPr>
            <a:r>
              <a:rPr lang="en-US" sz="1600" dirty="0">
                <a:solidFill>
                  <a:srgbClr val="FF0000"/>
                </a:solidFill>
                <a:latin typeface="Rockwell" panose="02060603020205020403" pitchFamily="18" charset="0"/>
              </a:rPr>
              <a:t>Develop standardized format for PSOs to collect, analyze, and aggregate data.</a:t>
            </a:r>
          </a:p>
          <a:p>
            <a:pPr algn="just"/>
            <a:endParaRPr lang="en-US" sz="1600" dirty="0">
              <a:solidFill>
                <a:srgbClr val="193A66"/>
              </a:solidFill>
            </a:endParaRPr>
          </a:p>
          <a:p>
            <a:pPr algn="just"/>
            <a:endParaRPr lang="en-US" sz="2400" dirty="0">
              <a:solidFill>
                <a:srgbClr val="193A66"/>
              </a:solidFill>
            </a:endParaRPr>
          </a:p>
          <a:p>
            <a:pPr algn="just"/>
            <a:endParaRPr lang="en-US" sz="2400" dirty="0">
              <a:solidFill>
                <a:srgbClr val="193A66"/>
              </a:solidFill>
            </a:endParaRPr>
          </a:p>
          <a:p>
            <a:endParaRPr lang="en-US" dirty="0"/>
          </a:p>
        </p:txBody>
      </p:sp>
      <p:sp>
        <p:nvSpPr>
          <p:cNvPr id="3" name="Title 2">
            <a:extLst>
              <a:ext uri="{FF2B5EF4-FFF2-40B4-BE49-F238E27FC236}">
                <a16:creationId xmlns:a16="http://schemas.microsoft.com/office/drawing/2014/main" id="{18D02902-0CFF-4A1B-929F-FCDB0626FD36}"/>
              </a:ext>
            </a:extLst>
          </p:cNvPr>
          <p:cNvSpPr>
            <a:spLocks noGrp="1"/>
          </p:cNvSpPr>
          <p:nvPr>
            <p:ph type="title"/>
          </p:nvPr>
        </p:nvSpPr>
        <p:spPr>
          <a:xfrm>
            <a:off x="1303280" y="143791"/>
            <a:ext cx="10247312" cy="802555"/>
          </a:xfrm>
        </p:spPr>
        <p:txBody>
          <a:bodyPr/>
          <a:lstStyle/>
          <a:p>
            <a:r>
              <a:rPr lang="en-US" sz="3200" dirty="0">
                <a:solidFill>
                  <a:srgbClr val="0070C0"/>
                </a:solidFill>
              </a:rPr>
              <a:t>The Patient Safety &amp; Quality Improvement Act of 2005 (PSQIA)</a:t>
            </a:r>
            <a:endParaRPr lang="en-US" dirty="0">
              <a:solidFill>
                <a:srgbClr val="0070C0"/>
              </a:solidFill>
            </a:endParaRPr>
          </a:p>
        </p:txBody>
      </p:sp>
      <p:sp>
        <p:nvSpPr>
          <p:cNvPr id="4" name="Footer Placeholder 3">
            <a:extLst>
              <a:ext uri="{FF2B5EF4-FFF2-40B4-BE49-F238E27FC236}">
                <a16:creationId xmlns:a16="http://schemas.microsoft.com/office/drawing/2014/main" id="{42C72071-CE54-464D-BC82-E68DBFD4DCBC}"/>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09D56F63-F7BB-4101-9253-CED95744B99E}"/>
              </a:ext>
            </a:extLst>
          </p:cNvPr>
          <p:cNvSpPr>
            <a:spLocks noGrp="1"/>
          </p:cNvSpPr>
          <p:nvPr>
            <p:ph type="sldNum" sz="quarter" idx="14"/>
          </p:nvPr>
        </p:nvSpPr>
        <p:spPr/>
        <p:txBody>
          <a:bodyPr/>
          <a:lstStyle/>
          <a:p>
            <a:fld id="{63DCA5C9-2E11-4C67-86EB-AE1DE127DC64}" type="slidenum">
              <a:rPr lang="en-US" smtClean="0"/>
              <a:pPr/>
              <a:t>7</a:t>
            </a:fld>
            <a:endParaRPr lang="en-US" dirty="0"/>
          </a:p>
        </p:txBody>
      </p:sp>
    </p:spTree>
    <p:extLst>
      <p:ext uri="{BB962C8B-B14F-4D97-AF65-F5344CB8AC3E}">
        <p14:creationId xmlns:p14="http://schemas.microsoft.com/office/powerpoint/2010/main" val="63847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88030-05DE-48A0-862F-A1BA23D94BF6}"/>
              </a:ext>
            </a:extLst>
          </p:cNvPr>
          <p:cNvSpPr>
            <a:spLocks noGrp="1"/>
          </p:cNvSpPr>
          <p:nvPr>
            <p:ph type="title"/>
          </p:nvPr>
        </p:nvSpPr>
        <p:spPr/>
        <p:txBody>
          <a:bodyPr/>
          <a:lstStyle/>
          <a:p>
            <a:r>
              <a:rPr lang="en-US" sz="4000" dirty="0"/>
              <a:t>What is Patient Safety Work Product (PSWP)?  </a:t>
            </a:r>
          </a:p>
        </p:txBody>
      </p:sp>
      <p:sp>
        <p:nvSpPr>
          <p:cNvPr id="4" name="Footer Placeholder 3">
            <a:extLst>
              <a:ext uri="{FF2B5EF4-FFF2-40B4-BE49-F238E27FC236}">
                <a16:creationId xmlns:a16="http://schemas.microsoft.com/office/drawing/2014/main" id="{B42B040D-C7E4-4766-86B0-AE76236092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BA62490E-4276-4649-B48D-9A3F00408CC3}"/>
              </a:ext>
            </a:extLst>
          </p:cNvPr>
          <p:cNvSpPr>
            <a:spLocks noGrp="1"/>
          </p:cNvSpPr>
          <p:nvPr>
            <p:ph type="sldNum" sz="quarter" idx="14"/>
          </p:nvPr>
        </p:nvSpPr>
        <p:spPr/>
        <p:txBody>
          <a:bodyPr/>
          <a:lstStyle/>
          <a:p>
            <a:fld id="{63DCA5C9-2E11-4C67-86EB-AE1DE127DC64}" type="slidenum">
              <a:rPr lang="en-US" smtClean="0"/>
              <a:pPr/>
              <a:t>8</a:t>
            </a:fld>
            <a:endParaRPr lang="en-US" dirty="0"/>
          </a:p>
        </p:txBody>
      </p:sp>
      <p:sp>
        <p:nvSpPr>
          <p:cNvPr id="6" name="Title 2">
            <a:extLst>
              <a:ext uri="{FF2B5EF4-FFF2-40B4-BE49-F238E27FC236}">
                <a16:creationId xmlns:a16="http://schemas.microsoft.com/office/drawing/2014/main" id="{31893F38-A8F6-47EB-BAED-D583DADE2442}"/>
              </a:ext>
            </a:extLst>
          </p:cNvPr>
          <p:cNvSpPr>
            <a:spLocks noGrp="1"/>
          </p:cNvSpPr>
          <p:nvPr>
            <p:ph sz="quarter" idx="12"/>
          </p:nvPr>
        </p:nvSpPr>
        <p:spPr>
          <a:xfrm>
            <a:off x="1479550" y="1344613"/>
            <a:ext cx="10250488" cy="5059362"/>
          </a:xfrm>
        </p:spPr>
        <p:txBody>
          <a:bodyPr/>
          <a:lstStyle/>
          <a:p>
            <a:pPr marL="342900"/>
            <a:r>
              <a:rPr lang="en-US" sz="2400" dirty="0"/>
              <a:t>PSWP is the information protected by the privilege and confidentiality protections of the </a:t>
            </a:r>
            <a:r>
              <a:rPr lang="en-US" sz="2400" u="sng" dirty="0">
                <a:hlinkClick r:id="rId2"/>
              </a:rPr>
              <a:t>Patient Safety Act</a:t>
            </a:r>
            <a:r>
              <a:rPr lang="en-US" sz="2400" dirty="0"/>
              <a:t> and </a:t>
            </a:r>
            <a:r>
              <a:rPr lang="en-US" sz="2400" u="sng" dirty="0">
                <a:hlinkClick r:id="rId3"/>
              </a:rPr>
              <a:t>Patient Safety Rule</a:t>
            </a:r>
            <a:r>
              <a:rPr lang="en-US" sz="2400" dirty="0"/>
              <a:t>. PSWP may identify the providers involved in a patient safety event and/or a provider employee that reported the information about the patient safety event. PSWP may also include patient information that is protected health information as defined by the Health Insurance Portability and Accountability Act (HIPAA) Privacy Rule (see 45 CFR 160.103).</a:t>
            </a:r>
            <a:endParaRPr lang="en-US" sz="2400" dirty="0">
              <a:solidFill>
                <a:schemeClr val="tx1"/>
              </a:solidFill>
              <a:latin typeface="Rockwell" panose="02060603020205020403" pitchFamily="18" charset="0"/>
            </a:endParaRPr>
          </a:p>
          <a:p>
            <a:pPr marL="1028700" indent="-685800">
              <a:buFont typeface="Wingdings" panose="05000000000000000000" pitchFamily="2" charset="2"/>
              <a:buChar char="§"/>
            </a:pPr>
            <a:r>
              <a:rPr lang="en-US" dirty="0"/>
              <a:t> </a:t>
            </a:r>
            <a:r>
              <a:rPr lang="en-US" dirty="0">
                <a:hlinkClick r:id="rId4"/>
              </a:rPr>
              <a:t>https://pso.ahrq.gov/</a:t>
            </a:r>
            <a:endParaRPr lang="en-US" dirty="0"/>
          </a:p>
          <a:p>
            <a:pPr marL="1028700" indent="-685800">
              <a:buFont typeface="Wingdings" panose="05000000000000000000" pitchFamily="2" charset="2"/>
              <a:buChar char="§"/>
            </a:pPr>
            <a:r>
              <a:rPr lang="en-US" dirty="0"/>
              <a:t>Tufts Medicine High Reliability Institute – system-wide education to be provided during FY23. </a:t>
            </a:r>
          </a:p>
        </p:txBody>
      </p:sp>
    </p:spTree>
    <p:extLst>
      <p:ext uri="{BB962C8B-B14F-4D97-AF65-F5344CB8AC3E}">
        <p14:creationId xmlns:p14="http://schemas.microsoft.com/office/powerpoint/2010/main" val="252860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1816F-5414-4CE4-8B46-155F541D7D88}"/>
              </a:ext>
            </a:extLst>
          </p:cNvPr>
          <p:cNvSpPr>
            <a:spLocks noGrp="1"/>
          </p:cNvSpPr>
          <p:nvPr>
            <p:ph sz="quarter" idx="12"/>
          </p:nvPr>
        </p:nvSpPr>
        <p:spPr/>
        <p:txBody>
          <a:bodyPr/>
          <a:lstStyle/>
          <a:p>
            <a:pPr marL="285750" indent="-285750">
              <a:buFont typeface="Wingdings" panose="05000000000000000000" pitchFamily="2" charset="2"/>
              <a:buChar char="q"/>
            </a:pPr>
            <a:r>
              <a:rPr lang="en-US" sz="3200" dirty="0"/>
              <a:t>“ Patient Safety Work Product: Peer Protected, Privileged and Confidential” is auto-listed as a footer in each page of report.  Do not delete this footer when downloading or sharing. </a:t>
            </a:r>
          </a:p>
          <a:p>
            <a:endParaRPr lang="en-US" sz="3200" dirty="0"/>
          </a:p>
          <a:p>
            <a:pPr marL="285750" indent="-285750">
              <a:buFont typeface="Wingdings" panose="05000000000000000000" pitchFamily="2" charset="2"/>
              <a:buChar char="q"/>
            </a:pPr>
            <a:r>
              <a:rPr lang="en-US" sz="3200" dirty="0"/>
              <a:t>The following three slides must be added to all slide presentations that contains PSWP. </a:t>
            </a:r>
          </a:p>
        </p:txBody>
      </p:sp>
      <p:sp>
        <p:nvSpPr>
          <p:cNvPr id="3" name="Title 2">
            <a:extLst>
              <a:ext uri="{FF2B5EF4-FFF2-40B4-BE49-F238E27FC236}">
                <a16:creationId xmlns:a16="http://schemas.microsoft.com/office/drawing/2014/main" id="{B12AC337-D5C3-4BDE-A68B-53886E259709}"/>
              </a:ext>
            </a:extLst>
          </p:cNvPr>
          <p:cNvSpPr>
            <a:spLocks noGrp="1"/>
          </p:cNvSpPr>
          <p:nvPr>
            <p:ph type="title"/>
          </p:nvPr>
        </p:nvSpPr>
        <p:spPr/>
        <p:txBody>
          <a:bodyPr/>
          <a:lstStyle/>
          <a:p>
            <a:r>
              <a:rPr lang="en-US" dirty="0"/>
              <a:t>How do you share PSWP and comply with the Patient Safety Act?  </a:t>
            </a:r>
          </a:p>
        </p:txBody>
      </p:sp>
      <p:sp>
        <p:nvSpPr>
          <p:cNvPr id="4" name="Footer Placeholder 3">
            <a:extLst>
              <a:ext uri="{FF2B5EF4-FFF2-40B4-BE49-F238E27FC236}">
                <a16:creationId xmlns:a16="http://schemas.microsoft.com/office/drawing/2014/main" id="{1D7CC201-4544-40E4-BE04-1F66AB144C6A}"/>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3AB9D60-6DB2-43EF-8DF4-31262530C3A3}"/>
              </a:ext>
            </a:extLst>
          </p:cNvPr>
          <p:cNvSpPr>
            <a:spLocks noGrp="1"/>
          </p:cNvSpPr>
          <p:nvPr>
            <p:ph type="sldNum" sz="quarter" idx="14"/>
          </p:nvPr>
        </p:nvSpPr>
        <p:spPr/>
        <p:txBody>
          <a:bodyPr/>
          <a:lstStyle/>
          <a:p>
            <a:fld id="{63DCA5C9-2E11-4C67-86EB-AE1DE127DC64}" type="slidenum">
              <a:rPr lang="en-US" smtClean="0"/>
              <a:pPr/>
              <a:t>9</a:t>
            </a:fld>
            <a:endParaRPr lang="en-US" dirty="0"/>
          </a:p>
        </p:txBody>
      </p:sp>
    </p:spTree>
    <p:extLst>
      <p:ext uri="{BB962C8B-B14F-4D97-AF65-F5344CB8AC3E}">
        <p14:creationId xmlns:p14="http://schemas.microsoft.com/office/powerpoint/2010/main" val="3413014358"/>
      </p:ext>
    </p:extLst>
  </p:cSld>
  <p:clrMapOvr>
    <a:masterClrMapping/>
  </p:clrMapOvr>
</p:sld>
</file>

<file path=ppt/theme/theme1.xml><?xml version="1.0" encoding="utf-8"?>
<a:theme xmlns:a="http://schemas.openxmlformats.org/drawingml/2006/main" name="template">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741B3368-6CA2-AB47-96A6-162217EB7110}"/>
    </a:ext>
  </a:extLst>
</a:theme>
</file>

<file path=ppt/theme/theme2.xml><?xml version="1.0" encoding="utf-8"?>
<a:theme xmlns:a="http://schemas.openxmlformats.org/drawingml/2006/main" name="Instructions">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DAC26459-45E9-C94C-B175-C63E5C01B4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82831103556A4C82E3A7654D34510C" ma:contentTypeVersion="12" ma:contentTypeDescription="Create a new document." ma:contentTypeScope="" ma:versionID="4add9a5a8d57c572969878431236b9ca">
  <xsd:schema xmlns:xsd="http://www.w3.org/2001/XMLSchema" xmlns:xs="http://www.w3.org/2001/XMLSchema" xmlns:p="http://schemas.microsoft.com/office/2006/metadata/properties" xmlns:ns2="44d2f64b-3a04-4fca-af6e-cb741b75d1ab" xmlns:ns3="9b659bd6-51d5-42b6-b55f-e04191542a82" targetNamespace="http://schemas.microsoft.com/office/2006/metadata/properties" ma:root="true" ma:fieldsID="e9d2e2b2623cd7d415f1e1d5517f663e" ns2:_="" ns3:_="">
    <xsd:import namespace="44d2f64b-3a04-4fca-af6e-cb741b75d1ab"/>
    <xsd:import namespace="9b659bd6-51d5-42b6-b55f-e04191542a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2f64b-3a04-4fca-af6e-cb741b75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659bd6-51d5-42b6-b55f-e04191542a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b659bd6-51d5-42b6-b55f-e04191542a82">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1C12F-5138-41AB-9DB1-2A87402AC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2f64b-3a04-4fca-af6e-cb741b75d1ab"/>
    <ds:schemaRef ds:uri="9b659bd6-51d5-42b6-b55f-e04191542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607C6-A57A-4B03-A83A-45F6327B7BA6}">
  <ds:schemaRefs>
    <ds:schemaRef ds:uri="http://purl.org/dc/terms/"/>
    <ds:schemaRef ds:uri="http://purl.org/dc/dcmitype/"/>
    <ds:schemaRef ds:uri="http://www.w3.org/XML/1998/namespace"/>
    <ds:schemaRef ds:uri="http://schemas.microsoft.com/office/2006/metadata/properties"/>
    <ds:schemaRef ds:uri="http://purl.org/dc/elements/1.1/"/>
    <ds:schemaRef ds:uri="44d2f64b-3a04-4fca-af6e-cb741b75d1ab"/>
    <ds:schemaRef ds:uri="http://schemas.microsoft.com/office/2006/documentManagement/types"/>
    <ds:schemaRef ds:uri="http://schemas.microsoft.com/office/infopath/2007/PartnerControls"/>
    <ds:schemaRef ds:uri="http://schemas.openxmlformats.org/package/2006/metadata/core-properties"/>
    <ds:schemaRef ds:uri="9b659bd6-51d5-42b6-b55f-e04191542a82"/>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TuftsMedicine_16x9_template_2.28 (2)</Template>
  <TotalTime>34324</TotalTime>
  <Words>3023</Words>
  <Application>Microsoft Office PowerPoint</Application>
  <PresentationFormat>Widescreen</PresentationFormat>
  <Paragraphs>294</Paragraphs>
  <Slides>33</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Roboto</vt:lpstr>
      <vt:lpstr>Rockwell</vt:lpstr>
      <vt:lpstr>System Font Regular</vt:lpstr>
      <vt:lpstr>Wingdings</vt:lpstr>
      <vt:lpstr>template</vt:lpstr>
      <vt:lpstr>Instructions</vt:lpstr>
      <vt:lpstr> SafetyNet Tufts Medicine’s patient, employee and risk reporting and event management platform </vt:lpstr>
      <vt:lpstr>SafetyNet Report Writer Training  Prerequisite:  Reporter Training and Report Manager Training  </vt:lpstr>
      <vt:lpstr>Security Role: What you are able to do in the system</vt:lpstr>
      <vt:lpstr>Scope: What you can see in the system </vt:lpstr>
      <vt:lpstr>Who can write/build reports? </vt:lpstr>
      <vt:lpstr>Why will report writing be limited? </vt:lpstr>
      <vt:lpstr>The Patient Safety &amp; Quality Improvement Act of 2005 (PSQIA)</vt:lpstr>
      <vt:lpstr>What is Patient Safety Work Product (PSWP)?  </vt:lpstr>
      <vt:lpstr>How do you share PSWP and comply with the Patient Safety Act?  </vt:lpstr>
      <vt:lpstr> </vt:lpstr>
      <vt:lpstr>PowerPoint Presentation</vt:lpstr>
      <vt:lpstr>PowerPoint Presentation</vt:lpstr>
      <vt:lpstr>SafetyNet System:  Report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SafetyNet System:  Report Writing   What’s Next? </vt:lpstr>
      <vt:lpstr>We are here to help! </vt:lpstr>
      <vt:lpstr>Risk, Patient Safety, Quality &amp; Report Management  Assistance is always available: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TuftsMedicine PPT Template</dc:title>
  <dc:subject/>
  <dc:creator>Volpe, Kimberly</dc:creator>
  <cp:keywords/>
  <dc:description/>
  <cp:lastModifiedBy>McKinnon, Leandrea</cp:lastModifiedBy>
  <cp:revision>303</cp:revision>
  <dcterms:created xsi:type="dcterms:W3CDTF">2022-03-22T11:48:13Z</dcterms:created>
  <dcterms:modified xsi:type="dcterms:W3CDTF">2023-03-30T12:44:25Z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0x0101004A82831103556A4C82E3A7654D34510C</vt:lpwstr>
  </property>
</Properties>
</file>