
<file path=[Content_Types].xml><?xml version="1.0" encoding="utf-8"?>
<Types xmlns="http://schemas.openxmlformats.org/package/2006/content-types">
  <Default Extension="gif" ContentType="image/gi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4" r:id="rId9"/>
    <p:sldId id="263"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0" d="100"/>
          <a:sy n="110" d="100"/>
        </p:scale>
        <p:origin x="630"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AEA62AA-7A9E-4E50-AD9B-3EDE46A79BEC}" type="datetimeFigureOut">
              <a:rPr lang="en-US" smtClean="0"/>
              <a:t>2/27/2023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907B27-DE75-4D4F-8249-DE861F58DC40}" type="slidenum">
              <a:rPr lang="en-US" smtClean="0"/>
              <a:t>‹#›</a:t>
            </a:fld>
            <a:endParaRPr lang="en-US"/>
          </a:p>
        </p:txBody>
      </p:sp>
    </p:spTree>
    <p:extLst>
      <p:ext uri="{BB962C8B-B14F-4D97-AF65-F5344CB8AC3E}">
        <p14:creationId xmlns:p14="http://schemas.microsoft.com/office/powerpoint/2010/main" val="2870366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AEA62AA-7A9E-4E50-AD9B-3EDE46A79BEC}" type="datetimeFigureOut">
              <a:rPr lang="en-US" smtClean="0"/>
              <a:t>2/27/2023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907B27-DE75-4D4F-8249-DE861F58DC40}" type="slidenum">
              <a:rPr lang="en-US" smtClean="0"/>
              <a:t>‹#›</a:t>
            </a:fld>
            <a:endParaRPr lang="en-US"/>
          </a:p>
        </p:txBody>
      </p:sp>
    </p:spTree>
    <p:extLst>
      <p:ext uri="{BB962C8B-B14F-4D97-AF65-F5344CB8AC3E}">
        <p14:creationId xmlns:p14="http://schemas.microsoft.com/office/powerpoint/2010/main" val="551919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AEA62AA-7A9E-4E50-AD9B-3EDE46A79BEC}" type="datetimeFigureOut">
              <a:rPr lang="en-US" smtClean="0"/>
              <a:t>2/27/2023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907B27-DE75-4D4F-8249-DE861F58DC40}" type="slidenum">
              <a:rPr lang="en-US" smtClean="0"/>
              <a:t>‹#›</a:t>
            </a:fld>
            <a:endParaRPr lang="en-US"/>
          </a:p>
        </p:txBody>
      </p:sp>
    </p:spTree>
    <p:extLst>
      <p:ext uri="{BB962C8B-B14F-4D97-AF65-F5344CB8AC3E}">
        <p14:creationId xmlns:p14="http://schemas.microsoft.com/office/powerpoint/2010/main" val="31363450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Title Slide">
    <p:bg>
      <p:bgPr>
        <a:solidFill>
          <a:schemeClr val="bg1"/>
        </a:solidFill>
        <a:effectLst/>
      </p:bgPr>
    </p:bg>
    <p:spTree>
      <p:nvGrpSpPr>
        <p:cNvPr id="1" name=""/>
        <p:cNvGrpSpPr/>
        <p:nvPr/>
      </p:nvGrpSpPr>
      <p:grpSpPr>
        <a:xfrm>
          <a:off x="0" y="0"/>
          <a:ext cx="0" cy="0"/>
          <a:chOff x="0" y="0"/>
          <a:chExt cx="0" cy="0"/>
        </a:xfrm>
      </p:grpSpPr>
      <p:pic>
        <p:nvPicPr>
          <p:cNvPr id="4" name="Picture 3" descr="HH_arc-topbkg.gif"/>
          <p:cNvPicPr>
            <a:picLocks noChangeAspect="1"/>
          </p:cNvPicPr>
          <p:nvPr userDrawn="1"/>
        </p:nvPicPr>
        <p:blipFill>
          <a:blip r:embed="rId2" cstate="print"/>
          <a:stretch>
            <a:fillRect/>
          </a:stretch>
        </p:blipFill>
        <p:spPr>
          <a:xfrm>
            <a:off x="-9451" y="0"/>
            <a:ext cx="12201452" cy="6858000"/>
          </a:xfrm>
          <a:prstGeom prst="rect">
            <a:avLst/>
          </a:prstGeom>
          <a:noFill/>
          <a:ln>
            <a:noFill/>
          </a:ln>
        </p:spPr>
      </p:pic>
      <p:sp>
        <p:nvSpPr>
          <p:cNvPr id="5" name="Right Triangle 4"/>
          <p:cNvSpPr/>
          <p:nvPr/>
        </p:nvSpPr>
        <p:spPr>
          <a:xfrm>
            <a:off x="0" y="4664075"/>
            <a:ext cx="12200467"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29" tIns="45714" rIns="91429" bIns="45714" anchor="ctr"/>
          <a:lstStyle/>
          <a:p>
            <a:pPr algn="ctr">
              <a:defRPr/>
            </a:pPr>
            <a:endParaRPr lang="en-US" sz="1800"/>
          </a:p>
        </p:txBody>
      </p:sp>
      <p:sp>
        <p:nvSpPr>
          <p:cNvPr id="7" name="Slide Number Placeholder 26"/>
          <p:cNvSpPr>
            <a:spLocks noGrp="1"/>
          </p:cNvSpPr>
          <p:nvPr>
            <p:ph type="sldNum" sz="quarter" idx="10"/>
          </p:nvPr>
        </p:nvSpPr>
        <p:spPr/>
        <p:txBody>
          <a:bodyPr/>
          <a:lstStyle>
            <a:lvl1pPr>
              <a:defRPr>
                <a:solidFill>
                  <a:schemeClr val="tx1">
                    <a:lumMod val="65000"/>
                    <a:lumOff val="35000"/>
                  </a:schemeClr>
                </a:solidFill>
              </a:defRPr>
            </a:lvl1pPr>
          </a:lstStyle>
          <a:p>
            <a:pPr>
              <a:defRPr/>
            </a:pPr>
            <a:fld id="{49756CBA-9A55-4095-8811-EF84010B473F}" type="slidenum">
              <a:rPr lang="en-US" smtClean="0"/>
              <a:pPr>
                <a:defRPr/>
              </a:pPr>
              <a:t>‹#›</a:t>
            </a:fld>
            <a:endParaRPr lang="en-US"/>
          </a:p>
        </p:txBody>
      </p:sp>
    </p:spTree>
    <p:extLst>
      <p:ext uri="{BB962C8B-B14F-4D97-AF65-F5344CB8AC3E}">
        <p14:creationId xmlns:p14="http://schemas.microsoft.com/office/powerpoint/2010/main" val="24026634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AEA62AA-7A9E-4E50-AD9B-3EDE46A79BEC}" type="datetimeFigureOut">
              <a:rPr lang="en-US" smtClean="0"/>
              <a:t>2/27/2023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907B27-DE75-4D4F-8249-DE861F58DC40}" type="slidenum">
              <a:rPr lang="en-US" smtClean="0"/>
              <a:t>‹#›</a:t>
            </a:fld>
            <a:endParaRPr lang="en-US"/>
          </a:p>
        </p:txBody>
      </p:sp>
    </p:spTree>
    <p:extLst>
      <p:ext uri="{BB962C8B-B14F-4D97-AF65-F5344CB8AC3E}">
        <p14:creationId xmlns:p14="http://schemas.microsoft.com/office/powerpoint/2010/main" val="19512671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AEA62AA-7A9E-4E50-AD9B-3EDE46A79BEC}" type="datetimeFigureOut">
              <a:rPr lang="en-US" smtClean="0"/>
              <a:t>2/27/2023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907B27-DE75-4D4F-8249-DE861F58DC40}" type="slidenum">
              <a:rPr lang="en-US" smtClean="0"/>
              <a:t>‹#›</a:t>
            </a:fld>
            <a:endParaRPr lang="en-US"/>
          </a:p>
        </p:txBody>
      </p:sp>
    </p:spTree>
    <p:extLst>
      <p:ext uri="{BB962C8B-B14F-4D97-AF65-F5344CB8AC3E}">
        <p14:creationId xmlns:p14="http://schemas.microsoft.com/office/powerpoint/2010/main" val="38520991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AEA62AA-7A9E-4E50-AD9B-3EDE46A79BEC}" type="datetimeFigureOut">
              <a:rPr lang="en-US" smtClean="0"/>
              <a:t>2/27/2023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907B27-DE75-4D4F-8249-DE861F58DC40}" type="slidenum">
              <a:rPr lang="en-US" smtClean="0"/>
              <a:t>‹#›</a:t>
            </a:fld>
            <a:endParaRPr lang="en-US"/>
          </a:p>
        </p:txBody>
      </p:sp>
    </p:spTree>
    <p:extLst>
      <p:ext uri="{BB962C8B-B14F-4D97-AF65-F5344CB8AC3E}">
        <p14:creationId xmlns:p14="http://schemas.microsoft.com/office/powerpoint/2010/main" val="8535945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AEA62AA-7A9E-4E50-AD9B-3EDE46A79BEC}" type="datetimeFigureOut">
              <a:rPr lang="en-US" smtClean="0"/>
              <a:t>2/27/2023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3907B27-DE75-4D4F-8249-DE861F58DC40}" type="slidenum">
              <a:rPr lang="en-US" smtClean="0"/>
              <a:t>‹#›</a:t>
            </a:fld>
            <a:endParaRPr lang="en-US"/>
          </a:p>
        </p:txBody>
      </p:sp>
    </p:spTree>
    <p:extLst>
      <p:ext uri="{BB962C8B-B14F-4D97-AF65-F5344CB8AC3E}">
        <p14:creationId xmlns:p14="http://schemas.microsoft.com/office/powerpoint/2010/main" val="10084294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AEA62AA-7A9E-4E50-AD9B-3EDE46A79BEC}" type="datetimeFigureOut">
              <a:rPr lang="en-US" smtClean="0"/>
              <a:t>2/27/2023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3907B27-DE75-4D4F-8249-DE861F58DC40}" type="slidenum">
              <a:rPr lang="en-US" smtClean="0"/>
              <a:t>‹#›</a:t>
            </a:fld>
            <a:endParaRPr lang="en-US"/>
          </a:p>
        </p:txBody>
      </p:sp>
    </p:spTree>
    <p:extLst>
      <p:ext uri="{BB962C8B-B14F-4D97-AF65-F5344CB8AC3E}">
        <p14:creationId xmlns:p14="http://schemas.microsoft.com/office/powerpoint/2010/main" val="14212777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EA62AA-7A9E-4E50-AD9B-3EDE46A79BEC}" type="datetimeFigureOut">
              <a:rPr lang="en-US" smtClean="0"/>
              <a:t>2/27/2023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3907B27-DE75-4D4F-8249-DE861F58DC40}" type="slidenum">
              <a:rPr lang="en-US" smtClean="0"/>
              <a:t>‹#›</a:t>
            </a:fld>
            <a:endParaRPr lang="en-US"/>
          </a:p>
        </p:txBody>
      </p:sp>
    </p:spTree>
    <p:extLst>
      <p:ext uri="{BB962C8B-B14F-4D97-AF65-F5344CB8AC3E}">
        <p14:creationId xmlns:p14="http://schemas.microsoft.com/office/powerpoint/2010/main" val="27963189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AEA62AA-7A9E-4E50-AD9B-3EDE46A79BEC}" type="datetimeFigureOut">
              <a:rPr lang="en-US" smtClean="0"/>
              <a:t>2/27/2023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907B27-DE75-4D4F-8249-DE861F58DC40}" type="slidenum">
              <a:rPr lang="en-US" smtClean="0"/>
              <a:t>‹#›</a:t>
            </a:fld>
            <a:endParaRPr lang="en-US"/>
          </a:p>
        </p:txBody>
      </p:sp>
    </p:spTree>
    <p:extLst>
      <p:ext uri="{BB962C8B-B14F-4D97-AF65-F5344CB8AC3E}">
        <p14:creationId xmlns:p14="http://schemas.microsoft.com/office/powerpoint/2010/main" val="2560206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AEA62AA-7A9E-4E50-AD9B-3EDE46A79BEC}" type="datetimeFigureOut">
              <a:rPr lang="en-US" smtClean="0"/>
              <a:t>2/27/2023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907B27-DE75-4D4F-8249-DE861F58DC40}" type="slidenum">
              <a:rPr lang="en-US" smtClean="0"/>
              <a:t>‹#›</a:t>
            </a:fld>
            <a:endParaRPr lang="en-US"/>
          </a:p>
        </p:txBody>
      </p:sp>
    </p:spTree>
    <p:extLst>
      <p:ext uri="{BB962C8B-B14F-4D97-AF65-F5344CB8AC3E}">
        <p14:creationId xmlns:p14="http://schemas.microsoft.com/office/powerpoint/2010/main" val="31216632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EA62AA-7A9E-4E50-AD9B-3EDE46A79BEC}" type="datetimeFigureOut">
              <a:rPr lang="en-US" smtClean="0"/>
              <a:t>2/27/2023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907B27-DE75-4D4F-8249-DE861F58DC40}" type="slidenum">
              <a:rPr lang="en-US" smtClean="0"/>
              <a:t>‹#›</a:t>
            </a:fld>
            <a:endParaRPr lang="en-US"/>
          </a:p>
        </p:txBody>
      </p:sp>
    </p:spTree>
    <p:extLst>
      <p:ext uri="{BB962C8B-B14F-4D97-AF65-F5344CB8AC3E}">
        <p14:creationId xmlns:p14="http://schemas.microsoft.com/office/powerpoint/2010/main" val="13676330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81200" y="381000"/>
            <a:ext cx="8596668" cy="1320800"/>
          </a:xfrm>
          <a:prstGeom prst="rect">
            <a:avLst/>
          </a:prstGeom>
        </p:spPr>
        <p:txBody>
          <a:bodyPr vert="horz" lIns="91429" tIns="45714" rIns="91429" bIns="45714" rtlCol="0" anchor="ctr">
            <a:normAutofit lnSpcReduction="10000"/>
            <a:scene3d>
              <a:camera prst="orthographicFront"/>
              <a:lightRig rig="soft" dir="t"/>
            </a:scene3d>
            <a:sp3d prstMaterial="softEdge">
              <a:bevelT w="25400" h="25400"/>
            </a:sp3d>
          </a:bodyPr>
          <a:lstStyle>
            <a:lvl1pPr algn="l" rtl="0" eaLnBrk="1" fontAlgn="base" hangingPunct="1">
              <a:spcBef>
                <a:spcPct val="0"/>
              </a:spcBef>
              <a:spcAft>
                <a:spcPct val="0"/>
              </a:spcAft>
              <a:defRPr sz="4100" b="1" kern="1200">
                <a:ln>
                  <a:solidFill>
                    <a:schemeClr val="tx1">
                      <a:lumMod val="75000"/>
                      <a:lumOff val="25000"/>
                    </a:schemeClr>
                  </a:solidFill>
                </a:ln>
                <a:solidFill>
                  <a:srgbClr val="595959"/>
                </a:solidFill>
                <a:effectLst>
                  <a:outerShdw blurRad="31750" dist="25400" dir="5400000" algn="tl" rotWithShape="0">
                    <a:srgbClr val="000000">
                      <a:alpha val="25000"/>
                    </a:srgbClr>
                  </a:outerShdw>
                </a:effectLst>
                <a:latin typeface="+mj-lt"/>
                <a:ea typeface="+mj-ea"/>
                <a:cs typeface="+mj-cs"/>
              </a:defRPr>
            </a:lvl1pPr>
            <a:lvl2pPr algn="l" rtl="0" eaLnBrk="1" fontAlgn="base" hangingPunct="1">
              <a:spcBef>
                <a:spcPct val="0"/>
              </a:spcBef>
              <a:spcAft>
                <a:spcPct val="0"/>
              </a:spcAft>
              <a:defRPr sz="4100" b="1">
                <a:solidFill>
                  <a:srgbClr val="595959"/>
                </a:solidFill>
                <a:latin typeface="Lucida Sans Unicode" pitchFamily="34" charset="0"/>
              </a:defRPr>
            </a:lvl2pPr>
            <a:lvl3pPr algn="l" rtl="0" eaLnBrk="1" fontAlgn="base" hangingPunct="1">
              <a:spcBef>
                <a:spcPct val="0"/>
              </a:spcBef>
              <a:spcAft>
                <a:spcPct val="0"/>
              </a:spcAft>
              <a:defRPr sz="4100" b="1">
                <a:solidFill>
                  <a:srgbClr val="595959"/>
                </a:solidFill>
                <a:latin typeface="Lucida Sans Unicode" pitchFamily="34" charset="0"/>
              </a:defRPr>
            </a:lvl3pPr>
            <a:lvl4pPr algn="l" rtl="0" eaLnBrk="1" fontAlgn="base" hangingPunct="1">
              <a:spcBef>
                <a:spcPct val="0"/>
              </a:spcBef>
              <a:spcAft>
                <a:spcPct val="0"/>
              </a:spcAft>
              <a:defRPr sz="4100" b="1">
                <a:solidFill>
                  <a:srgbClr val="595959"/>
                </a:solidFill>
                <a:latin typeface="Lucida Sans Unicode" pitchFamily="34" charset="0"/>
              </a:defRPr>
            </a:lvl4pPr>
            <a:lvl5pPr algn="l" rtl="0" eaLnBrk="1" fontAlgn="base" hangingPunct="1">
              <a:spcBef>
                <a:spcPct val="0"/>
              </a:spcBef>
              <a:spcAft>
                <a:spcPct val="0"/>
              </a:spcAft>
              <a:defRPr sz="4100" b="1">
                <a:solidFill>
                  <a:srgbClr val="595959"/>
                </a:solidFill>
                <a:latin typeface="Lucida Sans Unicode" pitchFamily="34" charset="0"/>
              </a:defRPr>
            </a:lvl5pPr>
            <a:lvl6pPr marL="457200" algn="l" rtl="0" eaLnBrk="1" fontAlgn="base" hangingPunct="1">
              <a:spcBef>
                <a:spcPct val="0"/>
              </a:spcBef>
              <a:spcAft>
                <a:spcPct val="0"/>
              </a:spcAft>
              <a:defRPr sz="4100" b="1">
                <a:solidFill>
                  <a:srgbClr val="595959"/>
                </a:solidFill>
                <a:latin typeface="Lucida Sans Unicode" pitchFamily="34" charset="0"/>
              </a:defRPr>
            </a:lvl6pPr>
            <a:lvl7pPr marL="914400" algn="l" rtl="0" eaLnBrk="1" fontAlgn="base" hangingPunct="1">
              <a:spcBef>
                <a:spcPct val="0"/>
              </a:spcBef>
              <a:spcAft>
                <a:spcPct val="0"/>
              </a:spcAft>
              <a:defRPr sz="4100" b="1">
                <a:solidFill>
                  <a:srgbClr val="595959"/>
                </a:solidFill>
                <a:latin typeface="Lucida Sans Unicode" pitchFamily="34" charset="0"/>
              </a:defRPr>
            </a:lvl7pPr>
            <a:lvl8pPr marL="1371600" algn="l" rtl="0" eaLnBrk="1" fontAlgn="base" hangingPunct="1">
              <a:spcBef>
                <a:spcPct val="0"/>
              </a:spcBef>
              <a:spcAft>
                <a:spcPct val="0"/>
              </a:spcAft>
              <a:defRPr sz="4100" b="1">
                <a:solidFill>
                  <a:srgbClr val="595959"/>
                </a:solidFill>
                <a:latin typeface="Lucida Sans Unicode" pitchFamily="34" charset="0"/>
              </a:defRPr>
            </a:lvl8pPr>
            <a:lvl9pPr marL="1828800" algn="l" rtl="0" eaLnBrk="1" fontAlgn="base" hangingPunct="1">
              <a:spcBef>
                <a:spcPct val="0"/>
              </a:spcBef>
              <a:spcAft>
                <a:spcPct val="0"/>
              </a:spcAft>
              <a:defRPr sz="4100" b="1">
                <a:solidFill>
                  <a:srgbClr val="595959"/>
                </a:solidFill>
                <a:latin typeface="Lucida Sans Unicode" pitchFamily="34" charset="0"/>
              </a:defRPr>
            </a:lvl9pPr>
          </a:lstStyle>
          <a:p>
            <a:pPr algn="ctr"/>
            <a:r>
              <a:rPr lang="en-US"/>
              <a:t>Establishing Collaboration between SNF and Hospice</a:t>
            </a:r>
            <a:endParaRPr lang="en-US" dirty="0"/>
          </a:p>
        </p:txBody>
      </p:sp>
      <p:sp>
        <p:nvSpPr>
          <p:cNvPr id="5" name="Content Placeholder 2"/>
          <p:cNvSpPr txBox="1">
            <a:spLocks/>
          </p:cNvSpPr>
          <p:nvPr/>
        </p:nvSpPr>
        <p:spPr>
          <a:xfrm>
            <a:off x="1981200" y="1931990"/>
            <a:ext cx="8596668" cy="3880773"/>
          </a:xfrm>
          <a:prstGeom prst="rect">
            <a:avLst/>
          </a:prstGeom>
        </p:spPr>
        <p:txBody>
          <a:bodyPr vert="horz" lIns="91429" tIns="45714" rIns="91429" bIns="45714">
            <a:normAutofit/>
          </a:bodyPr>
          <a:lstStyle>
            <a:lvl1pPr marL="365125" indent="-255588" algn="l" rtl="0" eaLnBrk="1" fontAlgn="base" hangingPunct="1">
              <a:spcBef>
                <a:spcPts val="400"/>
              </a:spcBef>
              <a:spcAft>
                <a:spcPct val="0"/>
              </a:spcAft>
              <a:buClr>
                <a:srgbClr val="595959"/>
              </a:buClr>
              <a:buSzPct val="68000"/>
              <a:buFont typeface="Wingdings 3" pitchFamily="18" charset="2"/>
              <a:buChar char=""/>
              <a:defRPr sz="2700" kern="1200">
                <a:ln>
                  <a:solidFill>
                    <a:schemeClr val="tx1">
                      <a:lumMod val="65000"/>
                      <a:lumOff val="35000"/>
                    </a:schemeClr>
                  </a:solidFill>
                </a:ln>
                <a:solidFill>
                  <a:srgbClr val="595959"/>
                </a:solidFill>
                <a:latin typeface="+mn-lt"/>
                <a:ea typeface="+mn-ea"/>
                <a:cs typeface="+mn-cs"/>
              </a:defRPr>
            </a:lvl1pPr>
            <a:lvl2pPr marL="620713" indent="-227013" algn="l" rtl="0" eaLnBrk="1" fontAlgn="base" hangingPunct="1">
              <a:spcBef>
                <a:spcPts val="325"/>
              </a:spcBef>
              <a:spcAft>
                <a:spcPct val="0"/>
              </a:spcAft>
              <a:buClr>
                <a:srgbClr val="595959"/>
              </a:buClr>
              <a:buFont typeface="Verdana" pitchFamily="34" charset="0"/>
              <a:buChar char="◦"/>
              <a:defRPr sz="2300" kern="1200">
                <a:solidFill>
                  <a:srgbClr val="595959"/>
                </a:solidFill>
                <a:latin typeface="+mn-lt"/>
                <a:ea typeface="+mn-ea"/>
                <a:cs typeface="+mn-cs"/>
              </a:defRPr>
            </a:lvl2pPr>
            <a:lvl3pPr marL="858838" indent="-227013" algn="l" rtl="0" eaLnBrk="1" fontAlgn="base" hangingPunct="1">
              <a:spcBef>
                <a:spcPts val="350"/>
              </a:spcBef>
              <a:spcAft>
                <a:spcPct val="0"/>
              </a:spcAft>
              <a:buClr>
                <a:srgbClr val="595959"/>
              </a:buClr>
              <a:buSzPct val="100000"/>
              <a:buFont typeface="Wingdings 2" pitchFamily="18" charset="2"/>
              <a:buChar char=""/>
              <a:defRPr sz="2100" kern="1200">
                <a:solidFill>
                  <a:srgbClr val="595959"/>
                </a:solidFill>
                <a:latin typeface="+mn-lt"/>
                <a:ea typeface="+mn-ea"/>
                <a:cs typeface="+mn-cs"/>
              </a:defRPr>
            </a:lvl3pPr>
            <a:lvl4pPr marL="1141413" indent="-227013" algn="l" rtl="0" eaLnBrk="1" fontAlgn="base" hangingPunct="1">
              <a:spcBef>
                <a:spcPts val="350"/>
              </a:spcBef>
              <a:spcAft>
                <a:spcPct val="0"/>
              </a:spcAft>
              <a:buClr>
                <a:schemeClr val="accent2"/>
              </a:buClr>
              <a:buFont typeface="Wingdings 2" pitchFamily="18" charset="2"/>
              <a:buChar char=""/>
              <a:defRPr sz="1900" kern="1200">
                <a:solidFill>
                  <a:srgbClr val="595959"/>
                </a:solidFill>
                <a:latin typeface="+mn-lt"/>
                <a:ea typeface="+mn-ea"/>
                <a:cs typeface="+mn-cs"/>
              </a:defRPr>
            </a:lvl4pPr>
            <a:lvl5pPr marL="1370013" indent="-227013" algn="l" rtl="0" eaLnBrk="1" fontAlgn="base" hangingPunct="1">
              <a:spcBef>
                <a:spcPts val="350"/>
              </a:spcBef>
              <a:spcAft>
                <a:spcPct val="0"/>
              </a:spcAft>
              <a:buClr>
                <a:schemeClr val="accent2"/>
              </a:buClr>
              <a:buFont typeface="Wingdings 2" pitchFamily="18" charset="2"/>
              <a:buChar char=""/>
              <a:defRPr kern="1200">
                <a:solidFill>
                  <a:srgbClr val="595959"/>
                </a:solidFill>
                <a:latin typeface="+mn-lt"/>
                <a:ea typeface="+mn-ea"/>
                <a:cs typeface="+mn-cs"/>
              </a:defRPr>
            </a:lvl5pPr>
            <a:lvl6pPr marL="1600013" indent="-228573"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586" indent="-228573"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159" indent="-228573"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5733" indent="-228573"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lstStyle>
          <a:p>
            <a:r>
              <a:rPr lang="en-US" dirty="0"/>
              <a:t>Communication is the key to a successful relationship with Hospice and SNF</a:t>
            </a:r>
          </a:p>
          <a:p>
            <a:pPr lvl="8"/>
            <a:r>
              <a:rPr lang="en-US" dirty="0"/>
              <a:t>The more the communication the better!</a:t>
            </a:r>
          </a:p>
          <a:p>
            <a:r>
              <a:rPr lang="en-US" dirty="0"/>
              <a:t>Communication and Documentation are key to building working relationships with the SNFs!</a:t>
            </a:r>
          </a:p>
        </p:txBody>
      </p:sp>
      <p:pic>
        <p:nvPicPr>
          <p:cNvPr id="6" name="Picture 5" descr="CultureofRespect-PreventBullying-Cyberbullying - i ..."/>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58467" y="4244623"/>
            <a:ext cx="3462866" cy="1932341"/>
          </a:xfrm>
          <a:prstGeom prst="rect">
            <a:avLst/>
          </a:prstGeom>
        </p:spPr>
      </p:pic>
    </p:spTree>
    <p:extLst>
      <p:ext uri="{BB962C8B-B14F-4D97-AF65-F5344CB8AC3E}">
        <p14:creationId xmlns:p14="http://schemas.microsoft.com/office/powerpoint/2010/main" val="2004191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897945" y="131763"/>
            <a:ext cx="8596668" cy="1320800"/>
          </a:xfrm>
        </p:spPr>
        <p:txBody>
          <a:bodyPr>
            <a:normAutofit/>
          </a:bodyPr>
          <a:lstStyle/>
          <a:p>
            <a:r>
              <a:rPr lang="en-US" dirty="0"/>
              <a:t>How do we communicate in the Facilities?</a:t>
            </a:r>
          </a:p>
        </p:txBody>
      </p:sp>
      <p:sp>
        <p:nvSpPr>
          <p:cNvPr id="5" name="Content Placeholder 4"/>
          <p:cNvSpPr>
            <a:spLocks noGrp="1"/>
          </p:cNvSpPr>
          <p:nvPr>
            <p:ph idx="1"/>
          </p:nvPr>
        </p:nvSpPr>
        <p:spPr>
          <a:xfrm>
            <a:off x="1897945" y="1682753"/>
            <a:ext cx="8596668" cy="3880773"/>
          </a:xfrm>
        </p:spPr>
        <p:txBody>
          <a:bodyPr>
            <a:normAutofit fontScale="92500" lnSpcReduction="20000"/>
          </a:bodyPr>
          <a:lstStyle/>
          <a:p>
            <a:r>
              <a:rPr lang="en-US" dirty="0"/>
              <a:t>Sign into visitor log upon arrival and exiting  facility- all disciplines</a:t>
            </a:r>
          </a:p>
          <a:p>
            <a:endParaRPr lang="en-US" dirty="0"/>
          </a:p>
          <a:p>
            <a:r>
              <a:rPr lang="en-US" dirty="0"/>
              <a:t>Upon arrival, introduce yourself to the floor nurse, charge nurse etc.- every discipline should be receiving a report before seeing a patient.</a:t>
            </a:r>
          </a:p>
          <a:p>
            <a:endParaRPr lang="en-US" dirty="0"/>
          </a:p>
          <a:p>
            <a:r>
              <a:rPr lang="en-US" dirty="0"/>
              <a:t>At the end of the visit, circle back to the floor nurse regarding a plan, assessment, comfort medications, additional medications </a:t>
            </a:r>
            <a:r>
              <a:rPr lang="en-US" dirty="0" err="1"/>
              <a:t>etc</a:t>
            </a:r>
            <a:r>
              <a:rPr lang="en-US" dirty="0"/>
              <a:t>- report will vary depending on discipline.</a:t>
            </a:r>
          </a:p>
          <a:p>
            <a:pPr marL="0" indent="0">
              <a:buNone/>
            </a:pPr>
            <a:endParaRPr lang="en-US" dirty="0"/>
          </a:p>
          <a:p>
            <a:endParaRPr lang="en-US" dirty="0"/>
          </a:p>
        </p:txBody>
      </p:sp>
      <p:pic>
        <p:nvPicPr>
          <p:cNvPr id="6" name="Picture 5" descr="Communicating Effectively | Learning Common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86600" y="5095876"/>
            <a:ext cx="2362200" cy="1762125"/>
          </a:xfrm>
          <a:prstGeom prst="rect">
            <a:avLst/>
          </a:prstGeom>
        </p:spPr>
      </p:pic>
    </p:spTree>
    <p:extLst>
      <p:ext uri="{BB962C8B-B14F-4D97-AF65-F5344CB8AC3E}">
        <p14:creationId xmlns:p14="http://schemas.microsoft.com/office/powerpoint/2010/main" val="16298857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828800" y="582611"/>
            <a:ext cx="8596668" cy="1320800"/>
          </a:xfrm>
        </p:spPr>
        <p:txBody>
          <a:bodyPr>
            <a:normAutofit/>
          </a:bodyPr>
          <a:lstStyle/>
          <a:p>
            <a:pPr algn="ctr"/>
            <a:r>
              <a:rPr lang="en-US" dirty="0"/>
              <a:t> How will we increase communication in the facilities? </a:t>
            </a:r>
          </a:p>
        </p:txBody>
      </p:sp>
      <p:sp>
        <p:nvSpPr>
          <p:cNvPr id="5" name="Content Placeholder 2"/>
          <p:cNvSpPr>
            <a:spLocks noGrp="1"/>
          </p:cNvSpPr>
          <p:nvPr>
            <p:ph idx="1"/>
          </p:nvPr>
        </p:nvSpPr>
        <p:spPr>
          <a:xfrm>
            <a:off x="1828800" y="2438401"/>
            <a:ext cx="8596668" cy="3880773"/>
          </a:xfrm>
        </p:spPr>
        <p:txBody>
          <a:bodyPr>
            <a:normAutofit/>
          </a:bodyPr>
          <a:lstStyle/>
          <a:p>
            <a:r>
              <a:rPr lang="en-US" sz="1800" dirty="0"/>
              <a:t>After every visit, nurses, chaplains, and MSWs must ask to speak to the social worker, referral source, DON, resident care director etc. to discuss plan of care for the patient. If they are not available, please leave a note(Tufts Medicine Care at Home) sorry I missed you card) that you were present and stopped by to see them. </a:t>
            </a:r>
            <a:r>
              <a:rPr lang="en-US" sz="1800" dirty="0">
                <a:solidFill>
                  <a:srgbClr val="FF0000"/>
                </a:solidFill>
              </a:rPr>
              <a:t>Visibility is the key to increase referrals! </a:t>
            </a:r>
          </a:p>
          <a:p>
            <a:r>
              <a:rPr lang="en-US" sz="1800" dirty="0"/>
              <a:t>Every discipline should be writing in the communication book in the patient room. Every patient should receive a book upon admission. </a:t>
            </a:r>
          </a:p>
          <a:p>
            <a:r>
              <a:rPr lang="en-US" sz="1800" dirty="0"/>
              <a:t>Complete documentation log sheet after every visit- these sheets will be kept in a separate binder per facility unit. There are a few exceptions. Progress notes- to be used for recommendations and long notes. There should be 1 binder per unit. </a:t>
            </a:r>
          </a:p>
        </p:txBody>
      </p:sp>
    </p:spTree>
    <p:extLst>
      <p:ext uri="{BB962C8B-B14F-4D97-AF65-F5344CB8AC3E}">
        <p14:creationId xmlns:p14="http://schemas.microsoft.com/office/powerpoint/2010/main" val="988097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86200" y="762000"/>
            <a:ext cx="4533900" cy="5867400"/>
          </a:xfrm>
          <a:prstGeom prst="rect">
            <a:avLst/>
          </a:prstGeom>
        </p:spPr>
      </p:pic>
    </p:spTree>
    <p:extLst>
      <p:ext uri="{BB962C8B-B14F-4D97-AF65-F5344CB8AC3E}">
        <p14:creationId xmlns:p14="http://schemas.microsoft.com/office/powerpoint/2010/main" val="37049806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831623" y="640645"/>
            <a:ext cx="8596668" cy="1320800"/>
          </a:xfrm>
        </p:spPr>
        <p:txBody>
          <a:bodyPr>
            <a:normAutofit fontScale="90000"/>
          </a:bodyPr>
          <a:lstStyle/>
          <a:p>
            <a:pPr algn="ctr"/>
            <a:r>
              <a:rPr lang="en-US" dirty="0"/>
              <a:t>How will we increase communication in the facilities? </a:t>
            </a:r>
            <a:br>
              <a:rPr lang="en-US" dirty="0"/>
            </a:br>
            <a:endParaRPr lang="en-US" dirty="0"/>
          </a:p>
        </p:txBody>
      </p:sp>
      <p:sp>
        <p:nvSpPr>
          <p:cNvPr id="5" name="Content Placeholder 2"/>
          <p:cNvSpPr>
            <a:spLocks noGrp="1"/>
          </p:cNvSpPr>
          <p:nvPr>
            <p:ph idx="1"/>
          </p:nvPr>
        </p:nvSpPr>
        <p:spPr>
          <a:xfrm>
            <a:off x="1831623" y="2191635"/>
            <a:ext cx="8596668" cy="3880773"/>
          </a:xfrm>
        </p:spPr>
        <p:txBody>
          <a:bodyPr>
            <a:normAutofit fontScale="85000" lnSpcReduction="20000"/>
          </a:bodyPr>
          <a:lstStyle/>
          <a:p>
            <a:r>
              <a:rPr lang="en-US" dirty="0"/>
              <a:t>All nurses, chaplains and social workers will be calling DPOA/proxy after every visit. This is especially important at admission for introduction. If the DPOA/proxy is present at the visit, a call is not necessary. Please document the call in your notes. If a caregiver declines a phone call document in electronic record. </a:t>
            </a:r>
          </a:p>
          <a:p>
            <a:endParaRPr lang="en-US" dirty="0"/>
          </a:p>
          <a:p>
            <a:endParaRPr lang="en-US" dirty="0"/>
          </a:p>
          <a:p>
            <a:r>
              <a:rPr lang="en-US" dirty="0"/>
              <a:t>Attendance at IDT/care coordination meetings at the facility are important! Please use a care coordination minutes  form to be completed by nurse or designee that will be completed at meeting. This  form increases collaboration with the facilities.  One this form is completed(individual form for each </a:t>
            </a:r>
            <a:r>
              <a:rPr lang="en-US" dirty="0" err="1"/>
              <a:t>pt</a:t>
            </a:r>
            <a:r>
              <a:rPr lang="en-US" dirty="0"/>
              <a:t>), place in patient’s chart or our binder.</a:t>
            </a:r>
          </a:p>
          <a:p>
            <a:endParaRPr lang="en-US"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10201" y="3429000"/>
            <a:ext cx="1493173" cy="565376"/>
          </a:xfrm>
          <a:prstGeom prst="rect">
            <a:avLst/>
          </a:prstGeom>
        </p:spPr>
      </p:pic>
    </p:spTree>
    <p:extLst>
      <p:ext uri="{BB962C8B-B14F-4D97-AF65-F5344CB8AC3E}">
        <p14:creationId xmlns:p14="http://schemas.microsoft.com/office/powerpoint/2010/main" val="27319643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47801" y="304800"/>
            <a:ext cx="5064643" cy="6553200"/>
          </a:xfrm>
          <a:prstGeom prst="rect">
            <a:avLst/>
          </a:prstGeom>
        </p:spPr>
      </p:pic>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96000" y="304800"/>
            <a:ext cx="4710546" cy="6096000"/>
          </a:xfrm>
          <a:prstGeom prst="rect">
            <a:avLst/>
          </a:prstGeom>
        </p:spPr>
      </p:pic>
    </p:spTree>
    <p:extLst>
      <p:ext uri="{BB962C8B-B14F-4D97-AF65-F5344CB8AC3E}">
        <p14:creationId xmlns:p14="http://schemas.microsoft.com/office/powerpoint/2010/main" val="16775534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752600" y="152400"/>
            <a:ext cx="8596668" cy="1320800"/>
          </a:xfrm>
        </p:spPr>
        <p:txBody>
          <a:bodyPr>
            <a:normAutofit/>
          </a:bodyPr>
          <a:lstStyle/>
          <a:p>
            <a:pPr algn="ctr"/>
            <a:r>
              <a:rPr lang="en-US" dirty="0"/>
              <a:t>Review of current SNF/ALF process</a:t>
            </a:r>
          </a:p>
        </p:txBody>
      </p:sp>
      <p:sp>
        <p:nvSpPr>
          <p:cNvPr id="5" name="Content Placeholder 2"/>
          <p:cNvSpPr>
            <a:spLocks noGrp="1"/>
          </p:cNvSpPr>
          <p:nvPr>
            <p:ph idx="1"/>
          </p:nvPr>
        </p:nvSpPr>
        <p:spPr>
          <a:xfrm>
            <a:off x="1752600" y="1703390"/>
            <a:ext cx="8596668" cy="3880773"/>
          </a:xfrm>
        </p:spPr>
        <p:txBody>
          <a:bodyPr>
            <a:normAutofit fontScale="70000" lnSpcReduction="20000"/>
          </a:bodyPr>
          <a:lstStyle/>
          <a:p>
            <a:r>
              <a:rPr lang="en-US" dirty="0"/>
              <a:t>Admission nurses: Speak to someone in the business office at time of admit. Complete VOR form and submit to business office. Please send an email to the liaison that this was completed. Liaison will follow up with business office that form was received. Admission nurse- please attach pharmacy card with VOR.</a:t>
            </a:r>
          </a:p>
          <a:p>
            <a:r>
              <a:rPr lang="en-US" dirty="0"/>
              <a:t>At SOC: admission nurses, meet patient/family, assessment, discuss plan, and place communication book in the room(explain pt/family purpose of book</a:t>
            </a:r>
          </a:p>
          <a:p>
            <a:r>
              <a:rPr lang="en-US" dirty="0"/>
              <a:t>Admission nurses will ensure there is a binder on the unit and place tab and paperwork in binder for new patient. If there is no binder, nurse will place binder on unit. All other disciplines- If there is no binder or documentation logs, please send urgent email to clinical manager.</a:t>
            </a:r>
          </a:p>
          <a:p>
            <a:r>
              <a:rPr lang="en-US" dirty="0"/>
              <a:t> All subsequent visits: complete documentation log in hospice section of facility chart. </a:t>
            </a:r>
          </a:p>
          <a:p>
            <a:r>
              <a:rPr lang="en-US" dirty="0"/>
              <a:t>Case managers: After every recertification, a new plan for treatment should be  placed in hospice section of facility record. All medications should be reconciled and please make sure visits and orders match plan for treatment.</a:t>
            </a:r>
          </a:p>
          <a:p>
            <a:endParaRPr lang="en-US" dirty="0"/>
          </a:p>
          <a:p>
            <a:pPr marL="0" indent="0">
              <a:buNone/>
            </a:pPr>
            <a:endParaRPr lang="en-US" dirty="0"/>
          </a:p>
          <a:p>
            <a:endParaRPr lang="en-US" dirty="0"/>
          </a:p>
          <a:p>
            <a:endParaRPr lang="en-US" dirty="0"/>
          </a:p>
        </p:txBody>
      </p:sp>
    </p:spTree>
    <p:extLst>
      <p:ext uri="{BB962C8B-B14F-4D97-AF65-F5344CB8AC3E}">
        <p14:creationId xmlns:p14="http://schemas.microsoft.com/office/powerpoint/2010/main" val="16811957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021FA-8DF7-A75E-01FE-046E933C3FB0}"/>
              </a:ext>
            </a:extLst>
          </p:cNvPr>
          <p:cNvSpPr>
            <a:spLocks noGrp="1"/>
          </p:cNvSpPr>
          <p:nvPr>
            <p:ph type="title"/>
          </p:nvPr>
        </p:nvSpPr>
        <p:spPr/>
        <p:txBody>
          <a:bodyPr/>
          <a:lstStyle/>
          <a:p>
            <a:pPr algn="ctr"/>
            <a:r>
              <a:rPr lang="en-US" dirty="0"/>
              <a:t>Printing of Documentation</a:t>
            </a:r>
          </a:p>
        </p:txBody>
      </p:sp>
      <p:sp>
        <p:nvSpPr>
          <p:cNvPr id="3" name="Content Placeholder 2">
            <a:extLst>
              <a:ext uri="{FF2B5EF4-FFF2-40B4-BE49-F238E27FC236}">
                <a16:creationId xmlns:a16="http://schemas.microsoft.com/office/drawing/2014/main" id="{3B214E33-5BDD-DC5C-CE3B-E5135BADB5C7}"/>
              </a:ext>
            </a:extLst>
          </p:cNvPr>
          <p:cNvSpPr>
            <a:spLocks noGrp="1"/>
          </p:cNvSpPr>
          <p:nvPr>
            <p:ph idx="1"/>
          </p:nvPr>
        </p:nvSpPr>
        <p:spPr/>
        <p:txBody>
          <a:bodyPr>
            <a:normAutofit fontScale="92500" lnSpcReduction="20000"/>
          </a:bodyPr>
          <a:lstStyle/>
          <a:p>
            <a:endParaRPr lang="en-US" dirty="0"/>
          </a:p>
          <a:p>
            <a:r>
              <a:rPr lang="en-US" dirty="0"/>
              <a:t>Amy Genoa will be printing CTI, NOE, consents  and plan of care every Tuesday for new patients. Amy will begin to print paperwork for our current patients. </a:t>
            </a:r>
          </a:p>
          <a:p>
            <a:r>
              <a:rPr lang="en-US" dirty="0"/>
              <a:t>She will place paperwork in a folder by her cubicle labeled by the facility. Case manager or liaison will pick up paperwork and place in patient’s hospice binder or chart at facility. This will need to be completed by Thursday of that week. </a:t>
            </a:r>
          </a:p>
          <a:p>
            <a:r>
              <a:rPr lang="en-US" dirty="0"/>
              <a:t>Amy will notify Kelli True and Hospice clinical manager if paperwork has not been picked up by Thursday afternoon. </a:t>
            </a:r>
          </a:p>
          <a:p>
            <a:r>
              <a:rPr lang="en-US" dirty="0"/>
              <a:t>Amy will be printing off recertifications- plan of care and CTI as patient is  </a:t>
            </a:r>
            <a:r>
              <a:rPr lang="en-US" dirty="0" err="1"/>
              <a:t>recertifed</a:t>
            </a:r>
            <a:r>
              <a:rPr lang="en-US" dirty="0"/>
              <a:t>. Hospice Clinical Manager will provide list of patients.</a:t>
            </a:r>
          </a:p>
          <a:p>
            <a:endParaRPr lang="en-US" dirty="0"/>
          </a:p>
          <a:p>
            <a:pPr marL="0" indent="0">
              <a:buNone/>
            </a:pPr>
            <a:endParaRPr lang="en-US" dirty="0"/>
          </a:p>
          <a:p>
            <a:endParaRPr lang="en-US" dirty="0"/>
          </a:p>
        </p:txBody>
      </p:sp>
    </p:spTree>
    <p:extLst>
      <p:ext uri="{BB962C8B-B14F-4D97-AF65-F5344CB8AC3E}">
        <p14:creationId xmlns:p14="http://schemas.microsoft.com/office/powerpoint/2010/main" val="26772789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828800" y="228600"/>
            <a:ext cx="8596668" cy="1320800"/>
          </a:xfrm>
        </p:spPr>
        <p:txBody>
          <a:bodyPr/>
          <a:lstStyle/>
          <a:p>
            <a:pPr algn="ctr"/>
            <a:r>
              <a:rPr lang="en-US" dirty="0"/>
              <a:t>Summary of SNF/ALF initiative</a:t>
            </a:r>
          </a:p>
        </p:txBody>
      </p:sp>
      <p:sp>
        <p:nvSpPr>
          <p:cNvPr id="5" name="Content Placeholder 2"/>
          <p:cNvSpPr>
            <a:spLocks noGrp="1"/>
          </p:cNvSpPr>
          <p:nvPr>
            <p:ph idx="1"/>
          </p:nvPr>
        </p:nvSpPr>
        <p:spPr>
          <a:xfrm>
            <a:off x="1828800" y="1779590"/>
            <a:ext cx="8596668" cy="3880773"/>
          </a:xfrm>
        </p:spPr>
        <p:txBody>
          <a:bodyPr>
            <a:normAutofit fontScale="70000" lnSpcReduction="20000"/>
          </a:bodyPr>
          <a:lstStyle/>
          <a:p>
            <a:r>
              <a:rPr lang="en-US" dirty="0"/>
              <a:t>Documentation logs in hospice binder on nursing unit. </a:t>
            </a:r>
          </a:p>
          <a:p>
            <a:r>
              <a:rPr lang="en-US" dirty="0"/>
              <a:t>Mandatory phone calls by nurse, chaplain and social worker after every visit if proxy/DPOA not present.</a:t>
            </a:r>
          </a:p>
          <a:p>
            <a:r>
              <a:rPr lang="en-US" dirty="0"/>
              <a:t>Every visit- follow up with DON, referral source, Social worker </a:t>
            </a:r>
            <a:r>
              <a:rPr lang="en-US" dirty="0" err="1"/>
              <a:t>etc</a:t>
            </a:r>
            <a:r>
              <a:rPr lang="en-US" dirty="0"/>
              <a:t> with plan of care- communicate that you were present and in their building.</a:t>
            </a:r>
          </a:p>
          <a:p>
            <a:r>
              <a:rPr lang="en-US" dirty="0"/>
              <a:t>Care coordination forms implemented to increase collaboration and integrated plan of care.</a:t>
            </a:r>
          </a:p>
          <a:p>
            <a:r>
              <a:rPr lang="en-US" dirty="0"/>
              <a:t>Random audits by management to ensure process completed.</a:t>
            </a:r>
          </a:p>
          <a:p>
            <a:r>
              <a:rPr lang="en-US" dirty="0"/>
              <a:t>Contact will be made to the facility and family within 1 hour from receiving referral. Same day admissions.</a:t>
            </a:r>
          </a:p>
          <a:p>
            <a:r>
              <a:rPr lang="en-US" dirty="0"/>
              <a:t>It is everyone’s responsibility to alert your supervisor if there are missing binders, communication books, documentation logs in the facilities </a:t>
            </a:r>
            <a:r>
              <a:rPr lang="en-US"/>
              <a:t>or Lawrence/HPH. </a:t>
            </a:r>
            <a:endParaRPr lang="en-US" dirty="0"/>
          </a:p>
          <a:p>
            <a:pPr marL="0" indent="0">
              <a:buNone/>
            </a:pPr>
            <a:endParaRPr lang="en-US" dirty="0"/>
          </a:p>
        </p:txBody>
      </p:sp>
    </p:spTree>
    <p:extLst>
      <p:ext uri="{BB962C8B-B14F-4D97-AF65-F5344CB8AC3E}">
        <p14:creationId xmlns:p14="http://schemas.microsoft.com/office/powerpoint/2010/main" val="6797185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TotalTime>
  <Words>868</Words>
  <Application>Microsoft Office PowerPoint</Application>
  <PresentationFormat>Widescreen</PresentationFormat>
  <Paragraphs>42</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Light</vt:lpstr>
      <vt:lpstr>Wingdings 2</vt:lpstr>
      <vt:lpstr>Wingdings 3</vt:lpstr>
      <vt:lpstr>Office Theme</vt:lpstr>
      <vt:lpstr>PowerPoint Presentation</vt:lpstr>
      <vt:lpstr>How do we communicate in the Facilities?</vt:lpstr>
      <vt:lpstr> How will we increase communication in the facilities? </vt:lpstr>
      <vt:lpstr>PowerPoint Presentation</vt:lpstr>
      <vt:lpstr>How will we increase communication in the facilities?  </vt:lpstr>
      <vt:lpstr>PowerPoint Presentation</vt:lpstr>
      <vt:lpstr>Review of current SNF/ALF process</vt:lpstr>
      <vt:lpstr>Printing of Documentation</vt:lpstr>
      <vt:lpstr>Summary of SNF/ALF initiative</vt:lpstr>
    </vt:vector>
  </TitlesOfParts>
  <Company>Home Health Foundation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Miller, Linda</dc:creator>
  <cp:lastModifiedBy>McKinnon, Leandrea</cp:lastModifiedBy>
  <cp:revision>4</cp:revision>
  <dcterms:created xsi:type="dcterms:W3CDTF">2019-01-07T16:37:39Z</dcterms:created>
  <dcterms:modified xsi:type="dcterms:W3CDTF">2023-02-27T13:46:24Z</dcterms:modified>
</cp:coreProperties>
</file>