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5" r:id="rId19"/>
    <p:sldId id="276" r:id="rId20"/>
    <p:sldId id="281" r:id="rId21"/>
    <p:sldId id="282" r:id="rId22"/>
    <p:sldId id="283" r:id="rId23"/>
    <p:sldId id="284" r:id="rId24"/>
    <p:sldId id="286" r:id="rId25"/>
    <p:sldId id="287" r:id="rId26"/>
    <p:sldId id="288" r:id="rId27"/>
    <p:sldId id="289" r:id="rId28"/>
    <p:sldId id="291" r:id="rId29"/>
    <p:sldId id="292" r:id="rId30"/>
    <p:sldId id="293" r:id="rId31"/>
    <p:sldId id="294" r:id="rId32"/>
    <p:sldId id="295" r:id="rId33"/>
    <p:sldId id="296" r:id="rId34"/>
    <p:sldId id="297" r:id="rId35"/>
    <p:sldId id="298" r:id="rId36"/>
    <p:sldId id="299" r:id="rId37"/>
    <p:sldId id="301" r:id="rId38"/>
    <p:sldId id="302" r:id="rId39"/>
    <p:sldId id="303" r:id="rId40"/>
    <p:sldId id="304" r:id="rId41"/>
    <p:sldId id="300" r:id="rId42"/>
    <p:sldId id="307" r:id="rId43"/>
    <p:sldId id="308" r:id="rId44"/>
    <p:sldId id="309" r:id="rId45"/>
    <p:sldId id="310" r:id="rId46"/>
    <p:sldId id="311" r:id="rId47"/>
    <p:sldId id="312" r:id="rId48"/>
    <p:sldId id="313" r:id="rId49"/>
    <p:sldId id="315" r:id="rId50"/>
    <p:sldId id="316" r:id="rId51"/>
    <p:sldId id="317" r:id="rId52"/>
    <p:sldId id="318" r:id="rId53"/>
    <p:sldId id="319" r:id="rId5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14C8451-DC1C-EA19-1164-BCD050D2B9D4}" name="Farraher-Smith, Diane" initials="FSD" userId="S::dfarraher-smith@homehealthfoundation.org::0d425241-e107-45e8-8125-e444fbae12cb"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64" autoAdjust="0"/>
    <p:restoredTop sz="94660"/>
  </p:normalViewPr>
  <p:slideViewPr>
    <p:cSldViewPr snapToGrid="0">
      <p:cViewPr varScale="1">
        <p:scale>
          <a:sx n="110" d="100"/>
          <a:sy n="110" d="100"/>
        </p:scale>
        <p:origin x="62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8/10/relationships/authors" Targe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2/27/2023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2/27/2023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2/27/2023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2083659"/>
            <a:ext cx="7766936" cy="1646302"/>
          </a:xfrm>
        </p:spPr>
        <p:txBody>
          <a:bodyPr/>
          <a:lstStyle/>
          <a:p>
            <a:pPr algn="ctr"/>
            <a:r>
              <a:rPr lang="en-US" b="1" dirty="0"/>
              <a:t>Navigating the Hospice COPS</a:t>
            </a:r>
          </a:p>
        </p:txBody>
      </p:sp>
      <p:sp>
        <p:nvSpPr>
          <p:cNvPr id="3" name="Subtitle 2"/>
          <p:cNvSpPr>
            <a:spLocks noGrp="1"/>
          </p:cNvSpPr>
          <p:nvPr>
            <p:ph type="subTitle" idx="1"/>
          </p:nvPr>
        </p:nvSpPr>
        <p:spPr/>
        <p:txBody>
          <a:bodyPr/>
          <a:lstStyle/>
          <a:p>
            <a:pPr algn="ctr"/>
            <a:r>
              <a:rPr lang="en-US" dirty="0"/>
              <a:t>Presented by Linda Miller RN</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7156" y="4723803"/>
            <a:ext cx="2761673" cy="1567952"/>
          </a:xfrm>
          <a:prstGeom prst="rect">
            <a:avLst/>
          </a:prstGeom>
        </p:spPr>
      </p:pic>
    </p:spTree>
    <p:extLst>
      <p:ext uri="{BB962C8B-B14F-4D97-AF65-F5344CB8AC3E}">
        <p14:creationId xmlns:p14="http://schemas.microsoft.com/office/powerpoint/2010/main" val="38318476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Subpart B</a:t>
            </a:r>
          </a:p>
        </p:txBody>
      </p:sp>
      <p:sp>
        <p:nvSpPr>
          <p:cNvPr id="3" name="Content Placeholder 2"/>
          <p:cNvSpPr>
            <a:spLocks noGrp="1"/>
          </p:cNvSpPr>
          <p:nvPr>
            <p:ph idx="1"/>
          </p:nvPr>
        </p:nvSpPr>
        <p:spPr>
          <a:xfrm>
            <a:off x="677333" y="1439372"/>
            <a:ext cx="8930305" cy="4536425"/>
          </a:xfrm>
        </p:spPr>
        <p:txBody>
          <a:bodyPr>
            <a:noAutofit/>
          </a:bodyPr>
          <a:lstStyle/>
          <a:p>
            <a:r>
              <a:rPr lang="en-US" b="1" i="1" dirty="0"/>
              <a:t>Face-to-face encounter- </a:t>
            </a:r>
            <a:r>
              <a:rPr lang="en-US" b="1" dirty="0"/>
              <a:t> </a:t>
            </a:r>
            <a:r>
              <a:rPr lang="en-US" dirty="0"/>
              <a:t>hospice physician or hospice nurse practitioner must have a face-to-face encounter with each hospice patient whose total stay across all hospices is anticipated to reach the 3rd benefit period. The face-to-face encounter must occur prior to, but no more than 30 days prior to, the 3rd benefit period recertification, and every benefit period reconciliation thereafter, to gather clinical findings to determine continued eligibility for hospice care.</a:t>
            </a:r>
          </a:p>
          <a:p>
            <a:pPr marL="0" indent="0">
              <a:spcBef>
                <a:spcPts val="600"/>
              </a:spcBef>
              <a:buNone/>
            </a:pPr>
            <a:endParaRPr lang="en-US" sz="800" b="1" dirty="0"/>
          </a:p>
          <a:p>
            <a:pPr marL="0" indent="0">
              <a:spcBef>
                <a:spcPts val="600"/>
              </a:spcBef>
              <a:buNone/>
            </a:pPr>
            <a:r>
              <a:rPr lang="en-US" sz="2000" b="1" dirty="0"/>
              <a:t>Content of certification </a:t>
            </a:r>
            <a:r>
              <a:rPr lang="en-US" sz="2000" dirty="0"/>
              <a:t>includes:</a:t>
            </a:r>
          </a:p>
          <a:p>
            <a:pPr lvl="1">
              <a:spcBef>
                <a:spcPts val="600"/>
              </a:spcBef>
            </a:pPr>
            <a:r>
              <a:rPr lang="en-US" sz="1800" dirty="0"/>
              <a:t>Prognosis of 6 months or less if illness follows its normal course.</a:t>
            </a:r>
          </a:p>
          <a:p>
            <a:pPr lvl="1">
              <a:spcBef>
                <a:spcPts val="600"/>
              </a:spcBef>
            </a:pPr>
            <a:r>
              <a:rPr lang="en-US" sz="1800" dirty="0"/>
              <a:t>Have documentation of clinical information to support prognosis.</a:t>
            </a:r>
          </a:p>
          <a:p>
            <a:pPr lvl="1">
              <a:spcBef>
                <a:spcPts val="600"/>
              </a:spcBef>
            </a:pPr>
            <a:r>
              <a:rPr lang="en-US" sz="1800" dirty="0"/>
              <a:t>Physician must include a brief narrative explanation that supports prognosis of 6 months or less. </a:t>
            </a:r>
          </a:p>
          <a:p>
            <a:pPr lvl="1">
              <a:spcBef>
                <a:spcPts val="600"/>
              </a:spcBef>
            </a:pPr>
            <a:r>
              <a:rPr lang="en-US" sz="1800" dirty="0"/>
              <a:t>Attestation statement that F2F occurred and the date.</a:t>
            </a:r>
          </a:p>
        </p:txBody>
      </p:sp>
    </p:spTree>
    <p:extLst>
      <p:ext uri="{BB962C8B-B14F-4D97-AF65-F5344CB8AC3E}">
        <p14:creationId xmlns:p14="http://schemas.microsoft.com/office/powerpoint/2010/main" val="3794773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Subpart B</a:t>
            </a:r>
          </a:p>
        </p:txBody>
      </p:sp>
      <p:sp>
        <p:nvSpPr>
          <p:cNvPr id="3" name="Content Placeholder 2"/>
          <p:cNvSpPr>
            <a:spLocks noGrp="1"/>
          </p:cNvSpPr>
          <p:nvPr>
            <p:ph idx="1"/>
          </p:nvPr>
        </p:nvSpPr>
        <p:spPr>
          <a:xfrm>
            <a:off x="677334" y="1930400"/>
            <a:ext cx="8596668" cy="3880773"/>
          </a:xfrm>
        </p:spPr>
        <p:txBody>
          <a:bodyPr>
            <a:normAutofit/>
          </a:bodyPr>
          <a:lstStyle/>
          <a:p>
            <a:pPr marL="0" indent="0">
              <a:buNone/>
            </a:pPr>
            <a:r>
              <a:rPr lang="en-US" dirty="0"/>
              <a:t> </a:t>
            </a:r>
            <a:r>
              <a:rPr lang="en-US" sz="2000" b="1" i="1" dirty="0"/>
              <a:t>Sources of Certification</a:t>
            </a:r>
          </a:p>
          <a:p>
            <a:pPr marL="0" indent="0">
              <a:buNone/>
            </a:pPr>
            <a:endParaRPr lang="en-US" sz="800" b="1" i="1" dirty="0"/>
          </a:p>
          <a:p>
            <a:pPr marL="182880">
              <a:spcBef>
                <a:spcPts val="0"/>
              </a:spcBef>
            </a:pPr>
            <a:r>
              <a:rPr lang="en-US" dirty="0"/>
              <a:t>(1) For the initial 90-day period, the hospice must obtain written certification</a:t>
            </a:r>
          </a:p>
          <a:p>
            <a:pPr marL="0" indent="0">
              <a:spcBef>
                <a:spcPts val="0"/>
              </a:spcBef>
              <a:buNone/>
            </a:pPr>
            <a:r>
              <a:rPr lang="en-US" dirty="0"/>
              <a:t>	statements (and oral certification statements) by the medical director of 	the hospice or the physician member of the hospice interdisciplinary group; 	and the individual's attending physician if the individual has an attending 	physician.</a:t>
            </a:r>
          </a:p>
          <a:p>
            <a:r>
              <a:rPr lang="en-US" dirty="0"/>
              <a:t>(2) For subsequent periods, the only requirement is certification by the 	hospice medical director or physician member of the hospice.</a:t>
            </a:r>
          </a:p>
        </p:txBody>
      </p:sp>
    </p:spTree>
    <p:extLst>
      <p:ext uri="{BB962C8B-B14F-4D97-AF65-F5344CB8AC3E}">
        <p14:creationId xmlns:p14="http://schemas.microsoft.com/office/powerpoint/2010/main" val="69504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Subpart B</a:t>
            </a:r>
          </a:p>
        </p:txBody>
      </p:sp>
      <p:sp>
        <p:nvSpPr>
          <p:cNvPr id="3" name="Content Placeholder 2"/>
          <p:cNvSpPr>
            <a:spLocks noGrp="1"/>
          </p:cNvSpPr>
          <p:nvPr>
            <p:ph idx="1"/>
          </p:nvPr>
        </p:nvSpPr>
        <p:spPr>
          <a:xfrm>
            <a:off x="677334" y="1774223"/>
            <a:ext cx="8596668" cy="3880773"/>
          </a:xfrm>
        </p:spPr>
        <p:txBody>
          <a:bodyPr>
            <a:noAutofit/>
          </a:bodyPr>
          <a:lstStyle/>
          <a:p>
            <a:pPr marL="0" indent="0">
              <a:spcBef>
                <a:spcPts val="600"/>
              </a:spcBef>
              <a:buNone/>
            </a:pPr>
            <a:r>
              <a:rPr lang="en-US" sz="2000" b="1" dirty="0"/>
              <a:t>418.24 Election of Hospice Care</a:t>
            </a:r>
          </a:p>
          <a:p>
            <a:pPr>
              <a:spcBef>
                <a:spcPts val="600"/>
              </a:spcBef>
            </a:pPr>
            <a:r>
              <a:rPr lang="en-US" dirty="0"/>
              <a:t>Signed by the patient or representative. If the individual is physically or mentally incapacitated, his or her representative(HCP or legal guardian) may file the election statement.</a:t>
            </a:r>
          </a:p>
          <a:p>
            <a:pPr>
              <a:spcBef>
                <a:spcPts val="600"/>
              </a:spcBef>
            </a:pPr>
            <a:r>
              <a:rPr lang="en-US" dirty="0"/>
              <a:t>Name the hospice to provide the care</a:t>
            </a:r>
          </a:p>
          <a:p>
            <a:pPr>
              <a:spcBef>
                <a:spcPts val="600"/>
              </a:spcBef>
            </a:pPr>
            <a:r>
              <a:rPr lang="en-US" dirty="0"/>
              <a:t>Acknowledge that care is palliative and not curative</a:t>
            </a:r>
          </a:p>
          <a:p>
            <a:pPr>
              <a:spcBef>
                <a:spcPts val="600"/>
              </a:spcBef>
            </a:pPr>
            <a:r>
              <a:rPr lang="en-US" dirty="0"/>
              <a:t>Effective date of hospice care</a:t>
            </a:r>
          </a:p>
          <a:p>
            <a:pPr>
              <a:spcBef>
                <a:spcPts val="600"/>
              </a:spcBef>
            </a:pPr>
            <a:r>
              <a:rPr lang="en-US" dirty="0"/>
              <a:t>Waiver of other Medicare benefits</a:t>
            </a:r>
          </a:p>
          <a:p>
            <a:pPr>
              <a:spcBef>
                <a:spcPts val="600"/>
              </a:spcBef>
            </a:pPr>
            <a:r>
              <a:rPr lang="en-US" dirty="0"/>
              <a:t>Notice of Election(NOE)- the hospice chosen by the individual or representative must file the NOE.</a:t>
            </a:r>
          </a:p>
          <a:p>
            <a:pPr>
              <a:spcBef>
                <a:spcPts val="600"/>
              </a:spcBef>
            </a:pPr>
            <a:r>
              <a:rPr lang="en-US" dirty="0"/>
              <a:t>Must file within 5 calendar days after the effective date of the election statement.</a:t>
            </a:r>
          </a:p>
        </p:txBody>
      </p:sp>
    </p:spTree>
    <p:extLst>
      <p:ext uri="{BB962C8B-B14F-4D97-AF65-F5344CB8AC3E}">
        <p14:creationId xmlns:p14="http://schemas.microsoft.com/office/powerpoint/2010/main" val="1610341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Subpart B</a:t>
            </a:r>
          </a:p>
        </p:txBody>
      </p:sp>
      <p:sp>
        <p:nvSpPr>
          <p:cNvPr id="3" name="Content Placeholder 2"/>
          <p:cNvSpPr>
            <a:spLocks noGrp="1"/>
          </p:cNvSpPr>
          <p:nvPr>
            <p:ph idx="1"/>
          </p:nvPr>
        </p:nvSpPr>
        <p:spPr>
          <a:xfrm>
            <a:off x="677334" y="1930400"/>
            <a:ext cx="8596668" cy="3880773"/>
          </a:xfrm>
        </p:spPr>
        <p:txBody>
          <a:bodyPr/>
          <a:lstStyle/>
          <a:p>
            <a:pPr marL="0" indent="0">
              <a:buNone/>
            </a:pPr>
            <a:r>
              <a:rPr lang="en-US" sz="2000" dirty="0"/>
              <a:t>When a hospice does not file the NOE in 5 days, Medicare will not cover and pay for the days of hospice care from the date of the election to filing of NOE.</a:t>
            </a:r>
          </a:p>
          <a:p>
            <a:pPr marL="0" indent="0">
              <a:buNone/>
            </a:pPr>
            <a:r>
              <a:rPr lang="en-US" sz="2000" b="1" dirty="0"/>
              <a:t>Exceptions to not filing NOE:</a:t>
            </a:r>
          </a:p>
          <a:p>
            <a:pPr>
              <a:spcBef>
                <a:spcPts val="600"/>
              </a:spcBef>
            </a:pPr>
            <a:r>
              <a:rPr lang="en-US" dirty="0"/>
              <a:t>Fires, floods, earthquakes or unusual events that inflict extensive damage to the hospice’s ability to operate.</a:t>
            </a:r>
          </a:p>
          <a:p>
            <a:pPr>
              <a:spcBef>
                <a:spcPts val="600"/>
              </a:spcBef>
            </a:pPr>
            <a:r>
              <a:rPr lang="en-US" dirty="0"/>
              <a:t>A CMS or Medicare systems issue</a:t>
            </a:r>
          </a:p>
          <a:p>
            <a:pPr>
              <a:spcBef>
                <a:spcPts val="600"/>
              </a:spcBef>
            </a:pPr>
            <a:r>
              <a:rPr lang="en-US" dirty="0"/>
              <a:t>A newly certified Medicare hospice program that is awaiting a user ID.</a:t>
            </a:r>
          </a:p>
        </p:txBody>
      </p:sp>
    </p:spTree>
    <p:extLst>
      <p:ext uri="{BB962C8B-B14F-4D97-AF65-F5344CB8AC3E}">
        <p14:creationId xmlns:p14="http://schemas.microsoft.com/office/powerpoint/2010/main" val="37973881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64901"/>
            <a:ext cx="8596668" cy="1320800"/>
          </a:xfrm>
        </p:spPr>
        <p:txBody>
          <a:bodyPr/>
          <a:lstStyle/>
          <a:p>
            <a:r>
              <a:rPr lang="en-US" dirty="0"/>
              <a:t>Subpart B</a:t>
            </a:r>
          </a:p>
        </p:txBody>
      </p:sp>
      <p:sp>
        <p:nvSpPr>
          <p:cNvPr id="3" name="Content Placeholder 2"/>
          <p:cNvSpPr>
            <a:spLocks noGrp="1"/>
          </p:cNvSpPr>
          <p:nvPr>
            <p:ph idx="1"/>
          </p:nvPr>
        </p:nvSpPr>
        <p:spPr>
          <a:xfrm>
            <a:off x="677334" y="1157668"/>
            <a:ext cx="8596668" cy="5346163"/>
          </a:xfrm>
        </p:spPr>
        <p:txBody>
          <a:bodyPr>
            <a:normAutofit/>
          </a:bodyPr>
          <a:lstStyle/>
          <a:p>
            <a:pPr marL="0" indent="0">
              <a:buNone/>
            </a:pPr>
            <a:r>
              <a:rPr lang="en-US" sz="2000" b="1" dirty="0"/>
              <a:t>Content of Election Statement</a:t>
            </a:r>
          </a:p>
          <a:p>
            <a:r>
              <a:rPr lang="en-US" dirty="0"/>
              <a:t>The election statement must include the following:</a:t>
            </a:r>
          </a:p>
          <a:p>
            <a:pPr marL="0" indent="0">
              <a:buNone/>
            </a:pPr>
            <a:endParaRPr lang="en-US" sz="200" dirty="0"/>
          </a:p>
          <a:p>
            <a:pPr marL="0" indent="0">
              <a:spcBef>
                <a:spcPts val="0"/>
              </a:spcBef>
              <a:buNone/>
            </a:pPr>
            <a:r>
              <a:rPr lang="en-US" dirty="0"/>
              <a:t>	(1) Identification of the particular hospice and of the attending physician 	that will provide care to the individual. The individual or representative 	must acknowledge that the identified attending physician was his or her 	choice.</a:t>
            </a:r>
          </a:p>
          <a:p>
            <a:pPr marL="0" indent="0">
              <a:spcBef>
                <a:spcPts val="0"/>
              </a:spcBef>
              <a:buNone/>
            </a:pPr>
            <a:r>
              <a:rPr lang="en-US" dirty="0"/>
              <a:t>	(2) Identification of the particular hospice that will provide care to the 	individual.</a:t>
            </a:r>
          </a:p>
          <a:p>
            <a:pPr marL="0" indent="0">
              <a:spcBef>
                <a:spcPts val="0"/>
              </a:spcBef>
              <a:buNone/>
            </a:pPr>
            <a:r>
              <a:rPr lang="en-US" dirty="0"/>
              <a:t>	(3) The individual's or representative's acknowledgement that he or she has 	been given a full understanding of the palliative rather than curative nature 	of hospice care, as it relates to the individual's terminal illness.</a:t>
            </a:r>
          </a:p>
          <a:p>
            <a:pPr marL="0" indent="0">
              <a:spcBef>
                <a:spcPts val="0"/>
              </a:spcBef>
              <a:buNone/>
            </a:pPr>
            <a:r>
              <a:rPr lang="en-US" dirty="0"/>
              <a:t>	(4) Acknowledgement that certain Medicare services, are waived by the 	election.</a:t>
            </a:r>
          </a:p>
          <a:p>
            <a:pPr marL="0" indent="0">
              <a:spcBef>
                <a:spcPts val="0"/>
              </a:spcBef>
              <a:buNone/>
            </a:pPr>
            <a:r>
              <a:rPr lang="en-US" dirty="0"/>
              <a:t>	(5) The effective date of the election, which may be the first day of hospice 	care or a later date, but may be no earlier than the date of the election 	statement.</a:t>
            </a:r>
          </a:p>
          <a:p>
            <a:pPr marL="0" indent="0">
              <a:spcBef>
                <a:spcPts val="0"/>
              </a:spcBef>
              <a:buNone/>
            </a:pPr>
            <a:r>
              <a:rPr lang="en-US" dirty="0"/>
              <a:t>	(6) The signature of the individual or representative.</a:t>
            </a:r>
          </a:p>
          <a:p>
            <a:pPr marL="0" indent="0">
              <a:spcBef>
                <a:spcPts val="0"/>
              </a:spcBef>
              <a:buNone/>
            </a:pPr>
            <a:endParaRPr lang="en-US" b="1" dirty="0"/>
          </a:p>
        </p:txBody>
      </p:sp>
    </p:spTree>
    <p:extLst>
      <p:ext uri="{BB962C8B-B14F-4D97-AF65-F5344CB8AC3E}">
        <p14:creationId xmlns:p14="http://schemas.microsoft.com/office/powerpoint/2010/main" val="11771528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Subpart B</a:t>
            </a:r>
          </a:p>
        </p:txBody>
      </p:sp>
      <p:sp>
        <p:nvSpPr>
          <p:cNvPr id="3" name="Content Placeholder 2"/>
          <p:cNvSpPr>
            <a:spLocks noGrp="1"/>
          </p:cNvSpPr>
          <p:nvPr>
            <p:ph idx="1"/>
          </p:nvPr>
        </p:nvSpPr>
        <p:spPr>
          <a:xfrm>
            <a:off x="677334" y="1619676"/>
            <a:ext cx="8596668" cy="3880773"/>
          </a:xfrm>
        </p:spPr>
        <p:txBody>
          <a:bodyPr>
            <a:normAutofit/>
          </a:bodyPr>
          <a:lstStyle/>
          <a:p>
            <a:r>
              <a:rPr lang="en-US" b="1" i="1" dirty="0"/>
              <a:t>Changing the attending Physician</a:t>
            </a:r>
            <a:r>
              <a:rPr lang="en-US" i="1" dirty="0"/>
              <a:t>-</a:t>
            </a:r>
            <a:r>
              <a:rPr lang="en-US" dirty="0"/>
              <a:t>To change the designated attending physician, the individual (or representative) must file a signed statement with the hospice that states that he or she is changing his or her attending physician.</a:t>
            </a:r>
          </a:p>
          <a:p>
            <a:pPr marL="0" indent="0">
              <a:spcBef>
                <a:spcPts val="0"/>
              </a:spcBef>
              <a:buNone/>
            </a:pPr>
            <a:r>
              <a:rPr lang="en-US" dirty="0"/>
              <a:t>	(1) The statement must identify the new attending physician, and include 	the date the change is to be effective and the date signed by the individual 	(or representative).</a:t>
            </a:r>
          </a:p>
          <a:p>
            <a:pPr marL="0" indent="0">
              <a:buNone/>
            </a:pPr>
            <a:r>
              <a:rPr lang="en-US" dirty="0"/>
              <a:t>	(2) The individual (or representative) must acknowledge that the change in 	the attending physician is due to his or her choice.</a:t>
            </a:r>
          </a:p>
          <a:p>
            <a:pPr marL="0" indent="0">
              <a:buNone/>
            </a:pPr>
            <a:r>
              <a:rPr lang="en-US" dirty="0"/>
              <a:t>	(3) The effective date of the change in attending physician cannot be before 	the date the statement is signed.</a:t>
            </a:r>
          </a:p>
        </p:txBody>
      </p:sp>
    </p:spTree>
    <p:extLst>
      <p:ext uri="{BB962C8B-B14F-4D97-AF65-F5344CB8AC3E}">
        <p14:creationId xmlns:p14="http://schemas.microsoft.com/office/powerpoint/2010/main" val="32424382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Subpart B</a:t>
            </a:r>
          </a:p>
        </p:txBody>
      </p:sp>
      <p:sp>
        <p:nvSpPr>
          <p:cNvPr id="3" name="Content Placeholder 2"/>
          <p:cNvSpPr>
            <a:spLocks noGrp="1"/>
          </p:cNvSpPr>
          <p:nvPr>
            <p:ph idx="1"/>
          </p:nvPr>
        </p:nvSpPr>
        <p:spPr>
          <a:xfrm>
            <a:off x="677334" y="1838617"/>
            <a:ext cx="8596668" cy="3880773"/>
          </a:xfrm>
        </p:spPr>
        <p:txBody>
          <a:bodyPr>
            <a:normAutofit/>
          </a:bodyPr>
          <a:lstStyle/>
          <a:p>
            <a:pPr marL="0" indent="0">
              <a:buNone/>
            </a:pPr>
            <a:r>
              <a:rPr lang="en-US" sz="2000" b="1" dirty="0"/>
              <a:t>418.25 Admission to hospice care</a:t>
            </a:r>
          </a:p>
          <a:p>
            <a:r>
              <a:rPr lang="en-US" dirty="0"/>
              <a:t>(a) The hospice admits a patient only on the recommendation of the medical 	director in consultation with, or with input from, the patient’s attending 	physician (if any).</a:t>
            </a:r>
          </a:p>
          <a:p>
            <a:r>
              <a:rPr lang="en-US" dirty="0"/>
              <a:t>(b) In reaching a decision to certify that the patient is terminally ill, the 	hospice medical director must consider at least the following information:</a:t>
            </a:r>
          </a:p>
          <a:p>
            <a:pPr marL="0" indent="0">
              <a:buNone/>
            </a:pPr>
            <a:r>
              <a:rPr lang="en-US" dirty="0"/>
              <a:t>		1) Diagnosis of the terminal condition of the patient.</a:t>
            </a:r>
          </a:p>
          <a:p>
            <a:pPr marL="0" indent="0">
              <a:buNone/>
            </a:pPr>
            <a:r>
              <a:rPr lang="en-US" dirty="0"/>
              <a:t>		(2) Other health conditions, whether related or unrelated to the 				terminal condition.</a:t>
            </a:r>
          </a:p>
          <a:p>
            <a:pPr marL="0" indent="0">
              <a:buNone/>
            </a:pPr>
            <a:r>
              <a:rPr lang="en-US" dirty="0"/>
              <a:t>		(3) Current clinically relevant information supporting all diagnoses.</a:t>
            </a:r>
          </a:p>
        </p:txBody>
      </p:sp>
    </p:spTree>
    <p:extLst>
      <p:ext uri="{BB962C8B-B14F-4D97-AF65-F5344CB8AC3E}">
        <p14:creationId xmlns:p14="http://schemas.microsoft.com/office/powerpoint/2010/main" val="15977696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13386"/>
            <a:ext cx="8596668" cy="1320800"/>
          </a:xfrm>
        </p:spPr>
        <p:txBody>
          <a:bodyPr/>
          <a:lstStyle/>
          <a:p>
            <a:r>
              <a:rPr lang="en-US" dirty="0"/>
              <a:t>Subpart B</a:t>
            </a:r>
          </a:p>
        </p:txBody>
      </p:sp>
      <p:sp>
        <p:nvSpPr>
          <p:cNvPr id="3" name="Content Placeholder 2"/>
          <p:cNvSpPr>
            <a:spLocks noGrp="1"/>
          </p:cNvSpPr>
          <p:nvPr>
            <p:ph idx="1"/>
          </p:nvPr>
        </p:nvSpPr>
        <p:spPr>
          <a:xfrm>
            <a:off x="677334" y="1067516"/>
            <a:ext cx="8596668" cy="5178737"/>
          </a:xfrm>
        </p:spPr>
        <p:txBody>
          <a:bodyPr>
            <a:normAutofit lnSpcReduction="10000"/>
          </a:bodyPr>
          <a:lstStyle/>
          <a:p>
            <a:pPr marL="0" indent="0">
              <a:buNone/>
            </a:pPr>
            <a:r>
              <a:rPr lang="en-US" sz="2000" b="1" dirty="0"/>
              <a:t>418.26 Discharge from hospice care</a:t>
            </a:r>
          </a:p>
          <a:p>
            <a:r>
              <a:rPr lang="en-US" dirty="0"/>
              <a:t>(a) </a:t>
            </a:r>
            <a:r>
              <a:rPr lang="en-US" b="1" i="1" dirty="0"/>
              <a:t>Reasons for discharge</a:t>
            </a:r>
            <a:r>
              <a:rPr lang="en-US" i="1" dirty="0"/>
              <a:t>. </a:t>
            </a:r>
            <a:r>
              <a:rPr lang="en-US" dirty="0"/>
              <a:t>A hospice may discharge a patient if—</a:t>
            </a:r>
          </a:p>
          <a:p>
            <a:pPr marL="0" indent="0">
              <a:spcBef>
                <a:spcPts val="600"/>
              </a:spcBef>
              <a:buNone/>
            </a:pPr>
            <a:r>
              <a:rPr lang="en-US" dirty="0"/>
              <a:t>		(1) The patient moves out of the hospice’s service area or transfers to 			another hospice;</a:t>
            </a:r>
          </a:p>
          <a:p>
            <a:pPr marL="0" indent="0">
              <a:spcBef>
                <a:spcPts val="600"/>
              </a:spcBef>
              <a:buNone/>
            </a:pPr>
            <a:r>
              <a:rPr lang="en-US" dirty="0"/>
              <a:t>		(2) The hospice determines that the patient is no longer terminally ill; 			     OR</a:t>
            </a:r>
          </a:p>
          <a:p>
            <a:pPr marL="0" indent="0">
              <a:spcBef>
                <a:spcPts val="600"/>
              </a:spcBef>
              <a:buNone/>
            </a:pPr>
            <a:r>
              <a:rPr lang="en-US" dirty="0"/>
              <a:t>		(3) The hospice determines, discharge for cause that meets the 				requirements of a behavior that is  disruptive, abusive, or uncooperative 		to the extent that delivery of care to the patient or the ability of the 			hospice to operate effectively is seriously impaired.</a:t>
            </a:r>
          </a:p>
          <a:p>
            <a:pPr marL="0" indent="0">
              <a:buNone/>
            </a:pPr>
            <a:r>
              <a:rPr lang="en-US" b="1" dirty="0"/>
              <a:t>Discharge from hospice:</a:t>
            </a:r>
          </a:p>
          <a:p>
            <a:pPr>
              <a:spcBef>
                <a:spcPts val="600"/>
              </a:spcBef>
            </a:pPr>
            <a:r>
              <a:rPr lang="en-US" dirty="0"/>
              <a:t>Order from hospice medical director</a:t>
            </a:r>
          </a:p>
          <a:p>
            <a:pPr>
              <a:spcBef>
                <a:spcPts val="600"/>
              </a:spcBef>
            </a:pPr>
            <a:r>
              <a:rPr lang="en-US" dirty="0"/>
              <a:t>Discharge planning process that includes any necessary education, counseling or referrals for continued needs, and plan of care.</a:t>
            </a:r>
          </a:p>
          <a:p>
            <a:pPr>
              <a:spcBef>
                <a:spcPts val="600"/>
              </a:spcBef>
            </a:pPr>
            <a:r>
              <a:rPr lang="en-US" dirty="0"/>
              <a:t>Notify attending physician</a:t>
            </a:r>
          </a:p>
          <a:p>
            <a:pPr>
              <a:spcBef>
                <a:spcPts val="600"/>
              </a:spcBef>
            </a:pPr>
            <a:r>
              <a:rPr lang="en-US" dirty="0"/>
              <a:t>Discharge summary</a:t>
            </a:r>
          </a:p>
          <a:p>
            <a:pPr marL="0" indent="0">
              <a:spcBef>
                <a:spcPts val="600"/>
              </a:spcBef>
              <a:buNone/>
            </a:pPr>
            <a:endParaRPr lang="en-US" dirty="0"/>
          </a:p>
        </p:txBody>
      </p:sp>
    </p:spTree>
    <p:extLst>
      <p:ext uri="{BB962C8B-B14F-4D97-AF65-F5344CB8AC3E}">
        <p14:creationId xmlns:p14="http://schemas.microsoft.com/office/powerpoint/2010/main" val="31077965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Subpart B</a:t>
            </a:r>
          </a:p>
        </p:txBody>
      </p:sp>
      <p:sp>
        <p:nvSpPr>
          <p:cNvPr id="3" name="Content Placeholder 2"/>
          <p:cNvSpPr>
            <a:spLocks noGrp="1"/>
          </p:cNvSpPr>
          <p:nvPr>
            <p:ph idx="1"/>
          </p:nvPr>
        </p:nvSpPr>
        <p:spPr>
          <a:xfrm>
            <a:off x="767486" y="1930400"/>
            <a:ext cx="8596668" cy="3880773"/>
          </a:xfrm>
        </p:spPr>
        <p:txBody>
          <a:bodyPr/>
          <a:lstStyle/>
          <a:p>
            <a:pPr marL="0" indent="0">
              <a:buNone/>
            </a:pPr>
            <a:r>
              <a:rPr lang="en-US" sz="2000" b="1" dirty="0"/>
              <a:t>418.28- Revoking the election of hospice care</a:t>
            </a:r>
          </a:p>
          <a:p>
            <a:r>
              <a:rPr lang="en-US" dirty="0"/>
              <a:t>Patient or representative can revoke the benefit at any time.</a:t>
            </a:r>
          </a:p>
          <a:p>
            <a:r>
              <a:rPr lang="en-US" dirty="0"/>
              <a:t>Must file signed revocation statement with the hospice that specifies the date of revocation-can be a future date but cannot back date.</a:t>
            </a:r>
          </a:p>
          <a:p>
            <a:r>
              <a:rPr lang="en-US" dirty="0"/>
              <a:t>Verbal revocation not allowed-must be signed.</a:t>
            </a:r>
          </a:p>
          <a:p>
            <a:r>
              <a:rPr lang="en-US" dirty="0"/>
              <a:t>May elect to receive hospice again as eligible.</a:t>
            </a:r>
          </a:p>
        </p:txBody>
      </p:sp>
    </p:spTree>
    <p:extLst>
      <p:ext uri="{BB962C8B-B14F-4D97-AF65-F5344CB8AC3E}">
        <p14:creationId xmlns:p14="http://schemas.microsoft.com/office/powerpoint/2010/main" val="22816053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Subpart B</a:t>
            </a:r>
          </a:p>
        </p:txBody>
      </p:sp>
      <p:sp>
        <p:nvSpPr>
          <p:cNvPr id="3" name="Content Placeholder 2"/>
          <p:cNvSpPr>
            <a:spLocks noGrp="1"/>
          </p:cNvSpPr>
          <p:nvPr>
            <p:ph idx="1"/>
          </p:nvPr>
        </p:nvSpPr>
        <p:spPr>
          <a:xfrm>
            <a:off x="677334" y="1608429"/>
            <a:ext cx="8596668" cy="3880773"/>
          </a:xfrm>
        </p:spPr>
        <p:txBody>
          <a:bodyPr>
            <a:normAutofit fontScale="92500" lnSpcReduction="10000"/>
          </a:bodyPr>
          <a:lstStyle/>
          <a:p>
            <a:pPr marL="0" indent="0">
              <a:buNone/>
            </a:pPr>
            <a:r>
              <a:rPr lang="en-US" sz="2200" b="1" dirty="0"/>
              <a:t>418.30 Change of the designated hospice.</a:t>
            </a:r>
          </a:p>
          <a:p>
            <a:pPr marL="0" indent="0">
              <a:buNone/>
            </a:pPr>
            <a:r>
              <a:rPr lang="en-US" dirty="0"/>
              <a:t>	(a) An individual or representative may change, </a:t>
            </a:r>
            <a:r>
              <a:rPr lang="en-US" b="1" dirty="0"/>
              <a:t>once in each election period</a:t>
            </a:r>
            <a:r>
              <a:rPr lang="en-US" dirty="0"/>
              <a:t>, 	the designation of the particular hospice from which hospice care will be 	received.</a:t>
            </a:r>
          </a:p>
          <a:p>
            <a:pPr marL="0" indent="0">
              <a:buNone/>
            </a:pPr>
            <a:r>
              <a:rPr lang="en-US" dirty="0"/>
              <a:t>	(b) The change of the designated hospice is not a revocation of the election for 	the period in which it is made.</a:t>
            </a:r>
          </a:p>
          <a:p>
            <a:pPr marL="0" indent="0">
              <a:buNone/>
            </a:pPr>
            <a:r>
              <a:rPr lang="en-US" dirty="0"/>
              <a:t>	(c) To change the designation of hospice programs, the individual or 	representative must file, with the hospice from which care has been received 	and with the newly designated hospice, a statement that includes the following 	information:</a:t>
            </a:r>
          </a:p>
          <a:p>
            <a:pPr marL="0" indent="0">
              <a:spcBef>
                <a:spcPts val="600"/>
              </a:spcBef>
              <a:buNone/>
            </a:pPr>
            <a:r>
              <a:rPr lang="en-US" dirty="0"/>
              <a:t>		(1) The name of the hospice from which the individual has received care and 		the name of the hospice from which he or she plans to receive care.</a:t>
            </a:r>
          </a:p>
          <a:p>
            <a:pPr marL="0" indent="0">
              <a:spcBef>
                <a:spcPts val="600"/>
              </a:spcBef>
              <a:buNone/>
            </a:pPr>
            <a:r>
              <a:rPr lang="en-US" dirty="0"/>
              <a:t>		(2) The date the change is to be effective.</a:t>
            </a:r>
          </a:p>
        </p:txBody>
      </p:sp>
    </p:spTree>
    <p:extLst>
      <p:ext uri="{BB962C8B-B14F-4D97-AF65-F5344CB8AC3E}">
        <p14:creationId xmlns:p14="http://schemas.microsoft.com/office/powerpoint/2010/main" val="1561305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What are the Hospice COPS?</a:t>
            </a:r>
          </a:p>
        </p:txBody>
      </p:sp>
      <p:sp>
        <p:nvSpPr>
          <p:cNvPr id="3" name="Content Placeholder 2"/>
          <p:cNvSpPr>
            <a:spLocks noGrp="1"/>
          </p:cNvSpPr>
          <p:nvPr>
            <p:ph idx="1"/>
          </p:nvPr>
        </p:nvSpPr>
        <p:spPr/>
        <p:txBody>
          <a:bodyPr>
            <a:normAutofit/>
          </a:bodyPr>
          <a:lstStyle/>
          <a:p>
            <a:r>
              <a:rPr lang="en-US" sz="2400" b="1" i="1" dirty="0"/>
              <a:t>The COPS(Hospice Conditions of Participation) </a:t>
            </a:r>
            <a:r>
              <a:rPr lang="en-US" sz="2400" dirty="0"/>
              <a:t>are the health and safety requirements that all hospices are required to meet. They are a flexible framework for continuous quality improvement in hospice care and reflect current standards of practice.</a:t>
            </a:r>
          </a:p>
        </p:txBody>
      </p:sp>
    </p:spTree>
    <p:extLst>
      <p:ext uri="{BB962C8B-B14F-4D97-AF65-F5344CB8AC3E}">
        <p14:creationId xmlns:p14="http://schemas.microsoft.com/office/powerpoint/2010/main" val="30648352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Subpart C- Patient Care</a:t>
            </a:r>
          </a:p>
        </p:txBody>
      </p:sp>
      <p:sp>
        <p:nvSpPr>
          <p:cNvPr id="3" name="Content Placeholder 2"/>
          <p:cNvSpPr>
            <a:spLocks noGrp="1"/>
          </p:cNvSpPr>
          <p:nvPr>
            <p:ph idx="1"/>
          </p:nvPr>
        </p:nvSpPr>
        <p:spPr>
          <a:xfrm>
            <a:off x="677334" y="1930400"/>
            <a:ext cx="8596668" cy="3880773"/>
          </a:xfrm>
        </p:spPr>
        <p:txBody>
          <a:bodyPr/>
          <a:lstStyle/>
          <a:p>
            <a:pPr marL="0" indent="0">
              <a:buNone/>
            </a:pPr>
            <a:r>
              <a:rPr lang="en-US" sz="2000" b="1" dirty="0"/>
              <a:t>418.52 Patient’s Rights</a:t>
            </a:r>
          </a:p>
          <a:p>
            <a:pPr marL="0" indent="0">
              <a:buNone/>
            </a:pPr>
            <a:r>
              <a:rPr lang="en-US" dirty="0"/>
              <a:t>(a) Standard: Notice of Rights and Responsibilities</a:t>
            </a:r>
          </a:p>
          <a:p>
            <a:r>
              <a:rPr lang="en-US" dirty="0"/>
              <a:t>Verbally and in writing</a:t>
            </a:r>
          </a:p>
          <a:p>
            <a:r>
              <a:rPr lang="en-US" dirty="0"/>
              <a:t>In a language and manner that the patient understands</a:t>
            </a:r>
          </a:p>
          <a:p>
            <a:r>
              <a:rPr lang="en-US" dirty="0"/>
              <a:t>During the initial assessment visit in advance of furnishing care</a:t>
            </a:r>
          </a:p>
          <a:p>
            <a:r>
              <a:rPr lang="en-US" dirty="0"/>
              <a:t>Advance Directives</a:t>
            </a:r>
          </a:p>
          <a:p>
            <a:r>
              <a:rPr lang="en-US" dirty="0"/>
              <a:t>Must obtain patient/representative’s signature confirming receipt of copy of the notice of rights and representatives.</a:t>
            </a:r>
          </a:p>
        </p:txBody>
      </p:sp>
    </p:spTree>
    <p:extLst>
      <p:ext uri="{BB962C8B-B14F-4D97-AF65-F5344CB8AC3E}">
        <p14:creationId xmlns:p14="http://schemas.microsoft.com/office/powerpoint/2010/main" val="32599773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Subpart C</a:t>
            </a:r>
          </a:p>
        </p:txBody>
      </p:sp>
      <p:sp>
        <p:nvSpPr>
          <p:cNvPr id="3" name="Content Placeholder 2"/>
          <p:cNvSpPr>
            <a:spLocks noGrp="1"/>
          </p:cNvSpPr>
          <p:nvPr>
            <p:ph idx="1"/>
          </p:nvPr>
        </p:nvSpPr>
        <p:spPr>
          <a:xfrm>
            <a:off x="677334" y="1684070"/>
            <a:ext cx="8596668" cy="3880773"/>
          </a:xfrm>
        </p:spPr>
        <p:txBody>
          <a:bodyPr>
            <a:normAutofit fontScale="92500" lnSpcReduction="20000"/>
          </a:bodyPr>
          <a:lstStyle/>
          <a:p>
            <a:pPr marL="0" indent="0">
              <a:buNone/>
            </a:pPr>
            <a:r>
              <a:rPr lang="en-US" sz="2000" b="1" dirty="0"/>
              <a:t>418.52-</a:t>
            </a:r>
            <a:r>
              <a:rPr lang="en-US" sz="2000" dirty="0"/>
              <a:t> </a:t>
            </a:r>
            <a:r>
              <a:rPr lang="en-US" sz="2000" b="1" dirty="0"/>
              <a:t>Patient’s rights </a:t>
            </a:r>
            <a:r>
              <a:rPr lang="en-US" dirty="0"/>
              <a:t>cont.</a:t>
            </a:r>
          </a:p>
          <a:p>
            <a:pPr marL="0" indent="0">
              <a:buNone/>
            </a:pPr>
            <a:r>
              <a:rPr lang="en-US" dirty="0"/>
              <a:t>(c) Standard: Rights of the patient</a:t>
            </a:r>
          </a:p>
          <a:p>
            <a:r>
              <a:rPr lang="en-US" dirty="0"/>
              <a:t>Pain management and symptom control</a:t>
            </a:r>
          </a:p>
          <a:p>
            <a:r>
              <a:rPr lang="en-US" dirty="0"/>
              <a:t>Be involved in developing plan of care</a:t>
            </a:r>
          </a:p>
          <a:p>
            <a:r>
              <a:rPr lang="en-US" dirty="0"/>
              <a:t>Refuse care or treatment</a:t>
            </a:r>
          </a:p>
          <a:p>
            <a:r>
              <a:rPr lang="en-US" dirty="0"/>
              <a:t>Choose attending physician</a:t>
            </a:r>
          </a:p>
          <a:p>
            <a:r>
              <a:rPr lang="en-US" dirty="0"/>
              <a:t>Confidential clinical record/HIPAA</a:t>
            </a:r>
          </a:p>
          <a:p>
            <a:r>
              <a:rPr lang="en-US" dirty="0"/>
              <a:t>Be free of abuse</a:t>
            </a:r>
          </a:p>
          <a:p>
            <a:r>
              <a:rPr lang="en-US" dirty="0"/>
              <a:t>Receive information about hospice benefit</a:t>
            </a:r>
          </a:p>
          <a:p>
            <a:r>
              <a:rPr lang="en-US" dirty="0"/>
              <a:t>Receive information about scope and limitations of hospice services</a:t>
            </a:r>
          </a:p>
          <a:p>
            <a:r>
              <a:rPr lang="en-US" dirty="0"/>
              <a:t>When the hospice receives a report of an alleged violation of patient’s rights- must investigate within 5 working days. Must be reported to state immediately.</a:t>
            </a:r>
          </a:p>
        </p:txBody>
      </p:sp>
    </p:spTree>
    <p:extLst>
      <p:ext uri="{BB962C8B-B14F-4D97-AF65-F5344CB8AC3E}">
        <p14:creationId xmlns:p14="http://schemas.microsoft.com/office/powerpoint/2010/main" val="26695578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Subpart C</a:t>
            </a:r>
          </a:p>
        </p:txBody>
      </p:sp>
      <p:sp>
        <p:nvSpPr>
          <p:cNvPr id="3" name="Content Placeholder 2"/>
          <p:cNvSpPr>
            <a:spLocks noGrp="1"/>
          </p:cNvSpPr>
          <p:nvPr>
            <p:ph idx="1"/>
          </p:nvPr>
        </p:nvSpPr>
        <p:spPr>
          <a:xfrm>
            <a:off x="677334" y="1684070"/>
            <a:ext cx="8596668" cy="3880773"/>
          </a:xfrm>
        </p:spPr>
        <p:txBody>
          <a:bodyPr/>
          <a:lstStyle/>
          <a:p>
            <a:pPr marL="0" indent="0">
              <a:buNone/>
            </a:pPr>
            <a:r>
              <a:rPr lang="en-US" sz="2000" b="1" dirty="0"/>
              <a:t>418.54 Standard initial and comprehensive assessment of patient</a:t>
            </a:r>
          </a:p>
          <a:p>
            <a:pPr marL="0" indent="0">
              <a:buNone/>
            </a:pPr>
            <a:r>
              <a:rPr lang="en-US" b="1" i="1" dirty="0"/>
              <a:t>Standard: Initial assessment. </a:t>
            </a:r>
          </a:p>
          <a:p>
            <a:r>
              <a:rPr lang="en-US" dirty="0"/>
              <a:t>Completed by the RN</a:t>
            </a:r>
          </a:p>
          <a:p>
            <a:r>
              <a:rPr lang="en-US" dirty="0"/>
              <a:t>Must occur within 48 hours after election of hospice care</a:t>
            </a:r>
          </a:p>
          <a:p>
            <a:r>
              <a:rPr lang="en-US" dirty="0"/>
              <a:t>This is an assessment of the patient/family immediate needs</a:t>
            </a:r>
          </a:p>
          <a:p>
            <a:pPr marL="0" indent="0">
              <a:buNone/>
            </a:pPr>
            <a:r>
              <a:rPr lang="en-US" b="1" dirty="0"/>
              <a:t>Comprehensive Assessment of patient</a:t>
            </a:r>
          </a:p>
          <a:p>
            <a:pPr>
              <a:spcBef>
                <a:spcPts val="0"/>
              </a:spcBef>
            </a:pPr>
            <a:r>
              <a:rPr lang="en-US" b="1" i="1" dirty="0"/>
              <a:t>Standard: Timeframe for completion of the comprehensive assessment</a:t>
            </a:r>
            <a:r>
              <a:rPr lang="en-US" i="1" dirty="0"/>
              <a:t>. 	</a:t>
            </a:r>
            <a:r>
              <a:rPr lang="en-US" dirty="0"/>
              <a:t>The hospice interdisciplinary group, in consultation with the individual’s </a:t>
            </a:r>
          </a:p>
          <a:p>
            <a:pPr marL="0" indent="0">
              <a:spcBef>
                <a:spcPts val="0"/>
              </a:spcBef>
              <a:buNone/>
            </a:pPr>
            <a:r>
              <a:rPr lang="en-US" dirty="0"/>
              <a:t>	attending physician (if any), must complete the comprehensive assessment 	no later than 5 calendar days after the election of hospice care in 	consultation with the attending physician.</a:t>
            </a:r>
          </a:p>
        </p:txBody>
      </p:sp>
    </p:spTree>
    <p:extLst>
      <p:ext uri="{BB962C8B-B14F-4D97-AF65-F5344CB8AC3E}">
        <p14:creationId xmlns:p14="http://schemas.microsoft.com/office/powerpoint/2010/main" val="34776008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16417"/>
            <a:ext cx="8596668" cy="1320800"/>
          </a:xfrm>
        </p:spPr>
        <p:txBody>
          <a:bodyPr/>
          <a:lstStyle/>
          <a:p>
            <a:r>
              <a:rPr lang="en-US" dirty="0"/>
              <a:t>Subpart C</a:t>
            </a:r>
          </a:p>
        </p:txBody>
      </p:sp>
      <p:sp>
        <p:nvSpPr>
          <p:cNvPr id="3" name="Content Placeholder 2"/>
          <p:cNvSpPr>
            <a:spLocks noGrp="1"/>
          </p:cNvSpPr>
          <p:nvPr>
            <p:ph idx="1"/>
          </p:nvPr>
        </p:nvSpPr>
        <p:spPr>
          <a:xfrm>
            <a:off x="677334" y="1374978"/>
            <a:ext cx="9136367" cy="5051579"/>
          </a:xfrm>
        </p:spPr>
        <p:txBody>
          <a:bodyPr>
            <a:normAutofit/>
          </a:bodyPr>
          <a:lstStyle/>
          <a:p>
            <a:r>
              <a:rPr lang="en-US" i="1" dirty="0"/>
              <a:t> </a:t>
            </a:r>
            <a:r>
              <a:rPr lang="en-US" b="1" i="1" dirty="0"/>
              <a:t>418.54 -Standard: Content of the comprehensive assessment. </a:t>
            </a:r>
          </a:p>
          <a:p>
            <a:pPr marL="0" indent="0">
              <a:buNone/>
            </a:pPr>
            <a:r>
              <a:rPr lang="en-US" dirty="0"/>
              <a:t>	The comprehensive assessment must identify the physical, psychosocial, 	emotional, and spiritual needs related to the terminal illness that must be 	addressed in order to promote the hospice patient’s well-being, comfort, and 	dignity throughout the dying process. </a:t>
            </a:r>
          </a:p>
          <a:p>
            <a:pPr marL="0" indent="0">
              <a:buNone/>
            </a:pPr>
            <a:r>
              <a:rPr lang="en-US" b="1" dirty="0"/>
              <a:t>The comprehensive assessment must take into consideration the following factors:</a:t>
            </a:r>
          </a:p>
          <a:p>
            <a:pPr>
              <a:spcBef>
                <a:spcPts val="0"/>
              </a:spcBef>
            </a:pPr>
            <a:r>
              <a:rPr lang="en-US" dirty="0"/>
              <a:t>Physical, psychosocial, emotional and spiritual needs related to the terminal illness and related conditions.</a:t>
            </a:r>
          </a:p>
          <a:p>
            <a:pPr>
              <a:spcBef>
                <a:spcPts val="0"/>
              </a:spcBef>
            </a:pPr>
            <a:r>
              <a:rPr lang="en-US" dirty="0"/>
              <a:t>Nature and condition causing admission</a:t>
            </a:r>
          </a:p>
          <a:p>
            <a:pPr>
              <a:spcBef>
                <a:spcPts val="0"/>
              </a:spcBef>
            </a:pPr>
            <a:r>
              <a:rPr lang="en-US" dirty="0"/>
              <a:t>Complications and risk factors</a:t>
            </a:r>
          </a:p>
          <a:p>
            <a:pPr>
              <a:spcBef>
                <a:spcPts val="0"/>
              </a:spcBef>
            </a:pPr>
            <a:r>
              <a:rPr lang="en-US" dirty="0"/>
              <a:t>Functional status</a:t>
            </a:r>
          </a:p>
          <a:p>
            <a:pPr>
              <a:spcBef>
                <a:spcPts val="0"/>
              </a:spcBef>
            </a:pPr>
            <a:r>
              <a:rPr lang="en-US" dirty="0"/>
              <a:t>Imminence of death</a:t>
            </a:r>
          </a:p>
          <a:p>
            <a:pPr>
              <a:spcBef>
                <a:spcPts val="0"/>
              </a:spcBef>
            </a:pPr>
            <a:r>
              <a:rPr lang="en-US" dirty="0"/>
              <a:t>Symptom severity</a:t>
            </a:r>
          </a:p>
          <a:p>
            <a:pPr>
              <a:spcBef>
                <a:spcPts val="0"/>
              </a:spcBef>
            </a:pPr>
            <a:r>
              <a:rPr lang="en-US" dirty="0"/>
              <a:t>Drug profile</a:t>
            </a:r>
          </a:p>
          <a:p>
            <a:pPr>
              <a:spcBef>
                <a:spcPts val="0"/>
              </a:spcBef>
            </a:pPr>
            <a:r>
              <a:rPr lang="en-US" dirty="0"/>
              <a:t>Bereavement</a:t>
            </a:r>
          </a:p>
          <a:p>
            <a:pPr>
              <a:spcBef>
                <a:spcPts val="0"/>
              </a:spcBef>
            </a:pPr>
            <a:r>
              <a:rPr lang="en-US" dirty="0"/>
              <a:t>Referrals</a:t>
            </a:r>
          </a:p>
          <a:p>
            <a:pPr>
              <a:spcBef>
                <a:spcPts val="0"/>
              </a:spcBef>
            </a:pPr>
            <a:endParaRPr lang="en-US" dirty="0"/>
          </a:p>
          <a:p>
            <a:endParaRPr lang="en-US" dirty="0"/>
          </a:p>
        </p:txBody>
      </p:sp>
    </p:spTree>
    <p:extLst>
      <p:ext uri="{BB962C8B-B14F-4D97-AF65-F5344CB8AC3E}">
        <p14:creationId xmlns:p14="http://schemas.microsoft.com/office/powerpoint/2010/main" val="9155773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Subpart C</a:t>
            </a:r>
          </a:p>
        </p:txBody>
      </p:sp>
      <p:sp>
        <p:nvSpPr>
          <p:cNvPr id="3" name="Content Placeholder 2"/>
          <p:cNvSpPr>
            <a:spLocks noGrp="1"/>
          </p:cNvSpPr>
          <p:nvPr>
            <p:ph idx="1"/>
          </p:nvPr>
        </p:nvSpPr>
        <p:spPr>
          <a:xfrm>
            <a:off x="677333" y="1619676"/>
            <a:ext cx="9097731" cy="3880773"/>
          </a:xfrm>
        </p:spPr>
        <p:txBody>
          <a:bodyPr/>
          <a:lstStyle/>
          <a:p>
            <a:pPr marL="0" indent="0">
              <a:buNone/>
            </a:pPr>
            <a:r>
              <a:rPr lang="en-US" b="1" i="1" dirty="0"/>
              <a:t>418.54- standard update  of the comprehensive assessment of the patient</a:t>
            </a:r>
          </a:p>
          <a:p>
            <a:r>
              <a:rPr lang="en-US" dirty="0"/>
              <a:t>Updated by the IDG</a:t>
            </a:r>
          </a:p>
          <a:p>
            <a:r>
              <a:rPr lang="en-US" dirty="0"/>
              <a:t>As frequently as the patient’s condition requires</a:t>
            </a:r>
          </a:p>
          <a:p>
            <a:r>
              <a:rPr lang="en-US" dirty="0"/>
              <a:t>At a minimum every 15 days</a:t>
            </a:r>
          </a:p>
          <a:p>
            <a:r>
              <a:rPr lang="en-US" dirty="0"/>
              <a:t>Update those sections of the comprehensive assessment that require updating</a:t>
            </a:r>
          </a:p>
          <a:p>
            <a:r>
              <a:rPr lang="en-US" dirty="0"/>
              <a:t>Patient condition change-comprehensive assessment must be updated to reflect changes</a:t>
            </a:r>
          </a:p>
          <a:p>
            <a:endParaRPr lang="en-US" dirty="0"/>
          </a:p>
          <a:p>
            <a:endParaRPr lang="en-US" dirty="0"/>
          </a:p>
          <a:p>
            <a:pPr>
              <a:tabLst>
                <a:tab pos="3657600" algn="l"/>
              </a:tabLst>
            </a:pPr>
            <a:endParaRPr lang="en-US" dirty="0"/>
          </a:p>
          <a:p>
            <a:endParaRPr lang="en-US" dirty="0"/>
          </a:p>
        </p:txBody>
      </p:sp>
    </p:spTree>
    <p:extLst>
      <p:ext uri="{BB962C8B-B14F-4D97-AF65-F5344CB8AC3E}">
        <p14:creationId xmlns:p14="http://schemas.microsoft.com/office/powerpoint/2010/main" val="8450661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Subpart C</a:t>
            </a:r>
          </a:p>
        </p:txBody>
      </p:sp>
      <p:sp>
        <p:nvSpPr>
          <p:cNvPr id="3" name="Content Placeholder 2"/>
          <p:cNvSpPr>
            <a:spLocks noGrp="1"/>
          </p:cNvSpPr>
          <p:nvPr>
            <p:ph idx="1"/>
          </p:nvPr>
        </p:nvSpPr>
        <p:spPr>
          <a:xfrm>
            <a:off x="677334" y="1930400"/>
            <a:ext cx="8596668" cy="3880773"/>
          </a:xfrm>
        </p:spPr>
        <p:txBody>
          <a:bodyPr/>
          <a:lstStyle/>
          <a:p>
            <a:r>
              <a:rPr lang="en-US" sz="2000" b="1" i="1" dirty="0"/>
              <a:t>418.54-Standard: Patient outcome measures</a:t>
            </a:r>
          </a:p>
          <a:p>
            <a:r>
              <a:rPr lang="en-US" dirty="0"/>
              <a:t>Patient level data elements must be included in each patient assessment</a:t>
            </a:r>
          </a:p>
          <a:p>
            <a:r>
              <a:rPr lang="en-US" dirty="0"/>
              <a:t>Data elements must be used in patient care planning and evaluation and in the hospice’s QAPI program.</a:t>
            </a:r>
          </a:p>
          <a:p>
            <a:r>
              <a:rPr lang="en-US" dirty="0"/>
              <a:t>Data elements must be collected and documented in a consistent, systematic retrievable way.</a:t>
            </a:r>
          </a:p>
        </p:txBody>
      </p:sp>
    </p:spTree>
    <p:extLst>
      <p:ext uri="{BB962C8B-B14F-4D97-AF65-F5344CB8AC3E}">
        <p14:creationId xmlns:p14="http://schemas.microsoft.com/office/powerpoint/2010/main" val="11993894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63271"/>
            <a:ext cx="8596668" cy="1320800"/>
          </a:xfrm>
        </p:spPr>
        <p:txBody>
          <a:bodyPr/>
          <a:lstStyle/>
          <a:p>
            <a:r>
              <a:rPr lang="en-US" dirty="0"/>
              <a:t>Subpart C</a:t>
            </a:r>
          </a:p>
        </p:txBody>
      </p:sp>
      <p:sp>
        <p:nvSpPr>
          <p:cNvPr id="3" name="Content Placeholder 2"/>
          <p:cNvSpPr>
            <a:spLocks noGrp="1"/>
          </p:cNvSpPr>
          <p:nvPr>
            <p:ph idx="1"/>
          </p:nvPr>
        </p:nvSpPr>
        <p:spPr>
          <a:xfrm>
            <a:off x="677333" y="1233310"/>
            <a:ext cx="8840153" cy="4974306"/>
          </a:xfrm>
        </p:spPr>
        <p:txBody>
          <a:bodyPr>
            <a:normAutofit fontScale="85000" lnSpcReduction="20000"/>
          </a:bodyPr>
          <a:lstStyle/>
          <a:p>
            <a:pPr marL="0" indent="0">
              <a:buNone/>
            </a:pPr>
            <a:r>
              <a:rPr lang="en-US" sz="2400" b="1" dirty="0"/>
              <a:t>418.56- Interdisciplinary group, care planning, and coordination of services.</a:t>
            </a:r>
          </a:p>
          <a:p>
            <a:pPr marL="0" indent="0">
              <a:buNone/>
            </a:pPr>
            <a:r>
              <a:rPr lang="en-US" sz="2300" b="1" dirty="0"/>
              <a:t>Standard: Approach to service delivery</a:t>
            </a:r>
          </a:p>
          <a:p>
            <a:r>
              <a:rPr lang="en-US" sz="2300" dirty="0"/>
              <a:t>Hospice </a:t>
            </a:r>
            <a:r>
              <a:rPr lang="en-US" sz="2300"/>
              <a:t>designates an </a:t>
            </a:r>
            <a:r>
              <a:rPr lang="en-US" sz="2300" dirty="0"/>
              <a:t>IDG</a:t>
            </a:r>
          </a:p>
          <a:p>
            <a:r>
              <a:rPr lang="en-US" sz="2300" dirty="0"/>
              <a:t>Hospice designates an IDG RN to provide program coordination, ensure continuous assessment of each patient’s and family’s needs, and ensure the implementation and revision of the plan of care</a:t>
            </a:r>
          </a:p>
          <a:p>
            <a:r>
              <a:rPr lang="en-US" sz="2300" dirty="0"/>
              <a:t> The interdisciplinary group must include, but is not limited to, individuals who are qualified and competent to practice in the following professional roles:</a:t>
            </a:r>
          </a:p>
          <a:p>
            <a:pPr marL="0" indent="0">
              <a:lnSpc>
                <a:spcPct val="120000"/>
              </a:lnSpc>
              <a:spcBef>
                <a:spcPts val="0"/>
              </a:spcBef>
              <a:buNone/>
            </a:pPr>
            <a:r>
              <a:rPr lang="en-US" sz="2300" dirty="0"/>
              <a:t>	(</a:t>
            </a:r>
            <a:r>
              <a:rPr lang="en-US" sz="2300" dirty="0" err="1"/>
              <a:t>i</a:t>
            </a:r>
            <a:r>
              <a:rPr lang="en-US" sz="2300" dirty="0"/>
              <a:t>) A doctor of medicine or osteopathy (who is an employee or under</a:t>
            </a:r>
          </a:p>
          <a:p>
            <a:pPr marL="0" indent="0">
              <a:lnSpc>
                <a:spcPct val="120000"/>
              </a:lnSpc>
              <a:spcBef>
                <a:spcPts val="0"/>
              </a:spcBef>
              <a:buNone/>
            </a:pPr>
            <a:r>
              <a:rPr lang="en-US" sz="2300" dirty="0"/>
              <a:t>	contract with the hospice).</a:t>
            </a:r>
          </a:p>
          <a:p>
            <a:pPr marL="0" indent="0">
              <a:lnSpc>
                <a:spcPct val="120000"/>
              </a:lnSpc>
              <a:spcBef>
                <a:spcPts val="0"/>
              </a:spcBef>
              <a:buNone/>
            </a:pPr>
            <a:r>
              <a:rPr lang="en-US" sz="2300" dirty="0"/>
              <a:t>	(ii) A registered nurse.</a:t>
            </a:r>
          </a:p>
          <a:p>
            <a:pPr marL="0" indent="0">
              <a:lnSpc>
                <a:spcPct val="120000"/>
              </a:lnSpc>
              <a:spcBef>
                <a:spcPts val="0"/>
              </a:spcBef>
              <a:buNone/>
            </a:pPr>
            <a:r>
              <a:rPr lang="en-US" sz="2300" dirty="0"/>
              <a:t>	(iii) A social worker.</a:t>
            </a:r>
          </a:p>
          <a:p>
            <a:pPr marL="0" indent="0">
              <a:lnSpc>
                <a:spcPct val="120000"/>
              </a:lnSpc>
              <a:spcBef>
                <a:spcPts val="0"/>
              </a:spcBef>
              <a:buNone/>
            </a:pPr>
            <a:r>
              <a:rPr lang="en-US" sz="2300" dirty="0"/>
              <a:t>	(iv) A pastoral or other counselor.</a:t>
            </a:r>
          </a:p>
          <a:p>
            <a:endParaRPr lang="en-US" dirty="0"/>
          </a:p>
          <a:p>
            <a:endParaRPr lang="en-US" dirty="0"/>
          </a:p>
        </p:txBody>
      </p:sp>
    </p:spTree>
    <p:extLst>
      <p:ext uri="{BB962C8B-B14F-4D97-AF65-F5344CB8AC3E}">
        <p14:creationId xmlns:p14="http://schemas.microsoft.com/office/powerpoint/2010/main" val="8665104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67933"/>
            <a:ext cx="8596668" cy="1320800"/>
          </a:xfrm>
        </p:spPr>
        <p:txBody>
          <a:bodyPr/>
          <a:lstStyle/>
          <a:p>
            <a:r>
              <a:rPr lang="en-US" dirty="0"/>
              <a:t>Subpart C</a:t>
            </a:r>
          </a:p>
        </p:txBody>
      </p:sp>
      <p:sp>
        <p:nvSpPr>
          <p:cNvPr id="3" name="Content Placeholder 2"/>
          <p:cNvSpPr>
            <a:spLocks noGrp="1"/>
          </p:cNvSpPr>
          <p:nvPr>
            <p:ph idx="1"/>
          </p:nvPr>
        </p:nvSpPr>
        <p:spPr>
          <a:xfrm>
            <a:off x="677334" y="1323462"/>
            <a:ext cx="8596668" cy="4794003"/>
          </a:xfrm>
        </p:spPr>
        <p:txBody>
          <a:bodyPr>
            <a:normAutofit/>
          </a:bodyPr>
          <a:lstStyle/>
          <a:p>
            <a:pPr marL="0" indent="0">
              <a:buNone/>
            </a:pPr>
            <a:r>
              <a:rPr lang="en-US" sz="2000" b="1" dirty="0"/>
              <a:t>418.56-Plan of care</a:t>
            </a:r>
          </a:p>
          <a:p>
            <a:pPr>
              <a:spcBef>
                <a:spcPts val="600"/>
              </a:spcBef>
            </a:pPr>
            <a:r>
              <a:rPr lang="en-US" dirty="0"/>
              <a:t>The plan of care is one of the most important documents of hospice care.</a:t>
            </a:r>
          </a:p>
          <a:p>
            <a:pPr>
              <a:spcBef>
                <a:spcPts val="600"/>
              </a:spcBef>
            </a:pPr>
            <a:r>
              <a:rPr lang="en-US" dirty="0"/>
              <a:t>IDG consults with the following to establish the plan of care</a:t>
            </a:r>
          </a:p>
          <a:p>
            <a:pPr marL="0" indent="0">
              <a:spcBef>
                <a:spcPts val="0"/>
              </a:spcBef>
              <a:buNone/>
            </a:pPr>
            <a:r>
              <a:rPr lang="en-US" dirty="0"/>
              <a:t>	-attending physician</a:t>
            </a:r>
          </a:p>
          <a:p>
            <a:pPr marL="0" indent="0">
              <a:spcBef>
                <a:spcPts val="0"/>
              </a:spcBef>
              <a:buNone/>
            </a:pPr>
            <a:r>
              <a:rPr lang="en-US" dirty="0"/>
              <a:t>	-patient or representative</a:t>
            </a:r>
          </a:p>
          <a:p>
            <a:pPr marL="0" indent="0">
              <a:spcBef>
                <a:spcPts val="0"/>
              </a:spcBef>
              <a:buNone/>
            </a:pPr>
            <a:r>
              <a:rPr lang="en-US" dirty="0"/>
              <a:t>	-Primary caregiver</a:t>
            </a:r>
          </a:p>
          <a:p>
            <a:pPr>
              <a:spcBef>
                <a:spcPts val="600"/>
              </a:spcBef>
            </a:pPr>
            <a:r>
              <a:rPr lang="en-US" sz="1900" dirty="0"/>
              <a:t>All services must follow a written plan of care</a:t>
            </a:r>
          </a:p>
          <a:p>
            <a:pPr>
              <a:spcBef>
                <a:spcPts val="600"/>
              </a:spcBef>
            </a:pPr>
            <a:r>
              <a:rPr lang="en-US" sz="1900" dirty="0"/>
              <a:t>Reflects patient and family goals</a:t>
            </a:r>
          </a:p>
          <a:p>
            <a:pPr>
              <a:spcBef>
                <a:spcPts val="600"/>
              </a:spcBef>
            </a:pPr>
            <a:r>
              <a:rPr lang="en-US" sz="1900" dirty="0"/>
              <a:t>Includes interventions for problems identified throughout the assessment process.</a:t>
            </a:r>
          </a:p>
          <a:p>
            <a:pPr>
              <a:spcBef>
                <a:spcPts val="600"/>
              </a:spcBef>
            </a:pPr>
            <a:r>
              <a:rPr lang="en-US" sz="1900" dirty="0"/>
              <a:t>Includes all services necessary for palliation and management of terminal illness and related conditions</a:t>
            </a:r>
          </a:p>
          <a:p>
            <a:pPr>
              <a:spcBef>
                <a:spcPts val="600"/>
              </a:spcBef>
            </a:pPr>
            <a:r>
              <a:rPr lang="en-US" sz="1900" dirty="0"/>
              <a:t>Plan of care must be reviewed as frequently as the patient’s condition requires, but no less frequently than every 15 calendar days. </a:t>
            </a:r>
          </a:p>
          <a:p>
            <a:pPr>
              <a:spcBef>
                <a:spcPts val="600"/>
              </a:spcBef>
            </a:pPr>
            <a:endParaRPr lang="en-US" sz="1900" dirty="0"/>
          </a:p>
        </p:txBody>
      </p:sp>
    </p:spTree>
    <p:extLst>
      <p:ext uri="{BB962C8B-B14F-4D97-AF65-F5344CB8AC3E}">
        <p14:creationId xmlns:p14="http://schemas.microsoft.com/office/powerpoint/2010/main" val="4638348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Subpart C</a:t>
            </a:r>
          </a:p>
        </p:txBody>
      </p:sp>
      <p:sp>
        <p:nvSpPr>
          <p:cNvPr id="3" name="Content Placeholder 2"/>
          <p:cNvSpPr>
            <a:spLocks noGrp="1"/>
          </p:cNvSpPr>
          <p:nvPr>
            <p:ph idx="1"/>
          </p:nvPr>
        </p:nvSpPr>
        <p:spPr>
          <a:xfrm>
            <a:off x="677334" y="1684071"/>
            <a:ext cx="8596668" cy="3880773"/>
          </a:xfrm>
        </p:spPr>
        <p:txBody>
          <a:bodyPr>
            <a:normAutofit lnSpcReduction="10000"/>
          </a:bodyPr>
          <a:lstStyle/>
          <a:p>
            <a:pPr marL="0" indent="0">
              <a:buNone/>
            </a:pPr>
            <a:r>
              <a:rPr lang="en-US" sz="2000" b="1" dirty="0"/>
              <a:t>418.58- Quality assessment and performance Improvement</a:t>
            </a:r>
          </a:p>
          <a:p>
            <a:r>
              <a:rPr lang="en-US" dirty="0"/>
              <a:t>The QAPI program:</a:t>
            </a:r>
          </a:p>
          <a:p>
            <a:pPr marL="0" indent="0">
              <a:buNone/>
            </a:pPr>
            <a:r>
              <a:rPr lang="en-US" b="1" dirty="0"/>
              <a:t>The hospice’s performance improvement activities must:</a:t>
            </a:r>
          </a:p>
          <a:p>
            <a:r>
              <a:rPr lang="en-US" dirty="0"/>
              <a:t>Focus on high risk, high volume, problem prone areas</a:t>
            </a:r>
          </a:p>
          <a:p>
            <a:r>
              <a:rPr lang="en-US" dirty="0"/>
              <a:t>Consider severity of problems in those areas</a:t>
            </a:r>
          </a:p>
          <a:p>
            <a:r>
              <a:rPr lang="en-US" dirty="0"/>
              <a:t>Track adverse events</a:t>
            </a:r>
          </a:p>
          <a:p>
            <a:r>
              <a:rPr lang="en-US" dirty="0"/>
              <a:t>Data Driven</a:t>
            </a:r>
          </a:p>
          <a:p>
            <a:r>
              <a:rPr lang="en-US" dirty="0"/>
              <a:t>Take action aimed at performance improvement</a:t>
            </a:r>
          </a:p>
          <a:p>
            <a:r>
              <a:rPr lang="en-US" dirty="0"/>
              <a:t>Measure success of action</a:t>
            </a:r>
          </a:p>
          <a:p>
            <a:r>
              <a:rPr lang="en-US" dirty="0"/>
              <a:t>The governing body is responsible for ensuring ongoing quality program</a:t>
            </a:r>
          </a:p>
        </p:txBody>
      </p:sp>
    </p:spTree>
    <p:extLst>
      <p:ext uri="{BB962C8B-B14F-4D97-AF65-F5344CB8AC3E}">
        <p14:creationId xmlns:p14="http://schemas.microsoft.com/office/powerpoint/2010/main" val="8931858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Subpart C</a:t>
            </a:r>
          </a:p>
        </p:txBody>
      </p:sp>
      <p:sp>
        <p:nvSpPr>
          <p:cNvPr id="3" name="Content Placeholder 2"/>
          <p:cNvSpPr>
            <a:spLocks noGrp="1"/>
          </p:cNvSpPr>
          <p:nvPr>
            <p:ph idx="1"/>
          </p:nvPr>
        </p:nvSpPr>
        <p:spPr>
          <a:xfrm>
            <a:off x="677334" y="1930400"/>
            <a:ext cx="8596668" cy="3880773"/>
          </a:xfrm>
        </p:spPr>
        <p:txBody>
          <a:bodyPr/>
          <a:lstStyle/>
          <a:p>
            <a:pPr marL="0" indent="0">
              <a:buNone/>
            </a:pPr>
            <a:r>
              <a:rPr lang="en-US" sz="2000" b="1" dirty="0"/>
              <a:t>418.60-Infection Control</a:t>
            </a:r>
          </a:p>
          <a:p>
            <a:pPr marL="0" indent="0">
              <a:buNone/>
            </a:pPr>
            <a:r>
              <a:rPr lang="en-US" sz="2000" dirty="0"/>
              <a:t>The hospice must maintain an effective infection control program that protects patients, families, visitors, and hospice personnel by preventing and controlling infections and communicable diseases.</a:t>
            </a:r>
          </a:p>
        </p:txBody>
      </p:sp>
    </p:spTree>
    <p:extLst>
      <p:ext uri="{BB962C8B-B14F-4D97-AF65-F5344CB8AC3E}">
        <p14:creationId xmlns:p14="http://schemas.microsoft.com/office/powerpoint/2010/main" val="2232256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Conditions Of Participation</a:t>
            </a:r>
          </a:p>
        </p:txBody>
      </p:sp>
      <p:sp>
        <p:nvSpPr>
          <p:cNvPr id="3" name="Content Placeholder 2"/>
          <p:cNvSpPr>
            <a:spLocks noGrp="1"/>
          </p:cNvSpPr>
          <p:nvPr>
            <p:ph idx="1"/>
          </p:nvPr>
        </p:nvSpPr>
        <p:spPr>
          <a:xfrm>
            <a:off x="1128095" y="1542403"/>
            <a:ext cx="8596668" cy="3880773"/>
          </a:xfrm>
        </p:spPr>
        <p:txBody>
          <a:bodyPr>
            <a:normAutofit/>
          </a:bodyPr>
          <a:lstStyle/>
          <a:p>
            <a:r>
              <a:rPr lang="en-US" sz="2000" b="1" dirty="0"/>
              <a:t>Subpart A</a:t>
            </a:r>
            <a:r>
              <a:rPr lang="en-US" sz="2000" dirty="0"/>
              <a:t>- General Provision and Definitions</a:t>
            </a:r>
          </a:p>
          <a:p>
            <a:r>
              <a:rPr lang="en-US" sz="2000" b="1" dirty="0"/>
              <a:t>Subpart B</a:t>
            </a:r>
            <a:r>
              <a:rPr lang="en-US" sz="2000" dirty="0"/>
              <a:t>- Eligibility, Election and Duration of Benefits</a:t>
            </a:r>
          </a:p>
          <a:p>
            <a:r>
              <a:rPr lang="en-US" sz="2000" b="1" dirty="0"/>
              <a:t>Subpart C</a:t>
            </a:r>
            <a:r>
              <a:rPr lang="en-US" sz="2000" dirty="0"/>
              <a:t>- Condition of Participation-Patient Care Core Services and Non- Core Services</a:t>
            </a:r>
          </a:p>
          <a:p>
            <a:r>
              <a:rPr lang="en-US" sz="2000" b="1" dirty="0"/>
              <a:t>Subpart D</a:t>
            </a:r>
            <a:r>
              <a:rPr lang="en-US" sz="2000" dirty="0"/>
              <a:t>- Conditions of Participation: Organizational Environment </a:t>
            </a:r>
          </a:p>
          <a:p>
            <a:r>
              <a:rPr lang="en-US" sz="2000" b="1" dirty="0"/>
              <a:t>Subpart E</a:t>
            </a:r>
            <a:r>
              <a:rPr lang="en-US" sz="2000" dirty="0"/>
              <a:t>-Conditions of Participation: Removed and Reserved</a:t>
            </a:r>
          </a:p>
          <a:p>
            <a:r>
              <a:rPr lang="en-US" sz="2000" b="1" dirty="0"/>
              <a:t>Subpart F</a:t>
            </a:r>
            <a:r>
              <a:rPr lang="en-US" sz="2000" dirty="0"/>
              <a:t>- Covered Services</a:t>
            </a:r>
          </a:p>
          <a:p>
            <a:r>
              <a:rPr lang="en-US" sz="2000" b="1" dirty="0"/>
              <a:t>Subpart G</a:t>
            </a:r>
            <a:r>
              <a:rPr lang="en-US" sz="2000" dirty="0"/>
              <a:t>- Payment for Hospice Care</a:t>
            </a:r>
          </a:p>
          <a:p>
            <a:r>
              <a:rPr lang="en-US" sz="2000" b="1" dirty="0"/>
              <a:t>Subpart H</a:t>
            </a:r>
            <a:r>
              <a:rPr lang="en-US" sz="2000" dirty="0"/>
              <a:t>- Coinsurance</a:t>
            </a:r>
          </a:p>
        </p:txBody>
      </p:sp>
    </p:spTree>
    <p:extLst>
      <p:ext uri="{BB962C8B-B14F-4D97-AF65-F5344CB8AC3E}">
        <p14:creationId xmlns:p14="http://schemas.microsoft.com/office/powerpoint/2010/main" val="3647884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3120" y="442175"/>
            <a:ext cx="8596668" cy="1320800"/>
          </a:xfrm>
        </p:spPr>
        <p:txBody>
          <a:bodyPr/>
          <a:lstStyle/>
          <a:p>
            <a:r>
              <a:rPr lang="en-US" dirty="0"/>
              <a:t>Subpart C</a:t>
            </a:r>
          </a:p>
        </p:txBody>
      </p:sp>
      <p:sp>
        <p:nvSpPr>
          <p:cNvPr id="3" name="Content Placeholder 2"/>
          <p:cNvSpPr>
            <a:spLocks noGrp="1"/>
          </p:cNvSpPr>
          <p:nvPr>
            <p:ph idx="1"/>
          </p:nvPr>
        </p:nvSpPr>
        <p:spPr>
          <a:xfrm>
            <a:off x="643120" y="1246187"/>
            <a:ext cx="8596668" cy="4909913"/>
          </a:xfrm>
        </p:spPr>
        <p:txBody>
          <a:bodyPr>
            <a:normAutofit/>
          </a:bodyPr>
          <a:lstStyle/>
          <a:p>
            <a:pPr marL="0" indent="0">
              <a:buNone/>
            </a:pPr>
            <a:r>
              <a:rPr lang="en-US" sz="2000" b="1" dirty="0"/>
              <a:t>418.64- Core Services</a:t>
            </a:r>
          </a:p>
          <a:p>
            <a:pPr marL="0" indent="0">
              <a:buNone/>
            </a:pPr>
            <a:r>
              <a:rPr lang="en-US" sz="2000" b="1" dirty="0"/>
              <a:t>Core Services are:</a:t>
            </a:r>
          </a:p>
          <a:p>
            <a:pPr>
              <a:spcBef>
                <a:spcPts val="600"/>
              </a:spcBef>
            </a:pPr>
            <a:r>
              <a:rPr lang="en-US" dirty="0"/>
              <a:t>Nursing services</a:t>
            </a:r>
          </a:p>
          <a:p>
            <a:pPr>
              <a:spcBef>
                <a:spcPts val="600"/>
              </a:spcBef>
            </a:pPr>
            <a:r>
              <a:rPr lang="en-US" dirty="0"/>
              <a:t>Medical social services</a:t>
            </a:r>
          </a:p>
          <a:p>
            <a:pPr>
              <a:spcBef>
                <a:spcPts val="600"/>
              </a:spcBef>
            </a:pPr>
            <a:r>
              <a:rPr lang="en-US" dirty="0"/>
              <a:t>Counseling services(bereavement, dietary and spiritual)- Make bereavement services available to the family and other individuals in the bereavement plan of care up to 1 year following the death of the patient. Bereavement counseling also extends to residents of a SNF/NF or ICF/IID when appropriate and identified in the bereavement plan of care.</a:t>
            </a:r>
          </a:p>
          <a:p>
            <a:pPr marL="0" indent="0">
              <a:spcBef>
                <a:spcPts val="0"/>
              </a:spcBef>
              <a:buNone/>
            </a:pPr>
            <a:endParaRPr lang="en-US" sz="400" dirty="0"/>
          </a:p>
          <a:p>
            <a:pPr>
              <a:spcBef>
                <a:spcPts val="0"/>
              </a:spcBef>
            </a:pPr>
            <a:r>
              <a:rPr lang="en-US" dirty="0"/>
              <a:t>Physical therapy services, occupational therapy services, and speech-language</a:t>
            </a:r>
          </a:p>
          <a:p>
            <a:pPr marL="0" indent="0">
              <a:spcBef>
                <a:spcPts val="0"/>
              </a:spcBef>
              <a:buNone/>
            </a:pPr>
            <a:r>
              <a:rPr lang="en-US" dirty="0"/>
              <a:t>     pathology services must be available, and when provided, offered in a manner</a:t>
            </a:r>
          </a:p>
          <a:p>
            <a:pPr marL="0" indent="0">
              <a:spcBef>
                <a:spcPts val="0"/>
              </a:spcBef>
              <a:buNone/>
            </a:pPr>
            <a:r>
              <a:rPr lang="en-US" dirty="0"/>
              <a:t>     consistent with accepted standards of practice. Only if the hospice is in a non  </a:t>
            </a:r>
          </a:p>
          <a:p>
            <a:pPr marL="0" indent="0">
              <a:spcBef>
                <a:spcPts val="0"/>
              </a:spcBef>
              <a:buNone/>
            </a:pPr>
            <a:r>
              <a:rPr lang="en-US" dirty="0"/>
              <a:t>     urban area- can apply for a waiver.</a:t>
            </a:r>
          </a:p>
          <a:p>
            <a:pPr>
              <a:spcBef>
                <a:spcPts val="600"/>
              </a:spcBef>
            </a:pPr>
            <a:r>
              <a:rPr lang="en-US" dirty="0"/>
              <a:t>Physician services(directly or by contract)</a:t>
            </a:r>
          </a:p>
        </p:txBody>
      </p:sp>
    </p:spTree>
    <p:extLst>
      <p:ext uri="{BB962C8B-B14F-4D97-AF65-F5344CB8AC3E}">
        <p14:creationId xmlns:p14="http://schemas.microsoft.com/office/powerpoint/2010/main" val="11855953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Subpart C</a:t>
            </a:r>
          </a:p>
        </p:txBody>
      </p:sp>
      <p:sp>
        <p:nvSpPr>
          <p:cNvPr id="3" name="Content Placeholder 2"/>
          <p:cNvSpPr>
            <a:spLocks noGrp="1"/>
          </p:cNvSpPr>
          <p:nvPr>
            <p:ph idx="1"/>
          </p:nvPr>
        </p:nvSpPr>
        <p:spPr>
          <a:xfrm>
            <a:off x="677334" y="1452251"/>
            <a:ext cx="8596668" cy="4665214"/>
          </a:xfrm>
        </p:spPr>
        <p:txBody>
          <a:bodyPr>
            <a:normAutofit fontScale="92500" lnSpcReduction="20000"/>
          </a:bodyPr>
          <a:lstStyle/>
          <a:p>
            <a:pPr marL="0" indent="0">
              <a:buNone/>
            </a:pPr>
            <a:r>
              <a:rPr lang="en-US" sz="2000" b="1" dirty="0"/>
              <a:t>418.76- Hospice Aide Services</a:t>
            </a:r>
          </a:p>
          <a:p>
            <a:pPr marL="0" indent="0">
              <a:buNone/>
            </a:pPr>
            <a:r>
              <a:rPr lang="en-US" b="1" dirty="0"/>
              <a:t>Hospice aide qualifications:</a:t>
            </a:r>
          </a:p>
          <a:p>
            <a:pPr>
              <a:spcBef>
                <a:spcPts val="600"/>
              </a:spcBef>
            </a:pPr>
            <a:r>
              <a:rPr lang="en-US" dirty="0"/>
              <a:t>Completed hospice aide training and competency evaluation or nurse aide training and competency evaluation or state licensure program.</a:t>
            </a:r>
          </a:p>
          <a:p>
            <a:pPr>
              <a:spcBef>
                <a:spcPts val="600"/>
              </a:spcBef>
            </a:pPr>
            <a:r>
              <a:rPr lang="en-US" dirty="0"/>
              <a:t>Written patient care instructions for a hospice aide must be prepared by a registered nurse. The aide must be oriented to the plan of care prior to seeing the patient. If no care plan present, the aide can not perform care and must contact nurse/supervisor.</a:t>
            </a:r>
          </a:p>
          <a:p>
            <a:pPr>
              <a:spcBef>
                <a:spcPts val="600"/>
              </a:spcBef>
            </a:pPr>
            <a:r>
              <a:rPr lang="en-US" dirty="0"/>
              <a:t>Supervision of Hospice Aide:</a:t>
            </a:r>
          </a:p>
          <a:p>
            <a:pPr>
              <a:spcBef>
                <a:spcPts val="600"/>
              </a:spcBef>
            </a:pPr>
            <a:r>
              <a:rPr lang="en-US" dirty="0"/>
              <a:t>RN onsite visit every 14 days to assess the hospice aide(hospice aide does not have to be present during this visit)</a:t>
            </a:r>
          </a:p>
          <a:p>
            <a:pPr>
              <a:spcBef>
                <a:spcPts val="600"/>
              </a:spcBef>
            </a:pPr>
            <a:r>
              <a:rPr lang="en-US" dirty="0"/>
              <a:t>If concerns related to care and services provided by the hospice aide are noted by the supervising RN, the hospice must make an on-site visit to the location where the patient receives care If concerns are verified the aide must complete a competency evaluation</a:t>
            </a:r>
          </a:p>
          <a:p>
            <a:pPr>
              <a:spcBef>
                <a:spcPts val="600"/>
              </a:spcBef>
            </a:pPr>
            <a:r>
              <a:rPr lang="en-US" dirty="0"/>
              <a:t>The RN must make an annual onsite visit to observe and assess each aide while performing care.</a:t>
            </a:r>
          </a:p>
          <a:p>
            <a:endParaRPr lang="en-US" dirty="0"/>
          </a:p>
          <a:p>
            <a:endParaRPr lang="en-US" dirty="0"/>
          </a:p>
        </p:txBody>
      </p:sp>
    </p:spTree>
    <p:extLst>
      <p:ext uri="{BB962C8B-B14F-4D97-AF65-F5344CB8AC3E}">
        <p14:creationId xmlns:p14="http://schemas.microsoft.com/office/powerpoint/2010/main" val="34613232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Subpart C</a:t>
            </a:r>
          </a:p>
        </p:txBody>
      </p:sp>
      <p:sp>
        <p:nvSpPr>
          <p:cNvPr id="3" name="Content Placeholder 2"/>
          <p:cNvSpPr>
            <a:spLocks noGrp="1"/>
          </p:cNvSpPr>
          <p:nvPr>
            <p:ph idx="1"/>
          </p:nvPr>
        </p:nvSpPr>
        <p:spPr>
          <a:xfrm>
            <a:off x="677334" y="1619676"/>
            <a:ext cx="8596668" cy="4459152"/>
          </a:xfrm>
        </p:spPr>
        <p:txBody>
          <a:bodyPr/>
          <a:lstStyle/>
          <a:p>
            <a:pPr marL="0" indent="0">
              <a:buNone/>
            </a:pPr>
            <a:r>
              <a:rPr lang="en-US" sz="2000" b="1" dirty="0"/>
              <a:t>418.78-Volunteers</a:t>
            </a:r>
          </a:p>
          <a:p>
            <a:r>
              <a:rPr lang="en-US" dirty="0"/>
              <a:t>Training must occur with all new volunteers</a:t>
            </a:r>
          </a:p>
          <a:p>
            <a:r>
              <a:rPr lang="en-US" dirty="0"/>
              <a:t>Used in day-to-day administrative and/or direct patient care roles</a:t>
            </a:r>
          </a:p>
          <a:p>
            <a:r>
              <a:rPr lang="en-US" dirty="0"/>
              <a:t>Must document ongoing efforts to recruit and retain volunteers</a:t>
            </a:r>
          </a:p>
          <a:p>
            <a:r>
              <a:rPr lang="en-US" dirty="0"/>
              <a:t>Must document cost savings through use of volunteers</a:t>
            </a:r>
          </a:p>
          <a:p>
            <a:r>
              <a:rPr lang="en-US" dirty="0"/>
              <a:t>Volunteers provide day-to-day administrative and direct patient care services in an amount that, at a minimum, equals to 5% of the total patient care hours of all paid and contract staff.</a:t>
            </a:r>
          </a:p>
          <a:p>
            <a:r>
              <a:rPr lang="en-US" dirty="0"/>
              <a:t>Hospice may count volunteer driving hours in the 5% calculation as long as they count staff driving hours.</a:t>
            </a:r>
          </a:p>
        </p:txBody>
      </p:sp>
    </p:spTree>
    <p:extLst>
      <p:ext uri="{BB962C8B-B14F-4D97-AF65-F5344CB8AC3E}">
        <p14:creationId xmlns:p14="http://schemas.microsoft.com/office/powerpoint/2010/main" val="5811396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Subpart D- Organizational Environment</a:t>
            </a:r>
          </a:p>
        </p:txBody>
      </p:sp>
      <p:sp>
        <p:nvSpPr>
          <p:cNvPr id="3" name="Content Placeholder 2"/>
          <p:cNvSpPr>
            <a:spLocks noGrp="1"/>
          </p:cNvSpPr>
          <p:nvPr>
            <p:ph idx="1"/>
          </p:nvPr>
        </p:nvSpPr>
        <p:spPr>
          <a:xfrm>
            <a:off x="677334" y="1787101"/>
            <a:ext cx="8596668" cy="3880773"/>
          </a:xfrm>
        </p:spPr>
        <p:txBody>
          <a:bodyPr/>
          <a:lstStyle/>
          <a:p>
            <a:pPr marL="0" indent="0">
              <a:buNone/>
            </a:pPr>
            <a:r>
              <a:rPr lang="en-US" sz="2000" b="1" dirty="0"/>
              <a:t>418.102- Medical Director</a:t>
            </a:r>
          </a:p>
          <a:p>
            <a:r>
              <a:rPr lang="en-US" dirty="0"/>
              <a:t>Hospice designates a Medical Director. If Medical Director is not available, a designee will assume responsibilities and obligations as the Medical Director</a:t>
            </a:r>
          </a:p>
          <a:p>
            <a:r>
              <a:rPr lang="en-US" dirty="0"/>
              <a:t>Hospice may contract with a self employed physician, physician employed by a professional entity or physician group. </a:t>
            </a:r>
          </a:p>
          <a:p>
            <a:r>
              <a:rPr lang="en-US" dirty="0"/>
              <a:t>Medical Director is responsible for initially certifying the terminal illness, recertifying the terminal illness.</a:t>
            </a:r>
          </a:p>
          <a:p>
            <a:r>
              <a:rPr lang="en-US" dirty="0"/>
              <a:t>Medical Director is responsible for entire medical component of the hospice’s patient care program. </a:t>
            </a:r>
          </a:p>
        </p:txBody>
      </p:sp>
    </p:spTree>
    <p:extLst>
      <p:ext uri="{BB962C8B-B14F-4D97-AF65-F5344CB8AC3E}">
        <p14:creationId xmlns:p14="http://schemas.microsoft.com/office/powerpoint/2010/main" val="38435273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Subpart D</a:t>
            </a:r>
          </a:p>
        </p:txBody>
      </p:sp>
      <p:sp>
        <p:nvSpPr>
          <p:cNvPr id="3" name="Content Placeholder 2"/>
          <p:cNvSpPr>
            <a:spLocks noGrp="1"/>
          </p:cNvSpPr>
          <p:nvPr>
            <p:ph idx="1"/>
          </p:nvPr>
        </p:nvSpPr>
        <p:spPr>
          <a:xfrm>
            <a:off x="677334" y="1761344"/>
            <a:ext cx="8596668" cy="3880773"/>
          </a:xfrm>
        </p:spPr>
        <p:txBody>
          <a:bodyPr>
            <a:normAutofit lnSpcReduction="10000"/>
          </a:bodyPr>
          <a:lstStyle/>
          <a:p>
            <a:pPr marL="0" indent="0">
              <a:buNone/>
            </a:pPr>
            <a:r>
              <a:rPr lang="en-US" sz="2000" b="1" dirty="0"/>
              <a:t>418.104 Clinical Records</a:t>
            </a:r>
          </a:p>
          <a:p>
            <a:pPr marL="0" indent="0">
              <a:buNone/>
            </a:pPr>
            <a:r>
              <a:rPr lang="en-US" b="1" dirty="0"/>
              <a:t>Content:</a:t>
            </a:r>
          </a:p>
          <a:p>
            <a:r>
              <a:rPr lang="en-US" dirty="0"/>
              <a:t>Initial plan of care, updated plan of care, initial/comprehensive/updated assessments, clinical notes</a:t>
            </a:r>
          </a:p>
          <a:p>
            <a:r>
              <a:rPr lang="en-US" dirty="0"/>
              <a:t>Signed notice of patient rights and election statement</a:t>
            </a:r>
          </a:p>
          <a:p>
            <a:r>
              <a:rPr lang="en-US" dirty="0"/>
              <a:t>Responses to medications, symptom management, treatments and services</a:t>
            </a:r>
          </a:p>
          <a:p>
            <a:r>
              <a:rPr lang="en-US" dirty="0"/>
              <a:t>Outcome measure data elements(from assessments)</a:t>
            </a:r>
          </a:p>
          <a:p>
            <a:r>
              <a:rPr lang="en-US" dirty="0"/>
              <a:t>Physician certification and recertification</a:t>
            </a:r>
          </a:p>
          <a:p>
            <a:r>
              <a:rPr lang="en-US" dirty="0"/>
              <a:t>Advance directives</a:t>
            </a:r>
          </a:p>
          <a:p>
            <a:r>
              <a:rPr lang="en-US" dirty="0"/>
              <a:t>Physician orders</a:t>
            </a:r>
          </a:p>
        </p:txBody>
      </p:sp>
    </p:spTree>
    <p:extLst>
      <p:ext uri="{BB962C8B-B14F-4D97-AF65-F5344CB8AC3E}">
        <p14:creationId xmlns:p14="http://schemas.microsoft.com/office/powerpoint/2010/main" val="16468397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Subpart D</a:t>
            </a:r>
          </a:p>
        </p:txBody>
      </p:sp>
      <p:sp>
        <p:nvSpPr>
          <p:cNvPr id="3" name="Content Placeholder 2"/>
          <p:cNvSpPr>
            <a:spLocks noGrp="1"/>
          </p:cNvSpPr>
          <p:nvPr>
            <p:ph idx="1"/>
          </p:nvPr>
        </p:nvSpPr>
        <p:spPr>
          <a:xfrm>
            <a:off x="677334" y="1619676"/>
            <a:ext cx="8596668" cy="3880773"/>
          </a:xfrm>
        </p:spPr>
        <p:txBody>
          <a:bodyPr/>
          <a:lstStyle/>
          <a:p>
            <a:pPr marL="0" indent="0">
              <a:buNone/>
            </a:pPr>
            <a:r>
              <a:rPr lang="en-US" sz="2000" b="1" dirty="0"/>
              <a:t>Clinical Records cont.</a:t>
            </a:r>
          </a:p>
          <a:p>
            <a:r>
              <a:rPr lang="en-US" dirty="0"/>
              <a:t>Entries must be clear, complete, legible, authenticated and dated in accordance with hospice policy and current standards of practice</a:t>
            </a:r>
          </a:p>
          <a:p>
            <a:r>
              <a:rPr lang="en-US" dirty="0"/>
              <a:t>Follow HIPAA regulations</a:t>
            </a:r>
          </a:p>
          <a:p>
            <a:r>
              <a:rPr lang="en-US" dirty="0"/>
              <a:t>Retention of records is 6 years after death or discharge unless state law says longer</a:t>
            </a:r>
          </a:p>
          <a:p>
            <a:r>
              <a:rPr lang="en-US" dirty="0"/>
              <a:t>If the hospice discontinues operation, it must still comply and notify state agency and CMS Regional Office of where records are stored.</a:t>
            </a:r>
          </a:p>
          <a:p>
            <a:r>
              <a:rPr lang="en-US" dirty="0"/>
              <a:t>Upon discharge,  hospice is responsible to forward discharge summary and perhaps other data if requested.</a:t>
            </a:r>
          </a:p>
        </p:txBody>
      </p:sp>
    </p:spTree>
    <p:extLst>
      <p:ext uri="{BB962C8B-B14F-4D97-AF65-F5344CB8AC3E}">
        <p14:creationId xmlns:p14="http://schemas.microsoft.com/office/powerpoint/2010/main" val="21101099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Subpart D</a:t>
            </a:r>
          </a:p>
        </p:txBody>
      </p:sp>
      <p:sp>
        <p:nvSpPr>
          <p:cNvPr id="3" name="Content Placeholder 2"/>
          <p:cNvSpPr>
            <a:spLocks noGrp="1"/>
          </p:cNvSpPr>
          <p:nvPr>
            <p:ph idx="1"/>
          </p:nvPr>
        </p:nvSpPr>
        <p:spPr>
          <a:xfrm>
            <a:off x="677334" y="1516645"/>
            <a:ext cx="8596668" cy="4549305"/>
          </a:xfrm>
        </p:spPr>
        <p:txBody>
          <a:bodyPr>
            <a:normAutofit/>
          </a:bodyPr>
          <a:lstStyle/>
          <a:p>
            <a:pPr marL="0" indent="0">
              <a:buNone/>
            </a:pPr>
            <a:r>
              <a:rPr lang="en-US" sz="2000" b="1" dirty="0"/>
              <a:t>418.108 Short-term Inpatient Care </a:t>
            </a:r>
          </a:p>
          <a:p>
            <a:pPr marL="0" indent="0">
              <a:buNone/>
            </a:pPr>
            <a:r>
              <a:rPr lang="en-US" dirty="0"/>
              <a:t>Provided in a Medicare –certified facility</a:t>
            </a:r>
          </a:p>
          <a:p>
            <a:pPr marL="0" indent="0">
              <a:buNone/>
            </a:pPr>
            <a:r>
              <a:rPr lang="en-US" b="1" dirty="0"/>
              <a:t>Standard: Inpatient care for respite purposes- </a:t>
            </a:r>
            <a:r>
              <a:rPr lang="en-US" dirty="0"/>
              <a:t>The facility providing respite care must provide 24-hour nursing services that meet the nursing needs of all patients and are furnished in accordance with each patient’s plan of care.</a:t>
            </a:r>
          </a:p>
          <a:p>
            <a:pPr marL="0" indent="0">
              <a:spcBef>
                <a:spcPts val="600"/>
              </a:spcBef>
              <a:buNone/>
            </a:pPr>
            <a:r>
              <a:rPr lang="en-US" b="1" dirty="0"/>
              <a:t>Standard: Inpatient care provided under arrangements</a:t>
            </a:r>
          </a:p>
          <a:p>
            <a:pPr>
              <a:spcBef>
                <a:spcPts val="600"/>
              </a:spcBef>
            </a:pPr>
            <a:r>
              <a:rPr lang="en-US" dirty="0"/>
              <a:t>Hospice provides POC and specify services to be furnished</a:t>
            </a:r>
          </a:p>
          <a:p>
            <a:pPr>
              <a:spcBef>
                <a:spcPts val="600"/>
              </a:spcBef>
            </a:pPr>
            <a:r>
              <a:rPr lang="en-US" dirty="0"/>
              <a:t>Hospice will train facility personnel providing care(including description of training and name of trainer)</a:t>
            </a:r>
          </a:p>
          <a:p>
            <a:pPr>
              <a:spcBef>
                <a:spcPts val="600"/>
              </a:spcBef>
            </a:pPr>
            <a:r>
              <a:rPr lang="en-US" dirty="0"/>
              <a:t>Hospice has a method for verifying this requirement</a:t>
            </a:r>
          </a:p>
          <a:p>
            <a:pPr>
              <a:spcBef>
                <a:spcPts val="600"/>
              </a:spcBef>
            </a:pPr>
            <a:r>
              <a:rPr lang="en-US" dirty="0"/>
              <a:t>Facility will provide POC, P/P with hospice, individual responsible for implementation of the agreement to the facility</a:t>
            </a:r>
          </a:p>
          <a:p>
            <a:endParaRPr lang="en-US" dirty="0"/>
          </a:p>
        </p:txBody>
      </p:sp>
    </p:spTree>
    <p:extLst>
      <p:ext uri="{BB962C8B-B14F-4D97-AF65-F5344CB8AC3E}">
        <p14:creationId xmlns:p14="http://schemas.microsoft.com/office/powerpoint/2010/main" val="23428904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Subpart D</a:t>
            </a:r>
          </a:p>
        </p:txBody>
      </p:sp>
      <p:sp>
        <p:nvSpPr>
          <p:cNvPr id="3" name="Content Placeholder 2"/>
          <p:cNvSpPr>
            <a:spLocks noGrp="1"/>
          </p:cNvSpPr>
          <p:nvPr>
            <p:ph idx="1"/>
          </p:nvPr>
        </p:nvSpPr>
        <p:spPr>
          <a:xfrm>
            <a:off x="677334" y="1671192"/>
            <a:ext cx="8596668" cy="4613698"/>
          </a:xfrm>
        </p:spPr>
        <p:txBody>
          <a:bodyPr>
            <a:normAutofit/>
          </a:bodyPr>
          <a:lstStyle/>
          <a:p>
            <a:pPr marL="0" indent="0">
              <a:buNone/>
            </a:pPr>
            <a:r>
              <a:rPr lang="en-US" sz="2000" b="1" dirty="0"/>
              <a:t>418.110 Hospices that provide inpatient care directly</a:t>
            </a:r>
          </a:p>
          <a:p>
            <a:pPr marL="0" indent="0">
              <a:spcBef>
                <a:spcPts val="600"/>
              </a:spcBef>
              <a:buNone/>
            </a:pPr>
            <a:r>
              <a:rPr lang="en-US" b="1" dirty="0"/>
              <a:t>Standard: Staffing</a:t>
            </a:r>
          </a:p>
          <a:p>
            <a:pPr>
              <a:spcBef>
                <a:spcPts val="600"/>
              </a:spcBef>
            </a:pPr>
            <a:r>
              <a:rPr lang="en-US" dirty="0"/>
              <a:t>24 hour nursing services to meet patient needs</a:t>
            </a:r>
          </a:p>
          <a:p>
            <a:pPr>
              <a:spcBef>
                <a:spcPts val="600"/>
              </a:spcBef>
            </a:pPr>
            <a:r>
              <a:rPr lang="en-US" dirty="0"/>
              <a:t>Each shift must include a RN who provides direct patient care for GIP</a:t>
            </a:r>
          </a:p>
          <a:p>
            <a:pPr marL="0" indent="0">
              <a:spcBef>
                <a:spcPts val="600"/>
              </a:spcBef>
              <a:buNone/>
            </a:pPr>
            <a:r>
              <a:rPr lang="en-US" b="1" dirty="0"/>
              <a:t>Standard: Physical environment</a:t>
            </a:r>
          </a:p>
          <a:p>
            <a:pPr>
              <a:spcBef>
                <a:spcPts val="600"/>
              </a:spcBef>
            </a:pPr>
            <a:r>
              <a:rPr lang="en-US" dirty="0"/>
              <a:t>Maintain a safe environment</a:t>
            </a:r>
          </a:p>
          <a:p>
            <a:pPr>
              <a:spcBef>
                <a:spcPts val="600"/>
              </a:spcBef>
            </a:pPr>
            <a:r>
              <a:rPr lang="en-US" dirty="0"/>
              <a:t>Written disaster preparedness plan</a:t>
            </a:r>
          </a:p>
          <a:p>
            <a:pPr>
              <a:spcBef>
                <a:spcPts val="600"/>
              </a:spcBef>
            </a:pPr>
            <a:r>
              <a:rPr lang="en-US" dirty="0"/>
              <a:t>There will be a procedure for waste, light, temp, ventilation, gas and water.</a:t>
            </a:r>
          </a:p>
          <a:p>
            <a:pPr>
              <a:spcBef>
                <a:spcPts val="600"/>
              </a:spcBef>
            </a:pPr>
            <a:r>
              <a:rPr lang="en-US" dirty="0"/>
              <a:t>Patient areas will be home-like, private for family’s accommodations allowing visitors at any hour</a:t>
            </a:r>
          </a:p>
        </p:txBody>
      </p:sp>
    </p:spTree>
    <p:extLst>
      <p:ext uri="{BB962C8B-B14F-4D97-AF65-F5344CB8AC3E}">
        <p14:creationId xmlns:p14="http://schemas.microsoft.com/office/powerpoint/2010/main" val="42086131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Subpart D</a:t>
            </a:r>
          </a:p>
        </p:txBody>
      </p:sp>
      <p:sp>
        <p:nvSpPr>
          <p:cNvPr id="3" name="Content Placeholder 2"/>
          <p:cNvSpPr>
            <a:spLocks noGrp="1"/>
          </p:cNvSpPr>
          <p:nvPr>
            <p:ph idx="1"/>
          </p:nvPr>
        </p:nvSpPr>
        <p:spPr>
          <a:xfrm>
            <a:off x="677334" y="1788733"/>
            <a:ext cx="8596668" cy="3880773"/>
          </a:xfrm>
        </p:spPr>
        <p:txBody>
          <a:bodyPr/>
          <a:lstStyle/>
          <a:p>
            <a:pPr marL="0" indent="0">
              <a:buNone/>
            </a:pPr>
            <a:r>
              <a:rPr lang="en-US" sz="2000" b="1" dirty="0"/>
              <a:t>418.110- Hospices that Provide Inpatient Care Directly </a:t>
            </a:r>
            <a:r>
              <a:rPr lang="en-US" dirty="0"/>
              <a:t>cont.</a:t>
            </a:r>
          </a:p>
          <a:p>
            <a:pPr marL="0" indent="0">
              <a:spcBef>
                <a:spcPts val="600"/>
              </a:spcBef>
              <a:buNone/>
            </a:pPr>
            <a:r>
              <a:rPr lang="en-US" b="1" dirty="0"/>
              <a:t>Standard: Patient rooms </a:t>
            </a:r>
          </a:p>
          <a:p>
            <a:pPr>
              <a:spcBef>
                <a:spcPts val="600"/>
              </a:spcBef>
            </a:pPr>
            <a:r>
              <a:rPr lang="en-US" dirty="0"/>
              <a:t>No more than 2 patients per room, but provide single if possible.</a:t>
            </a:r>
          </a:p>
          <a:p>
            <a:pPr>
              <a:spcBef>
                <a:spcPts val="600"/>
              </a:spcBef>
            </a:pPr>
            <a:r>
              <a:rPr lang="en-US" dirty="0"/>
              <a:t>All patients have the right to be free of restraint or seclusion imposed as a means of coercion, discipline, convenience, or retaliation.</a:t>
            </a:r>
          </a:p>
          <a:p>
            <a:pPr>
              <a:spcBef>
                <a:spcPts val="600"/>
              </a:spcBef>
            </a:pPr>
            <a:r>
              <a:rPr lang="en-US" dirty="0"/>
              <a:t>Restraints will only be imposed to ensure safety of patient, staff, or others when less restrictive interventions have not succeeded and should be discontinued at the earliest possible time.</a:t>
            </a:r>
          </a:p>
          <a:p>
            <a:pPr>
              <a:spcBef>
                <a:spcPts val="600"/>
              </a:spcBef>
            </a:pPr>
            <a:r>
              <a:rPr lang="en-US" dirty="0"/>
              <a:t>The restraint must be in accordance with a modification to the patient’s plan of care and a physician’s order(NP standing orders or prn)</a:t>
            </a:r>
          </a:p>
          <a:p>
            <a:endParaRPr lang="en-US" dirty="0"/>
          </a:p>
        </p:txBody>
      </p:sp>
    </p:spTree>
    <p:extLst>
      <p:ext uri="{BB962C8B-B14F-4D97-AF65-F5344CB8AC3E}">
        <p14:creationId xmlns:p14="http://schemas.microsoft.com/office/powerpoint/2010/main" val="5339741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11756"/>
            <a:ext cx="8596668" cy="1320800"/>
          </a:xfrm>
        </p:spPr>
        <p:txBody>
          <a:bodyPr/>
          <a:lstStyle/>
          <a:p>
            <a:r>
              <a:rPr lang="en-US" dirty="0"/>
              <a:t>Subpart D</a:t>
            </a:r>
          </a:p>
        </p:txBody>
      </p:sp>
      <p:sp>
        <p:nvSpPr>
          <p:cNvPr id="3" name="Content Placeholder 2"/>
          <p:cNvSpPr>
            <a:spLocks noGrp="1"/>
          </p:cNvSpPr>
          <p:nvPr>
            <p:ph idx="1"/>
          </p:nvPr>
        </p:nvSpPr>
        <p:spPr>
          <a:xfrm>
            <a:off x="677334" y="1078765"/>
            <a:ext cx="8762880" cy="5528097"/>
          </a:xfrm>
        </p:spPr>
        <p:txBody>
          <a:bodyPr>
            <a:normAutofit/>
          </a:bodyPr>
          <a:lstStyle/>
          <a:p>
            <a:pPr marL="0" indent="0">
              <a:buNone/>
            </a:pPr>
            <a:r>
              <a:rPr lang="en-US" sz="2000" b="1" dirty="0"/>
              <a:t>418.112- Hospice Care in the LTCF…</a:t>
            </a:r>
            <a:r>
              <a:rPr lang="en-US" b="1" dirty="0"/>
              <a:t>A signed written agreement specifying:</a:t>
            </a:r>
          </a:p>
          <a:p>
            <a:pPr>
              <a:spcBef>
                <a:spcPts val="400"/>
              </a:spcBef>
            </a:pPr>
            <a:r>
              <a:rPr lang="en-US" dirty="0"/>
              <a:t>Communication and coordination of plan of care</a:t>
            </a:r>
          </a:p>
          <a:p>
            <a:pPr>
              <a:spcBef>
                <a:spcPts val="400"/>
              </a:spcBef>
            </a:pPr>
            <a:r>
              <a:rPr lang="en-US" dirty="0"/>
              <a:t>Hospice responsibility for determining hospice care provided</a:t>
            </a:r>
          </a:p>
          <a:p>
            <a:pPr>
              <a:spcBef>
                <a:spcPts val="400"/>
              </a:spcBef>
            </a:pPr>
            <a:r>
              <a:rPr lang="en-US" dirty="0"/>
              <a:t>Facility responsibility for 24 hour room and board, meeting patient needs as the primary giver</a:t>
            </a:r>
          </a:p>
          <a:p>
            <a:pPr>
              <a:spcBef>
                <a:spcPts val="400"/>
              </a:spcBef>
            </a:pPr>
            <a:r>
              <a:rPr lang="en-US" dirty="0"/>
              <a:t>Hospice responsibility to provide services to same extent as serving a patient in a private home.</a:t>
            </a:r>
          </a:p>
          <a:p>
            <a:pPr>
              <a:spcBef>
                <a:spcPts val="400"/>
              </a:spcBef>
            </a:pPr>
            <a:r>
              <a:rPr lang="en-US" dirty="0"/>
              <a:t>Delineation of hospice responsibilities</a:t>
            </a:r>
          </a:p>
          <a:p>
            <a:pPr>
              <a:spcBef>
                <a:spcPts val="400"/>
              </a:spcBef>
            </a:pPr>
            <a:r>
              <a:rPr lang="en-US" dirty="0"/>
              <a:t>Facility personnel to assist in the plan of care only to the extent that a hospice would routinely use a patient’s family</a:t>
            </a:r>
          </a:p>
          <a:p>
            <a:pPr>
              <a:spcBef>
                <a:spcPts val="400"/>
              </a:spcBef>
            </a:pPr>
            <a:r>
              <a:rPr lang="en-US" dirty="0"/>
              <a:t>Hospice reports to facility all patient rights violations</a:t>
            </a:r>
          </a:p>
          <a:p>
            <a:pPr>
              <a:spcBef>
                <a:spcPts val="400"/>
              </a:spcBef>
            </a:pPr>
            <a:r>
              <a:rPr lang="en-US" dirty="0"/>
              <a:t>Bereavement services is provided to SNF staff</a:t>
            </a:r>
          </a:p>
          <a:p>
            <a:pPr>
              <a:spcBef>
                <a:spcPts val="400"/>
              </a:spcBef>
            </a:pPr>
            <a:r>
              <a:rPr lang="en-US" dirty="0"/>
              <a:t>Hospice will provide orientation to the hospice services staff</a:t>
            </a:r>
          </a:p>
          <a:p>
            <a:pPr>
              <a:spcBef>
                <a:spcPts val="400"/>
              </a:spcBef>
            </a:pPr>
            <a:r>
              <a:rPr lang="en-US" dirty="0"/>
              <a:t>Hospice designates IDG member to coordinate implementation  of plan of care with facility representatives</a:t>
            </a:r>
          </a:p>
          <a:p>
            <a:pPr>
              <a:spcBef>
                <a:spcPts val="400"/>
              </a:spcBef>
            </a:pPr>
            <a:r>
              <a:rPr lang="en-US" dirty="0"/>
              <a:t>Provide specific documentation to the facility.</a:t>
            </a:r>
          </a:p>
          <a:p>
            <a:pPr>
              <a:spcBef>
                <a:spcPts val="600"/>
              </a:spcBef>
            </a:pPr>
            <a:endParaRPr lang="en-US" dirty="0"/>
          </a:p>
        </p:txBody>
      </p:sp>
    </p:spTree>
    <p:extLst>
      <p:ext uri="{BB962C8B-B14F-4D97-AF65-F5344CB8AC3E}">
        <p14:creationId xmlns:p14="http://schemas.microsoft.com/office/powerpoint/2010/main" val="3886002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67933"/>
            <a:ext cx="8596668" cy="1320800"/>
          </a:xfrm>
        </p:spPr>
        <p:txBody>
          <a:bodyPr/>
          <a:lstStyle/>
          <a:p>
            <a:pPr algn="ctr"/>
            <a:r>
              <a:rPr lang="en-US" b="1" dirty="0"/>
              <a:t>Subpart A-General Provisions and Definitions</a:t>
            </a:r>
          </a:p>
        </p:txBody>
      </p:sp>
      <p:sp>
        <p:nvSpPr>
          <p:cNvPr id="3" name="Content Placeholder 2"/>
          <p:cNvSpPr>
            <a:spLocks noGrp="1"/>
          </p:cNvSpPr>
          <p:nvPr>
            <p:ph idx="1"/>
          </p:nvPr>
        </p:nvSpPr>
        <p:spPr>
          <a:xfrm>
            <a:off x="677334" y="1903011"/>
            <a:ext cx="8596668" cy="3880773"/>
          </a:xfrm>
        </p:spPr>
        <p:txBody>
          <a:bodyPr>
            <a:noAutofit/>
          </a:bodyPr>
          <a:lstStyle/>
          <a:p>
            <a:pPr marL="0" indent="0">
              <a:spcBef>
                <a:spcPts val="600"/>
              </a:spcBef>
              <a:buNone/>
            </a:pPr>
            <a:r>
              <a:rPr lang="en-US" sz="2000" b="1" dirty="0"/>
              <a:t>418.1- Statutory Basis-</a:t>
            </a:r>
            <a:r>
              <a:rPr lang="en-US" dirty="0"/>
              <a:t> This outlines specific services that a hospice program must meet in order to participate in the Medicare program.</a:t>
            </a:r>
          </a:p>
          <a:p>
            <a:pPr marL="0" indent="0">
              <a:spcBef>
                <a:spcPts val="600"/>
              </a:spcBef>
              <a:buNone/>
            </a:pPr>
            <a:endParaRPr lang="en-US" sz="800" dirty="0"/>
          </a:p>
          <a:p>
            <a:pPr marL="0" indent="0">
              <a:buNone/>
            </a:pPr>
            <a:r>
              <a:rPr lang="en-US" sz="2000" b="1" dirty="0"/>
              <a:t>418.3- Definitions</a:t>
            </a:r>
          </a:p>
          <a:p>
            <a:pPr marL="0" indent="0">
              <a:spcBef>
                <a:spcPts val="600"/>
              </a:spcBef>
              <a:buNone/>
            </a:pPr>
            <a:r>
              <a:rPr lang="en-US" dirty="0"/>
              <a:t>	</a:t>
            </a:r>
            <a:r>
              <a:rPr lang="en-US" b="1" i="1" dirty="0"/>
              <a:t>Attending physician </a:t>
            </a:r>
            <a:r>
              <a:rPr lang="en-US" b="1" dirty="0"/>
              <a:t>means a –</a:t>
            </a:r>
          </a:p>
          <a:p>
            <a:pPr>
              <a:spcBef>
                <a:spcPts val="0"/>
              </a:spcBef>
            </a:pPr>
            <a:r>
              <a:rPr lang="en-US" dirty="0"/>
              <a:t>(</a:t>
            </a:r>
            <a:r>
              <a:rPr lang="en-US" dirty="0" err="1"/>
              <a:t>i</a:t>
            </a:r>
            <a:r>
              <a:rPr lang="en-US" dirty="0"/>
              <a:t>) Doctor of medicine or osteopathy legally authorized to practice medicine</a:t>
            </a:r>
          </a:p>
          <a:p>
            <a:pPr marL="0" indent="0">
              <a:spcBef>
                <a:spcPts val="0"/>
              </a:spcBef>
              <a:buNone/>
            </a:pPr>
            <a:r>
              <a:rPr lang="en-US" dirty="0"/>
              <a:t>	and surgery by the State in which he or she performs that function or action;</a:t>
            </a:r>
          </a:p>
          <a:p>
            <a:pPr marL="0" indent="0">
              <a:spcBef>
                <a:spcPts val="0"/>
              </a:spcBef>
              <a:buNone/>
            </a:pPr>
            <a:r>
              <a:rPr lang="en-US" dirty="0"/>
              <a:t>	</a:t>
            </a:r>
            <a:r>
              <a:rPr lang="en-US" b="1" dirty="0"/>
              <a:t>OR</a:t>
            </a:r>
          </a:p>
          <a:p>
            <a:pPr marL="0" indent="0">
              <a:spcBef>
                <a:spcPts val="0"/>
              </a:spcBef>
              <a:buNone/>
            </a:pPr>
            <a:endParaRPr lang="en-US" sz="800" b="1" dirty="0"/>
          </a:p>
          <a:p>
            <a:pPr>
              <a:spcBef>
                <a:spcPts val="0"/>
              </a:spcBef>
            </a:pPr>
            <a:r>
              <a:rPr lang="en-US" dirty="0"/>
              <a:t>(ii) Nurse practitioner who meets the training, education, and experience</a:t>
            </a:r>
          </a:p>
          <a:p>
            <a:pPr marL="0" indent="0">
              <a:spcBef>
                <a:spcPts val="0"/>
              </a:spcBef>
              <a:buNone/>
            </a:pPr>
            <a:r>
              <a:rPr lang="en-US" dirty="0"/>
              <a:t>	requirements as described in § 410.75 (b) of this chapter. As of 2019, PA’s can be an attending.</a:t>
            </a:r>
          </a:p>
          <a:p>
            <a:pPr>
              <a:spcBef>
                <a:spcPts val="0"/>
              </a:spcBef>
            </a:pPr>
            <a:r>
              <a:rPr lang="en-US" dirty="0"/>
              <a:t>(2) Is identified by the individual, at the time he or she elects to receive hospice care, as having the most significant role in the determination and delivery of the individual’s medical care.</a:t>
            </a:r>
          </a:p>
        </p:txBody>
      </p:sp>
    </p:spTree>
    <p:extLst>
      <p:ext uri="{BB962C8B-B14F-4D97-AF65-F5344CB8AC3E}">
        <p14:creationId xmlns:p14="http://schemas.microsoft.com/office/powerpoint/2010/main" val="22059033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16417"/>
            <a:ext cx="8596668" cy="1320800"/>
          </a:xfrm>
        </p:spPr>
        <p:txBody>
          <a:bodyPr/>
          <a:lstStyle/>
          <a:p>
            <a:r>
              <a:rPr lang="en-US" dirty="0"/>
              <a:t>Subpart D</a:t>
            </a:r>
          </a:p>
        </p:txBody>
      </p:sp>
      <p:sp>
        <p:nvSpPr>
          <p:cNvPr id="3" name="Content Placeholder 2"/>
          <p:cNvSpPr>
            <a:spLocks noGrp="1"/>
          </p:cNvSpPr>
          <p:nvPr>
            <p:ph idx="1"/>
          </p:nvPr>
        </p:nvSpPr>
        <p:spPr>
          <a:xfrm>
            <a:off x="677334" y="1220431"/>
            <a:ext cx="8596668" cy="4652335"/>
          </a:xfrm>
        </p:spPr>
        <p:txBody>
          <a:bodyPr>
            <a:normAutofit/>
          </a:bodyPr>
          <a:lstStyle/>
          <a:p>
            <a:pPr marL="0" indent="0">
              <a:buNone/>
            </a:pPr>
            <a:r>
              <a:rPr lang="en-US" sz="2000" b="1" dirty="0"/>
              <a:t>418.114- Personnel Qualifications</a:t>
            </a:r>
          </a:p>
          <a:p>
            <a:pPr>
              <a:spcBef>
                <a:spcPts val="600"/>
              </a:spcBef>
            </a:pPr>
            <a:r>
              <a:rPr lang="en-US" dirty="0"/>
              <a:t>All hospice professionals must be legally authorized to practice in their state of employment</a:t>
            </a:r>
          </a:p>
          <a:p>
            <a:pPr>
              <a:spcBef>
                <a:spcPts val="600"/>
              </a:spcBef>
            </a:pPr>
            <a:r>
              <a:rPr lang="en-US" dirty="0"/>
              <a:t>They must only act within their scope and keep their qualifications current at all times</a:t>
            </a:r>
          </a:p>
          <a:p>
            <a:pPr>
              <a:spcBef>
                <a:spcPts val="600"/>
              </a:spcBef>
            </a:pPr>
            <a:r>
              <a:rPr lang="en-US" dirty="0"/>
              <a:t> MSW with a graduate degree, or MSW must have 1 year experience, or bachelors in social work, psychology or other related field and 1 year experience and supervised by </a:t>
            </a:r>
            <a:r>
              <a:rPr lang="en-US" dirty="0" err="1"/>
              <a:t>MSW,or</a:t>
            </a:r>
            <a:r>
              <a:rPr lang="en-US" dirty="0"/>
              <a:t> Baccalaureate degree in social work and employed by hospice before 12/8/2008, and does not have to be supervised by an MSW.</a:t>
            </a:r>
          </a:p>
          <a:p>
            <a:pPr>
              <a:spcBef>
                <a:spcPts val="600"/>
              </a:spcBef>
            </a:pPr>
            <a:r>
              <a:rPr lang="en-US" dirty="0"/>
              <a:t>Criminal background checks will be performed on all employees with direct patient contact or access to patient records(hospice staff and contracted staff)</a:t>
            </a:r>
          </a:p>
          <a:p>
            <a:pPr>
              <a:spcBef>
                <a:spcPts val="600"/>
              </a:spcBef>
            </a:pPr>
            <a:r>
              <a:rPr lang="en-US" dirty="0"/>
              <a:t>Hospice contracts must require contracted entities to obtain employee background checks</a:t>
            </a:r>
          </a:p>
          <a:p>
            <a:endParaRPr lang="en-US" dirty="0"/>
          </a:p>
          <a:p>
            <a:endParaRPr lang="en-US" dirty="0"/>
          </a:p>
        </p:txBody>
      </p:sp>
    </p:spTree>
    <p:extLst>
      <p:ext uri="{BB962C8B-B14F-4D97-AF65-F5344CB8AC3E}">
        <p14:creationId xmlns:p14="http://schemas.microsoft.com/office/powerpoint/2010/main" val="42810805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Subpart D</a:t>
            </a:r>
          </a:p>
        </p:txBody>
      </p:sp>
      <p:sp>
        <p:nvSpPr>
          <p:cNvPr id="3" name="Content Placeholder 2"/>
          <p:cNvSpPr>
            <a:spLocks noGrp="1"/>
          </p:cNvSpPr>
          <p:nvPr>
            <p:ph idx="1"/>
          </p:nvPr>
        </p:nvSpPr>
        <p:spPr>
          <a:xfrm>
            <a:off x="767486" y="1748465"/>
            <a:ext cx="8596668" cy="3880773"/>
          </a:xfrm>
        </p:spPr>
        <p:txBody>
          <a:bodyPr/>
          <a:lstStyle/>
          <a:p>
            <a:pPr marL="0" indent="0">
              <a:buNone/>
            </a:pPr>
            <a:r>
              <a:rPr lang="en-US" sz="2000" b="1" dirty="0"/>
              <a:t>418.116-Laws related to Health and Safety of Patients</a:t>
            </a:r>
          </a:p>
          <a:p>
            <a:r>
              <a:rPr lang="en-US" dirty="0"/>
              <a:t>Hospice must be in compliance with all laws and regulations, and be licensed, if required by State.</a:t>
            </a:r>
          </a:p>
          <a:p>
            <a:r>
              <a:rPr lang="en-US" dirty="0"/>
              <a:t>Hospice must disclose ownership</a:t>
            </a:r>
          </a:p>
          <a:p>
            <a:r>
              <a:rPr lang="en-US" dirty="0"/>
              <a:t>Hospices must be approved by Medicare and licensed by the state</a:t>
            </a:r>
          </a:p>
          <a:p>
            <a:r>
              <a:rPr lang="en-US" dirty="0"/>
              <a:t>Any lab testing(self or contracted) must be in accordance with CLIA requirements</a:t>
            </a:r>
          </a:p>
          <a:p>
            <a:pPr marL="0" indent="0">
              <a:buNone/>
            </a:pPr>
            <a:endParaRPr lang="en-US" dirty="0"/>
          </a:p>
        </p:txBody>
      </p:sp>
    </p:spTree>
    <p:extLst>
      <p:ext uri="{BB962C8B-B14F-4D97-AF65-F5344CB8AC3E}">
        <p14:creationId xmlns:p14="http://schemas.microsoft.com/office/powerpoint/2010/main" val="31237166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Subpart E- reserved for future use</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309374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Subpart F</a:t>
            </a:r>
          </a:p>
        </p:txBody>
      </p:sp>
      <p:sp>
        <p:nvSpPr>
          <p:cNvPr id="3" name="Content Placeholder 2"/>
          <p:cNvSpPr>
            <a:spLocks noGrp="1"/>
          </p:cNvSpPr>
          <p:nvPr>
            <p:ph idx="1"/>
          </p:nvPr>
        </p:nvSpPr>
        <p:spPr>
          <a:xfrm>
            <a:off x="677334" y="1930400"/>
            <a:ext cx="8596668" cy="3880773"/>
          </a:xfrm>
        </p:spPr>
        <p:txBody>
          <a:bodyPr/>
          <a:lstStyle/>
          <a:p>
            <a:pPr marL="0" indent="0">
              <a:buNone/>
            </a:pPr>
            <a:r>
              <a:rPr lang="en-US" sz="2000" b="1" dirty="0"/>
              <a:t>418.200- Covered Services</a:t>
            </a:r>
          </a:p>
          <a:p>
            <a:r>
              <a:rPr lang="en-US" dirty="0"/>
              <a:t>Requirements for coverage</a:t>
            </a:r>
          </a:p>
          <a:p>
            <a:r>
              <a:rPr lang="en-US" dirty="0"/>
              <a:t>Reasonable and necessary for palliation and management of terminal illness</a:t>
            </a:r>
          </a:p>
          <a:p>
            <a:r>
              <a:rPr lang="en-US" dirty="0"/>
              <a:t>Patient must elect hospice care</a:t>
            </a:r>
          </a:p>
          <a:p>
            <a:r>
              <a:rPr lang="en-US" dirty="0"/>
              <a:t>Plan of care must be established by IDT prior to providing care</a:t>
            </a:r>
          </a:p>
          <a:p>
            <a:r>
              <a:rPr lang="en-US" dirty="0"/>
              <a:t>Certification of terminal illness must be completed</a:t>
            </a:r>
          </a:p>
          <a:p>
            <a:endParaRPr lang="en-US" dirty="0"/>
          </a:p>
        </p:txBody>
      </p:sp>
    </p:spTree>
    <p:extLst>
      <p:ext uri="{BB962C8B-B14F-4D97-AF65-F5344CB8AC3E}">
        <p14:creationId xmlns:p14="http://schemas.microsoft.com/office/powerpoint/2010/main" val="309294654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Subpart F</a:t>
            </a:r>
          </a:p>
        </p:txBody>
      </p:sp>
      <p:sp>
        <p:nvSpPr>
          <p:cNvPr id="3" name="Content Placeholder 2"/>
          <p:cNvSpPr>
            <a:spLocks noGrp="1"/>
          </p:cNvSpPr>
          <p:nvPr>
            <p:ph idx="1"/>
          </p:nvPr>
        </p:nvSpPr>
        <p:spPr>
          <a:xfrm>
            <a:off x="677334" y="1787102"/>
            <a:ext cx="8596668" cy="3880773"/>
          </a:xfrm>
        </p:spPr>
        <p:txBody>
          <a:bodyPr>
            <a:normAutofit lnSpcReduction="10000"/>
          </a:bodyPr>
          <a:lstStyle/>
          <a:p>
            <a:pPr marL="0" indent="0">
              <a:buNone/>
            </a:pPr>
            <a:r>
              <a:rPr lang="en-US" sz="2000" b="1" dirty="0"/>
              <a:t>418.202-Covered Services</a:t>
            </a:r>
          </a:p>
          <a:p>
            <a:r>
              <a:rPr lang="en-US" dirty="0"/>
              <a:t>Nursing care</a:t>
            </a:r>
          </a:p>
          <a:p>
            <a:r>
              <a:rPr lang="en-US" dirty="0"/>
              <a:t>Medical social services</a:t>
            </a:r>
          </a:p>
          <a:p>
            <a:r>
              <a:rPr lang="en-US" dirty="0"/>
              <a:t>Physician services</a:t>
            </a:r>
          </a:p>
          <a:p>
            <a:r>
              <a:rPr lang="en-US" dirty="0"/>
              <a:t>Counseling services</a:t>
            </a:r>
          </a:p>
          <a:p>
            <a:r>
              <a:rPr lang="en-US" dirty="0"/>
              <a:t>Short term inpatient care</a:t>
            </a:r>
          </a:p>
          <a:p>
            <a:r>
              <a:rPr lang="en-US" dirty="0"/>
              <a:t>Hospice aide and homemaker services</a:t>
            </a:r>
          </a:p>
          <a:p>
            <a:r>
              <a:rPr lang="en-US" dirty="0"/>
              <a:t>Medical supplies and drugs related to the terminal illness and contributing to the overall prognosis of the patient</a:t>
            </a:r>
          </a:p>
          <a:p>
            <a:r>
              <a:rPr lang="en-US" dirty="0"/>
              <a:t>Physical, speech and occupational therapy</a:t>
            </a:r>
          </a:p>
          <a:p>
            <a:endParaRPr lang="en-US" dirty="0"/>
          </a:p>
        </p:txBody>
      </p:sp>
    </p:spTree>
    <p:extLst>
      <p:ext uri="{BB962C8B-B14F-4D97-AF65-F5344CB8AC3E}">
        <p14:creationId xmlns:p14="http://schemas.microsoft.com/office/powerpoint/2010/main" val="21791821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29296"/>
            <a:ext cx="8596668" cy="1320800"/>
          </a:xfrm>
        </p:spPr>
        <p:txBody>
          <a:bodyPr/>
          <a:lstStyle/>
          <a:p>
            <a:r>
              <a:rPr lang="en-US" dirty="0"/>
              <a:t>Subpart F</a:t>
            </a:r>
          </a:p>
        </p:txBody>
      </p:sp>
      <p:sp>
        <p:nvSpPr>
          <p:cNvPr id="3" name="Content Placeholder 2"/>
          <p:cNvSpPr>
            <a:spLocks noGrp="1"/>
          </p:cNvSpPr>
          <p:nvPr>
            <p:ph idx="1"/>
          </p:nvPr>
        </p:nvSpPr>
        <p:spPr>
          <a:xfrm>
            <a:off x="677334" y="1581039"/>
            <a:ext cx="8596668" cy="4600820"/>
          </a:xfrm>
        </p:spPr>
        <p:txBody>
          <a:bodyPr>
            <a:normAutofit/>
          </a:bodyPr>
          <a:lstStyle/>
          <a:p>
            <a:pPr marL="0" indent="0">
              <a:buNone/>
            </a:pPr>
            <a:r>
              <a:rPr lang="en-US" sz="2000" b="1" dirty="0"/>
              <a:t>418.204-Special coverage requirements</a:t>
            </a:r>
          </a:p>
          <a:p>
            <a:pPr>
              <a:spcBef>
                <a:spcPts val="600"/>
              </a:spcBef>
            </a:pPr>
            <a:r>
              <a:rPr lang="en-US" b="1" dirty="0"/>
              <a:t>Continuous care </a:t>
            </a:r>
            <a:r>
              <a:rPr lang="en-US" dirty="0"/>
              <a:t>-</a:t>
            </a:r>
            <a:r>
              <a:rPr lang="en-US" i="1" dirty="0"/>
              <a:t> </a:t>
            </a:r>
            <a:r>
              <a:rPr lang="en-US" dirty="0"/>
              <a:t>Nursing care may be covered on a continuous basis for as much as 24 hours a day during periods of crisis as necessary to maintain an individual at home.</a:t>
            </a:r>
          </a:p>
          <a:p>
            <a:pPr>
              <a:spcBef>
                <a:spcPts val="600"/>
              </a:spcBef>
            </a:pPr>
            <a:r>
              <a:rPr lang="en-US" dirty="0"/>
              <a:t>The hospice payment on a continuous care day varies depending on the number of hours of continuous services provided. The continuous home care rate is divided by 24 to yield an hourly rate. The number of hours of continuous care provided during a continuous home care day is then multiplied by the hourly rate to yield the continuous home care payment for that day. A minimum of 8 hours of care must be furnished on a particular day to qualify for the continuous home care rate. 51%- provided by LPN or RN, 49% can be an aide. Billed midnight to midnight.</a:t>
            </a:r>
          </a:p>
          <a:p>
            <a:endParaRPr lang="en-US" dirty="0"/>
          </a:p>
        </p:txBody>
      </p:sp>
    </p:spTree>
    <p:extLst>
      <p:ext uri="{BB962C8B-B14F-4D97-AF65-F5344CB8AC3E}">
        <p14:creationId xmlns:p14="http://schemas.microsoft.com/office/powerpoint/2010/main" val="36692254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Subpart F</a:t>
            </a:r>
          </a:p>
        </p:txBody>
      </p:sp>
      <p:sp>
        <p:nvSpPr>
          <p:cNvPr id="3" name="Content Placeholder 2"/>
          <p:cNvSpPr>
            <a:spLocks noGrp="1"/>
          </p:cNvSpPr>
          <p:nvPr>
            <p:ph idx="1"/>
          </p:nvPr>
        </p:nvSpPr>
        <p:spPr>
          <a:xfrm>
            <a:off x="677334" y="1930400"/>
            <a:ext cx="8596668" cy="3880773"/>
          </a:xfrm>
        </p:spPr>
        <p:txBody>
          <a:bodyPr/>
          <a:lstStyle/>
          <a:p>
            <a:pPr marL="0" indent="0">
              <a:buNone/>
            </a:pPr>
            <a:r>
              <a:rPr lang="en-US" sz="2000" b="1" dirty="0"/>
              <a:t>418.204- Special coverage requirements </a:t>
            </a:r>
            <a:r>
              <a:rPr lang="en-US" b="1" dirty="0"/>
              <a:t>cont.</a:t>
            </a:r>
          </a:p>
          <a:p>
            <a:pPr marL="0" indent="0">
              <a:buNone/>
            </a:pPr>
            <a:r>
              <a:rPr lang="en-US" b="1" i="1" dirty="0"/>
              <a:t>Respite Care:</a:t>
            </a:r>
          </a:p>
          <a:p>
            <a:pPr marL="0" indent="0">
              <a:buNone/>
            </a:pPr>
            <a:r>
              <a:rPr lang="en-US" dirty="0"/>
              <a:t>	(1) Respite care is short-term inpatient care provided to the individual only 	when necessary to relieve the family members or other persons caring for 	the individual.</a:t>
            </a:r>
          </a:p>
          <a:p>
            <a:pPr marL="0" indent="0">
              <a:buNone/>
            </a:pPr>
            <a:r>
              <a:rPr lang="en-US" dirty="0"/>
              <a:t>	(2) Respite care may be provided only on an occasional basis and may not be 	reimbursed for more than five consecutive days at a time.</a:t>
            </a:r>
          </a:p>
          <a:p>
            <a:r>
              <a:rPr lang="en-US" dirty="0"/>
              <a:t>Bereavement Counseling: required hospice service</a:t>
            </a:r>
          </a:p>
          <a:p>
            <a:endParaRPr lang="en-US" dirty="0"/>
          </a:p>
        </p:txBody>
      </p:sp>
    </p:spTree>
    <p:extLst>
      <p:ext uri="{BB962C8B-B14F-4D97-AF65-F5344CB8AC3E}">
        <p14:creationId xmlns:p14="http://schemas.microsoft.com/office/powerpoint/2010/main" val="290396859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Subpart G</a:t>
            </a:r>
          </a:p>
        </p:txBody>
      </p:sp>
      <p:sp>
        <p:nvSpPr>
          <p:cNvPr id="3" name="Content Placeholder 2"/>
          <p:cNvSpPr>
            <a:spLocks noGrp="1"/>
          </p:cNvSpPr>
          <p:nvPr>
            <p:ph idx="1"/>
          </p:nvPr>
        </p:nvSpPr>
        <p:spPr>
          <a:xfrm>
            <a:off x="677334" y="1930400"/>
            <a:ext cx="8596668" cy="3880773"/>
          </a:xfrm>
        </p:spPr>
        <p:txBody>
          <a:bodyPr/>
          <a:lstStyle/>
          <a:p>
            <a:pPr marL="0" indent="0">
              <a:buNone/>
            </a:pPr>
            <a:r>
              <a:rPr lang="en-US" sz="2000" b="1" dirty="0"/>
              <a:t>418.301 – Payment for Hospice Care -Basic Rules</a:t>
            </a:r>
          </a:p>
          <a:p>
            <a:r>
              <a:rPr lang="en-US" dirty="0"/>
              <a:t>Medicare sets the payment rates</a:t>
            </a:r>
          </a:p>
          <a:p>
            <a:r>
              <a:rPr lang="en-US" dirty="0"/>
              <a:t>Limited to a cap amount- average annual payment per patient a hospice can receive</a:t>
            </a:r>
          </a:p>
          <a:p>
            <a:r>
              <a:rPr lang="en-US" dirty="0"/>
              <a:t>Hospices may not charge the patient for services which the patient is entitled to have payment under Medicare.</a:t>
            </a:r>
          </a:p>
          <a:p>
            <a:endParaRPr lang="en-US" dirty="0"/>
          </a:p>
          <a:p>
            <a:endParaRPr lang="en-US" dirty="0"/>
          </a:p>
        </p:txBody>
      </p:sp>
    </p:spTree>
    <p:extLst>
      <p:ext uri="{BB962C8B-B14F-4D97-AF65-F5344CB8AC3E}">
        <p14:creationId xmlns:p14="http://schemas.microsoft.com/office/powerpoint/2010/main" val="18674530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90659"/>
            <a:ext cx="8596668" cy="1320800"/>
          </a:xfrm>
        </p:spPr>
        <p:txBody>
          <a:bodyPr/>
          <a:lstStyle/>
          <a:p>
            <a:r>
              <a:rPr lang="en-US" dirty="0"/>
              <a:t>Subpart G</a:t>
            </a:r>
          </a:p>
        </p:txBody>
      </p:sp>
      <p:sp>
        <p:nvSpPr>
          <p:cNvPr id="3" name="Content Placeholder 2"/>
          <p:cNvSpPr>
            <a:spLocks noGrp="1"/>
          </p:cNvSpPr>
          <p:nvPr>
            <p:ph idx="1"/>
          </p:nvPr>
        </p:nvSpPr>
        <p:spPr>
          <a:xfrm>
            <a:off x="677334" y="1156036"/>
            <a:ext cx="8596668" cy="4961429"/>
          </a:xfrm>
        </p:spPr>
        <p:txBody>
          <a:bodyPr>
            <a:normAutofit/>
          </a:bodyPr>
          <a:lstStyle/>
          <a:p>
            <a:pPr marL="0" indent="0">
              <a:buNone/>
            </a:pPr>
            <a:r>
              <a:rPr lang="en-US" sz="2000" b="1" dirty="0"/>
              <a:t>418.302- Payment procedures for hospice care</a:t>
            </a:r>
          </a:p>
          <a:p>
            <a:pPr>
              <a:spcBef>
                <a:spcPts val="400"/>
              </a:spcBef>
            </a:pPr>
            <a:r>
              <a:rPr lang="en-US" dirty="0"/>
              <a:t>Daily rate set by CMS</a:t>
            </a:r>
          </a:p>
          <a:p>
            <a:pPr>
              <a:spcBef>
                <a:spcPts val="400"/>
              </a:spcBef>
            </a:pPr>
            <a:r>
              <a:rPr lang="en-US" b="1" dirty="0"/>
              <a:t>4 categories</a:t>
            </a:r>
          </a:p>
          <a:p>
            <a:pPr lvl="1">
              <a:spcBef>
                <a:spcPts val="400"/>
              </a:spcBef>
              <a:buFont typeface="Wingdings" panose="05000000000000000000" pitchFamily="2" charset="2"/>
              <a:buChar char="§"/>
            </a:pPr>
            <a:r>
              <a:rPr lang="en-US" sz="1800" dirty="0"/>
              <a:t>Routine</a:t>
            </a:r>
          </a:p>
          <a:p>
            <a:pPr lvl="1">
              <a:spcBef>
                <a:spcPts val="400"/>
              </a:spcBef>
              <a:buFont typeface="Wingdings" panose="05000000000000000000" pitchFamily="2" charset="2"/>
              <a:buChar char="§"/>
            </a:pPr>
            <a:r>
              <a:rPr lang="en-US" sz="1800" dirty="0"/>
              <a:t>Continuous care</a:t>
            </a:r>
          </a:p>
          <a:p>
            <a:pPr lvl="1">
              <a:spcBef>
                <a:spcPts val="400"/>
              </a:spcBef>
              <a:buFont typeface="Wingdings" panose="05000000000000000000" pitchFamily="2" charset="2"/>
              <a:buChar char="§"/>
            </a:pPr>
            <a:r>
              <a:rPr lang="en-US" sz="1800" dirty="0"/>
              <a:t>General inpatient care</a:t>
            </a:r>
          </a:p>
          <a:p>
            <a:pPr lvl="1">
              <a:spcBef>
                <a:spcPts val="400"/>
              </a:spcBef>
              <a:buFont typeface="Wingdings" panose="05000000000000000000" pitchFamily="2" charset="2"/>
              <a:buChar char="§"/>
            </a:pPr>
            <a:r>
              <a:rPr lang="en-US" sz="1800" dirty="0"/>
              <a:t>Inpatient respite care</a:t>
            </a:r>
          </a:p>
          <a:p>
            <a:pPr lvl="1">
              <a:spcBef>
                <a:spcPts val="400"/>
              </a:spcBef>
              <a:buFont typeface="Wingdings" panose="05000000000000000000" pitchFamily="2" charset="2"/>
              <a:buChar char="§"/>
            </a:pPr>
            <a:endParaRPr lang="en-US" sz="400" dirty="0"/>
          </a:p>
          <a:p>
            <a:pPr marL="0" indent="0">
              <a:spcBef>
                <a:spcPts val="400"/>
              </a:spcBef>
              <a:buNone/>
            </a:pPr>
            <a:r>
              <a:rPr lang="en-US" b="1" dirty="0"/>
              <a:t>Payment for hospice care</a:t>
            </a:r>
          </a:p>
          <a:p>
            <a:pPr>
              <a:spcBef>
                <a:spcPts val="400"/>
              </a:spcBef>
            </a:pPr>
            <a:r>
              <a:rPr lang="en-US" dirty="0"/>
              <a:t>The intermediary reimburses hospice at the appropriate payment amount for each day the beneficiary is eligible for hospice services.</a:t>
            </a:r>
          </a:p>
          <a:p>
            <a:pPr>
              <a:spcBef>
                <a:spcPts val="400"/>
              </a:spcBef>
            </a:pPr>
            <a:r>
              <a:rPr lang="en-US" dirty="0"/>
              <a:t>Payment for 1 category per day</a:t>
            </a:r>
          </a:p>
          <a:p>
            <a:pPr>
              <a:spcBef>
                <a:spcPts val="400"/>
              </a:spcBef>
            </a:pPr>
            <a:r>
              <a:rPr lang="en-US" dirty="0"/>
              <a:t>Continuous care is paid in hourly rate and must have received at least 8 hours of care a day.</a:t>
            </a:r>
          </a:p>
          <a:p>
            <a:pPr>
              <a:spcBef>
                <a:spcPts val="400"/>
              </a:spcBef>
            </a:pPr>
            <a:r>
              <a:rPr lang="en-US" dirty="0"/>
              <a:t>Inpatient rates are based on the location the service was provided.</a:t>
            </a:r>
          </a:p>
          <a:p>
            <a:endParaRPr lang="en-US" dirty="0"/>
          </a:p>
        </p:txBody>
      </p:sp>
    </p:spTree>
    <p:extLst>
      <p:ext uri="{BB962C8B-B14F-4D97-AF65-F5344CB8AC3E}">
        <p14:creationId xmlns:p14="http://schemas.microsoft.com/office/powerpoint/2010/main" val="41667913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Subpart G</a:t>
            </a:r>
          </a:p>
        </p:txBody>
      </p:sp>
      <p:sp>
        <p:nvSpPr>
          <p:cNvPr id="3" name="Content Placeholder 2"/>
          <p:cNvSpPr>
            <a:spLocks noGrp="1"/>
          </p:cNvSpPr>
          <p:nvPr>
            <p:ph idx="1"/>
          </p:nvPr>
        </p:nvSpPr>
        <p:spPr>
          <a:xfrm>
            <a:off x="677334" y="1930400"/>
            <a:ext cx="8596668" cy="3880773"/>
          </a:xfrm>
        </p:spPr>
        <p:txBody>
          <a:bodyPr/>
          <a:lstStyle/>
          <a:p>
            <a:pPr marL="0" indent="0">
              <a:buNone/>
            </a:pPr>
            <a:r>
              <a:rPr lang="en-US" sz="2000" b="1" dirty="0"/>
              <a:t>418.304-Payment for physicians services</a:t>
            </a:r>
          </a:p>
          <a:p>
            <a:r>
              <a:rPr lang="en-US" dirty="0"/>
              <a:t>Included in hospice rate for supervisory services and participation in establishing and revising the plan of care</a:t>
            </a:r>
          </a:p>
          <a:p>
            <a:r>
              <a:rPr lang="en-US" dirty="0"/>
              <a:t>Attending physician services that are not hospice services are not part of the hospice payment.</a:t>
            </a:r>
          </a:p>
        </p:txBody>
      </p:sp>
    </p:spTree>
    <p:extLst>
      <p:ext uri="{BB962C8B-B14F-4D97-AF65-F5344CB8AC3E}">
        <p14:creationId xmlns:p14="http://schemas.microsoft.com/office/powerpoint/2010/main" val="1384459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Subpart A </a:t>
            </a:r>
          </a:p>
        </p:txBody>
      </p:sp>
      <p:sp>
        <p:nvSpPr>
          <p:cNvPr id="3" name="Content Placeholder 2"/>
          <p:cNvSpPr>
            <a:spLocks noGrp="1"/>
          </p:cNvSpPr>
          <p:nvPr>
            <p:ph idx="1"/>
          </p:nvPr>
        </p:nvSpPr>
        <p:spPr>
          <a:xfrm>
            <a:off x="780365" y="1930400"/>
            <a:ext cx="8596668" cy="3880773"/>
          </a:xfrm>
        </p:spPr>
        <p:txBody>
          <a:bodyPr>
            <a:normAutofit lnSpcReduction="10000"/>
          </a:bodyPr>
          <a:lstStyle/>
          <a:p>
            <a:r>
              <a:rPr lang="en-US" b="1" i="1" dirty="0"/>
              <a:t>Bereavement counseling</a:t>
            </a:r>
            <a:r>
              <a:rPr lang="en-US" dirty="0"/>
              <a:t> means emotional, psychosocial, and spiritual support and services provided before and after the death of the patient to assist with issues related to grief loss and adjustment.</a:t>
            </a:r>
          </a:p>
          <a:p>
            <a:r>
              <a:rPr lang="en-US" b="1" i="1" dirty="0"/>
              <a:t>Comprehensive assessment </a:t>
            </a:r>
            <a:r>
              <a:rPr lang="en-US" dirty="0"/>
              <a:t>means a thorough evaluation of the patient’s physical, psychosocial, emotional and spiritual status related to the terminal illness and related conditions. This includes a thorough evaluation of the caregiver’s and family’s willingness and capability to care for the patient.</a:t>
            </a:r>
          </a:p>
          <a:p>
            <a:r>
              <a:rPr lang="en-US" b="1" i="1" dirty="0"/>
              <a:t>Dietary counseling </a:t>
            </a:r>
            <a:r>
              <a:rPr lang="en-US" dirty="0"/>
              <a:t>means education and interventions provided to the patient and family regarding appropriate nutritional intake as the patient’s condition progresses.</a:t>
            </a:r>
          </a:p>
          <a:p>
            <a:r>
              <a:rPr lang="en-US" b="1" i="1" dirty="0"/>
              <a:t>Dietary counseling </a:t>
            </a:r>
            <a:r>
              <a:rPr lang="en-US" dirty="0"/>
              <a:t>is provided by qualified individuals, which may include a registered nurse, dietitian or nutritionist, when identified in the patient’s plan of care.</a:t>
            </a:r>
          </a:p>
        </p:txBody>
      </p:sp>
    </p:spTree>
    <p:extLst>
      <p:ext uri="{BB962C8B-B14F-4D97-AF65-F5344CB8AC3E}">
        <p14:creationId xmlns:p14="http://schemas.microsoft.com/office/powerpoint/2010/main" val="397482956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Subpart H</a:t>
            </a:r>
          </a:p>
        </p:txBody>
      </p:sp>
      <p:sp>
        <p:nvSpPr>
          <p:cNvPr id="3" name="Content Placeholder 2"/>
          <p:cNvSpPr>
            <a:spLocks noGrp="1"/>
          </p:cNvSpPr>
          <p:nvPr>
            <p:ph idx="1"/>
          </p:nvPr>
        </p:nvSpPr>
        <p:spPr>
          <a:xfrm>
            <a:off x="677334" y="1684071"/>
            <a:ext cx="8596668" cy="3880773"/>
          </a:xfrm>
        </p:spPr>
        <p:txBody>
          <a:bodyPr>
            <a:normAutofit/>
          </a:bodyPr>
          <a:lstStyle/>
          <a:p>
            <a:pPr marL="0" indent="0">
              <a:buNone/>
            </a:pPr>
            <a:r>
              <a:rPr lang="en-US" sz="2000" b="1" dirty="0"/>
              <a:t>418.402- individual liability for services that are not considered hospice care. </a:t>
            </a:r>
            <a:r>
              <a:rPr lang="en-US" dirty="0"/>
              <a:t>	</a:t>
            </a:r>
          </a:p>
          <a:p>
            <a:pPr marL="0" indent="0">
              <a:spcBef>
                <a:spcPts val="0"/>
              </a:spcBef>
              <a:buNone/>
            </a:pPr>
            <a:r>
              <a:rPr lang="en-US" dirty="0"/>
              <a:t>	The individual is liable for the Medicare deductibles and coinsurance 	payments and for the difference between the reasonable and actual </a:t>
            </a:r>
          </a:p>
          <a:p>
            <a:pPr marL="0" indent="0">
              <a:spcBef>
                <a:spcPts val="0"/>
              </a:spcBef>
              <a:buNone/>
            </a:pPr>
            <a:r>
              <a:rPr lang="en-US" dirty="0"/>
              <a:t>	charge on unassigned claims on other covered services that are not 	considered hospice care. </a:t>
            </a:r>
          </a:p>
          <a:p>
            <a:r>
              <a:rPr lang="en-US" b="1" dirty="0"/>
              <a:t>Examples of services not considered hospice care include:</a:t>
            </a:r>
          </a:p>
          <a:p>
            <a:pPr marL="0" indent="0">
              <a:spcBef>
                <a:spcPts val="0"/>
              </a:spcBef>
              <a:buNone/>
            </a:pPr>
            <a:r>
              <a:rPr lang="en-US" dirty="0"/>
              <a:t>	Services furnished before or after a hospice election period; services of the</a:t>
            </a:r>
          </a:p>
          <a:p>
            <a:pPr marL="0" indent="0">
              <a:spcBef>
                <a:spcPts val="0"/>
              </a:spcBef>
              <a:buNone/>
            </a:pPr>
            <a:r>
              <a:rPr lang="en-US" dirty="0"/>
              <a:t> 	individual's attending physician, if the attending physician is not an 	employee of  or working under an arrangement with the hospice; or 	Medicare services received for the treatment of an illness or injury not 	related to the individual's terminal condition.</a:t>
            </a:r>
          </a:p>
        </p:txBody>
      </p:sp>
    </p:spTree>
    <p:extLst>
      <p:ext uri="{BB962C8B-B14F-4D97-AF65-F5344CB8AC3E}">
        <p14:creationId xmlns:p14="http://schemas.microsoft.com/office/powerpoint/2010/main" val="116567211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Service Intensity Add-on(SIA) Payment</a:t>
            </a:r>
          </a:p>
        </p:txBody>
      </p:sp>
      <p:sp>
        <p:nvSpPr>
          <p:cNvPr id="3" name="Content Placeholder 2"/>
          <p:cNvSpPr>
            <a:spLocks noGrp="1"/>
          </p:cNvSpPr>
          <p:nvPr>
            <p:ph idx="1"/>
          </p:nvPr>
        </p:nvSpPr>
        <p:spPr>
          <a:xfrm>
            <a:off x="677334" y="1529524"/>
            <a:ext cx="8596668" cy="3880773"/>
          </a:xfrm>
        </p:spPr>
        <p:txBody>
          <a:bodyPr/>
          <a:lstStyle/>
          <a:p>
            <a:pPr marL="0" indent="0">
              <a:buNone/>
            </a:pPr>
            <a:r>
              <a:rPr lang="en-US" sz="2000" b="1" dirty="0"/>
              <a:t>Effective 1/1/2016</a:t>
            </a:r>
          </a:p>
          <a:p>
            <a:r>
              <a:rPr lang="en-US" dirty="0"/>
              <a:t>Service add on payments for direct patient care provided by a social worker or an RN during the last seven days of life when provided during routine care.</a:t>
            </a:r>
          </a:p>
          <a:p>
            <a:r>
              <a:rPr lang="en-US" dirty="0"/>
              <a:t>Criteria must be met in order to receive SIA payment:</a:t>
            </a:r>
          </a:p>
          <a:p>
            <a:r>
              <a:rPr lang="en-US" dirty="0"/>
              <a:t>The day is a routine level of care day</a:t>
            </a:r>
          </a:p>
          <a:p>
            <a:r>
              <a:rPr lang="en-US" dirty="0"/>
              <a:t>The day occurs during the last seven days of life(and the beneficiary is discharged deceased)</a:t>
            </a:r>
          </a:p>
          <a:p>
            <a:r>
              <a:rPr lang="en-US" dirty="0"/>
              <a:t>Service provided by the RN or social worker that day for at least 15 minutes and up to four hours total</a:t>
            </a:r>
          </a:p>
          <a:p>
            <a:r>
              <a:rPr lang="en-US" dirty="0"/>
              <a:t>The service is not provided by a social worker via telephone.</a:t>
            </a:r>
          </a:p>
        </p:txBody>
      </p:sp>
    </p:spTree>
    <p:extLst>
      <p:ext uri="{BB962C8B-B14F-4D97-AF65-F5344CB8AC3E}">
        <p14:creationId xmlns:p14="http://schemas.microsoft.com/office/powerpoint/2010/main" val="3143171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Questions</a:t>
            </a:r>
          </a:p>
        </p:txBody>
      </p:sp>
      <p:pic>
        <p:nvPicPr>
          <p:cNvPr id="4" name="Content Placeholder 3" descr="Question mark P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94769" y="2524919"/>
            <a:ext cx="4762500" cy="3152775"/>
          </a:xfrm>
        </p:spPr>
      </p:pic>
    </p:spTree>
    <p:extLst>
      <p:ext uri="{BB962C8B-B14F-4D97-AF65-F5344CB8AC3E}">
        <p14:creationId xmlns:p14="http://schemas.microsoft.com/office/powerpoint/2010/main" val="34936405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Test Time</a:t>
            </a:r>
          </a:p>
        </p:txBody>
      </p:sp>
      <p:pic>
        <p:nvPicPr>
          <p:cNvPr id="4" name="Content Placeholder 3" descr="Το σοφό τεστ ...που πρέπει να κάνουμε κάθε μέρα!!!"/>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15472" y="2160588"/>
            <a:ext cx="4721094" cy="3881437"/>
          </a:xfrm>
        </p:spPr>
      </p:pic>
    </p:spTree>
    <p:extLst>
      <p:ext uri="{BB962C8B-B14F-4D97-AF65-F5344CB8AC3E}">
        <p14:creationId xmlns:p14="http://schemas.microsoft.com/office/powerpoint/2010/main" val="3528899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Subpart A</a:t>
            </a:r>
          </a:p>
        </p:txBody>
      </p:sp>
      <p:sp>
        <p:nvSpPr>
          <p:cNvPr id="3" name="Content Placeholder 2"/>
          <p:cNvSpPr>
            <a:spLocks noGrp="1"/>
          </p:cNvSpPr>
          <p:nvPr>
            <p:ph idx="1"/>
          </p:nvPr>
        </p:nvSpPr>
        <p:spPr>
          <a:xfrm>
            <a:off x="677334" y="1711459"/>
            <a:ext cx="8596668" cy="3880773"/>
          </a:xfrm>
        </p:spPr>
        <p:txBody>
          <a:bodyPr>
            <a:normAutofit/>
          </a:bodyPr>
          <a:lstStyle/>
          <a:p>
            <a:r>
              <a:rPr lang="en-US" b="1" i="1" dirty="0"/>
              <a:t>Employee</a:t>
            </a:r>
            <a:r>
              <a:rPr lang="en-US" i="1" dirty="0"/>
              <a:t> </a:t>
            </a:r>
            <a:r>
              <a:rPr lang="en-US" dirty="0"/>
              <a:t>means a person who: </a:t>
            </a:r>
          </a:p>
          <a:p>
            <a:pPr marL="0" indent="0">
              <a:spcBef>
                <a:spcPts val="0"/>
              </a:spcBef>
              <a:buNone/>
            </a:pPr>
            <a:r>
              <a:rPr lang="en-US" dirty="0"/>
              <a:t>	(1) Works for the hospice and for whom the hospice is required to issue a </a:t>
            </a:r>
          </a:p>
          <a:p>
            <a:pPr marL="0" indent="0">
              <a:spcBef>
                <a:spcPts val="0"/>
              </a:spcBef>
              <a:buNone/>
            </a:pPr>
            <a:r>
              <a:rPr lang="en-US" dirty="0"/>
              <a:t>	W–2 form on his or her behalf; (2) if the hospice is a subdivision of an agency 	or organization, an employee of the agency or organization who is assigned 	to the hospice; or (3) is a volunteer under the jurisdiction of the hospice.</a:t>
            </a:r>
          </a:p>
          <a:p>
            <a:r>
              <a:rPr lang="en-US" b="1" i="1" dirty="0"/>
              <a:t>Hospice care </a:t>
            </a:r>
            <a:r>
              <a:rPr lang="en-US" dirty="0"/>
              <a:t>means a comprehensive set of services described in 1861(</a:t>
            </a:r>
            <a:r>
              <a:rPr lang="en-US" dirty="0" err="1"/>
              <a:t>dd</a:t>
            </a:r>
            <a:r>
              <a:rPr lang="en-US" dirty="0"/>
              <a:t>)(1) of the Act, identified and coordinated by an interdisciplinary group to provide for the physical, psychosocial, spiritual, and emotional needs of a terminally ill patient and/or family members, as delineated in a specific patient plan of care.</a:t>
            </a:r>
          </a:p>
        </p:txBody>
      </p:sp>
    </p:spTree>
    <p:extLst>
      <p:ext uri="{BB962C8B-B14F-4D97-AF65-F5344CB8AC3E}">
        <p14:creationId xmlns:p14="http://schemas.microsoft.com/office/powerpoint/2010/main" val="3790950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Subpart A</a:t>
            </a:r>
          </a:p>
        </p:txBody>
      </p:sp>
      <p:sp>
        <p:nvSpPr>
          <p:cNvPr id="3" name="Content Placeholder 2"/>
          <p:cNvSpPr>
            <a:spLocks noGrp="1"/>
          </p:cNvSpPr>
          <p:nvPr>
            <p:ph idx="1"/>
          </p:nvPr>
        </p:nvSpPr>
        <p:spPr>
          <a:xfrm>
            <a:off x="677334" y="1930400"/>
            <a:ext cx="8596668" cy="3880773"/>
          </a:xfrm>
        </p:spPr>
        <p:txBody>
          <a:bodyPr/>
          <a:lstStyle/>
          <a:p>
            <a:r>
              <a:rPr lang="en-US" b="1" i="1" dirty="0"/>
              <a:t>Initial assessment </a:t>
            </a:r>
            <a:r>
              <a:rPr lang="en-US" dirty="0"/>
              <a:t>means an evaluation of the patient’s physical, psychosocial and emotional status related to the terminal illness and related conditions to determine the patient’s immediate care and support needs.</a:t>
            </a:r>
          </a:p>
          <a:p>
            <a:r>
              <a:rPr lang="en-US" b="1" i="1" dirty="0"/>
              <a:t>Representative </a:t>
            </a:r>
            <a:r>
              <a:rPr lang="en-US" dirty="0"/>
              <a:t>means an individual who has the authority under State law (whether by statute or pursuant to an appointment by the courts of the State) to authorize or terminate medical care or to elect or revoke the election of hospice care on behalf of a terminally ill patient who is mentally or physically incapacitated. This may include a legal guardian.</a:t>
            </a:r>
          </a:p>
          <a:p>
            <a:r>
              <a:rPr lang="en-US" b="1" i="1" dirty="0"/>
              <a:t>Terminally ill </a:t>
            </a:r>
            <a:r>
              <a:rPr lang="en-US" dirty="0"/>
              <a:t>means that the individual has a medical prognosis that his or her life expectancy is 6 months or less if the illness runs its normal course.</a:t>
            </a:r>
          </a:p>
        </p:txBody>
      </p:sp>
    </p:spTree>
    <p:extLst>
      <p:ext uri="{BB962C8B-B14F-4D97-AF65-F5344CB8AC3E}">
        <p14:creationId xmlns:p14="http://schemas.microsoft.com/office/powerpoint/2010/main" val="342626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Subpart B-Eligibility, Election and Duration of Benefits</a:t>
            </a:r>
          </a:p>
        </p:txBody>
      </p:sp>
      <p:sp>
        <p:nvSpPr>
          <p:cNvPr id="3" name="Content Placeholder 2"/>
          <p:cNvSpPr>
            <a:spLocks noGrp="1"/>
          </p:cNvSpPr>
          <p:nvPr>
            <p:ph idx="1"/>
          </p:nvPr>
        </p:nvSpPr>
        <p:spPr/>
        <p:txBody>
          <a:bodyPr>
            <a:normAutofit lnSpcReduction="10000"/>
          </a:bodyPr>
          <a:lstStyle/>
          <a:p>
            <a:r>
              <a:rPr lang="en-US" b="1" dirty="0"/>
              <a:t> </a:t>
            </a:r>
            <a:r>
              <a:rPr lang="en-US" sz="2000" b="1" dirty="0"/>
              <a:t>418.20 Eligibility requirements.</a:t>
            </a:r>
          </a:p>
          <a:p>
            <a:pPr marL="0" indent="0">
              <a:buNone/>
            </a:pPr>
            <a:r>
              <a:rPr lang="en-US" dirty="0"/>
              <a:t>	In order to be eligible to elect hospice care under Medicare, an individual 	must be:</a:t>
            </a:r>
          </a:p>
          <a:p>
            <a:pPr marL="0" indent="0">
              <a:buNone/>
            </a:pPr>
            <a:r>
              <a:rPr lang="en-US" dirty="0"/>
              <a:t>	(a) Entitled to Part A of Medicare; and</a:t>
            </a:r>
          </a:p>
          <a:p>
            <a:pPr marL="0" indent="0">
              <a:buNone/>
            </a:pPr>
            <a:r>
              <a:rPr lang="en-US" dirty="0"/>
              <a:t>	(b) Certified as being terminally ill with 6 month prognosis.</a:t>
            </a:r>
          </a:p>
          <a:p>
            <a:r>
              <a:rPr lang="en-US" sz="2000" b="1" dirty="0"/>
              <a:t>418.21 Duration of hospice care coverage—Election periods.</a:t>
            </a:r>
          </a:p>
          <a:p>
            <a:pPr marL="0" indent="0">
              <a:buNone/>
            </a:pPr>
            <a:r>
              <a:rPr lang="en-US" dirty="0"/>
              <a:t>	(a) Subject to the conditions set forth in this part, an individual may elect to 	receive hospice care during one or more of the following election periods:</a:t>
            </a:r>
          </a:p>
          <a:p>
            <a:pPr marL="0" indent="0">
              <a:buNone/>
            </a:pPr>
            <a:r>
              <a:rPr lang="en-US" dirty="0"/>
              <a:t>		(1) An initial 90-day period;</a:t>
            </a:r>
          </a:p>
          <a:p>
            <a:pPr marL="0" indent="0">
              <a:buNone/>
            </a:pPr>
            <a:r>
              <a:rPr lang="en-US" dirty="0"/>
              <a:t>		(2) A subsequent 90-day period; or</a:t>
            </a:r>
          </a:p>
          <a:p>
            <a:pPr marL="0" indent="0">
              <a:buNone/>
            </a:pPr>
            <a:r>
              <a:rPr lang="en-US" dirty="0"/>
              <a:t>		(3) An unlimited number of subsequent 60-day periods.</a:t>
            </a:r>
          </a:p>
        </p:txBody>
      </p:sp>
    </p:spTree>
    <p:extLst>
      <p:ext uri="{BB962C8B-B14F-4D97-AF65-F5344CB8AC3E}">
        <p14:creationId xmlns:p14="http://schemas.microsoft.com/office/powerpoint/2010/main" val="36552178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55054"/>
            <a:ext cx="8596668" cy="1320800"/>
          </a:xfrm>
        </p:spPr>
        <p:txBody>
          <a:bodyPr/>
          <a:lstStyle/>
          <a:p>
            <a:r>
              <a:rPr lang="en-US" dirty="0"/>
              <a:t>Subpart B</a:t>
            </a:r>
          </a:p>
        </p:txBody>
      </p:sp>
      <p:sp>
        <p:nvSpPr>
          <p:cNvPr id="3" name="Content Placeholder 2"/>
          <p:cNvSpPr>
            <a:spLocks noGrp="1"/>
          </p:cNvSpPr>
          <p:nvPr>
            <p:ph idx="1"/>
          </p:nvPr>
        </p:nvSpPr>
        <p:spPr>
          <a:xfrm>
            <a:off x="677333" y="1310583"/>
            <a:ext cx="9046215" cy="3880773"/>
          </a:xfrm>
        </p:spPr>
        <p:txBody>
          <a:bodyPr>
            <a:noAutofit/>
          </a:bodyPr>
          <a:lstStyle/>
          <a:p>
            <a:r>
              <a:rPr lang="en-US" sz="2000" b="1" dirty="0"/>
              <a:t>418.22 Certification of terminal illness.</a:t>
            </a:r>
          </a:p>
          <a:p>
            <a:pPr marL="0" indent="0">
              <a:buNone/>
            </a:pPr>
            <a:r>
              <a:rPr lang="en-US" dirty="0"/>
              <a:t>	</a:t>
            </a:r>
            <a:r>
              <a:rPr lang="en-US" b="1" i="1" dirty="0"/>
              <a:t>Timing of certification—</a:t>
            </a:r>
          </a:p>
          <a:p>
            <a:pPr marL="0" indent="0">
              <a:spcBef>
                <a:spcPts val="600"/>
              </a:spcBef>
              <a:buNone/>
            </a:pPr>
            <a:r>
              <a:rPr lang="en-US" dirty="0"/>
              <a:t>	(1) </a:t>
            </a:r>
            <a:r>
              <a:rPr lang="en-US" b="1" i="1" dirty="0"/>
              <a:t>General rule</a:t>
            </a:r>
            <a:r>
              <a:rPr lang="en-US" i="1" dirty="0"/>
              <a:t>: </a:t>
            </a:r>
            <a:r>
              <a:rPr lang="en-US" dirty="0"/>
              <a:t>The hospice must obtain written certification of terminal 	illness for each of the periods listed even if a single election continues in effect 	for an unlimited number of periods.</a:t>
            </a:r>
            <a:endParaRPr lang="en-US" sz="800" dirty="0"/>
          </a:p>
          <a:p>
            <a:pPr marL="0" indent="0">
              <a:spcBef>
                <a:spcPts val="600"/>
              </a:spcBef>
              <a:buNone/>
            </a:pPr>
            <a:r>
              <a:rPr lang="en-US" dirty="0"/>
              <a:t>	(</a:t>
            </a:r>
            <a:r>
              <a:rPr lang="en-US" b="1" dirty="0"/>
              <a:t>2) </a:t>
            </a:r>
            <a:r>
              <a:rPr lang="en-US" b="1" i="1" dirty="0"/>
              <a:t>Basic requirement: </a:t>
            </a:r>
            <a:r>
              <a:rPr lang="en-US" dirty="0"/>
              <a:t>The hospice must obtain the written certification 	before it submits a claim for payment.</a:t>
            </a:r>
            <a:endParaRPr lang="en-US" sz="800" dirty="0"/>
          </a:p>
          <a:p>
            <a:pPr marL="0" indent="0">
              <a:spcBef>
                <a:spcPts val="600"/>
              </a:spcBef>
              <a:buNone/>
            </a:pPr>
            <a:r>
              <a:rPr lang="en-US" b="1" dirty="0"/>
              <a:t>	(3) </a:t>
            </a:r>
            <a:r>
              <a:rPr lang="en-US" b="1" i="1" dirty="0"/>
              <a:t>Exceptions:</a:t>
            </a:r>
          </a:p>
          <a:p>
            <a:pPr marL="0" indent="0">
              <a:spcBef>
                <a:spcPts val="0"/>
              </a:spcBef>
              <a:buNone/>
            </a:pPr>
            <a:r>
              <a:rPr lang="en-US" dirty="0"/>
              <a:t>		(</a:t>
            </a:r>
            <a:r>
              <a:rPr lang="en-US" dirty="0" err="1"/>
              <a:t>i</a:t>
            </a:r>
            <a:r>
              <a:rPr lang="en-US" dirty="0"/>
              <a:t>) If the hospice cannot obtain the written certification within 2 calendar 			days, after a period begins, it must obtain an oral certification within 2 			calendar days and the written certification before it submits a claim for 			payment.</a:t>
            </a:r>
          </a:p>
          <a:p>
            <a:pPr marL="0" indent="0">
              <a:spcBef>
                <a:spcPts val="0"/>
              </a:spcBef>
              <a:buNone/>
            </a:pPr>
            <a:r>
              <a:rPr lang="en-US" dirty="0"/>
              <a:t>		(ii) Certifications may be completed no more than 15 calendar days prior to 		the effective date of election.</a:t>
            </a:r>
          </a:p>
          <a:p>
            <a:pPr marL="0" indent="0">
              <a:spcBef>
                <a:spcPts val="0"/>
              </a:spcBef>
              <a:buNone/>
            </a:pPr>
            <a:r>
              <a:rPr lang="en-US" dirty="0"/>
              <a:t>		(iii) </a:t>
            </a:r>
            <a:r>
              <a:rPr lang="en-US" dirty="0" err="1"/>
              <a:t>Recertifications</a:t>
            </a:r>
            <a:r>
              <a:rPr lang="en-US" dirty="0"/>
              <a:t> may be completed no more than 15 calendar days prior 		to the start of the subsequent benefit period.</a:t>
            </a:r>
          </a:p>
        </p:txBody>
      </p:sp>
    </p:spTree>
    <p:extLst>
      <p:ext uri="{BB962C8B-B14F-4D97-AF65-F5344CB8AC3E}">
        <p14:creationId xmlns:p14="http://schemas.microsoft.com/office/powerpoint/2010/main" val="5545559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3271</TotalTime>
  <Words>4953</Words>
  <Application>Microsoft Office PowerPoint</Application>
  <PresentationFormat>Widescreen</PresentationFormat>
  <Paragraphs>398</Paragraphs>
  <Slides>53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53</vt:i4>
      </vt:variant>
    </vt:vector>
  </HeadingPairs>
  <TitlesOfParts>
    <vt:vector size="58" baseType="lpstr">
      <vt:lpstr>Arial</vt:lpstr>
      <vt:lpstr>Trebuchet MS</vt:lpstr>
      <vt:lpstr>Wingdings</vt:lpstr>
      <vt:lpstr>Wingdings 3</vt:lpstr>
      <vt:lpstr>Facet</vt:lpstr>
      <vt:lpstr>Navigating the Hospice COPS</vt:lpstr>
      <vt:lpstr>What are the Hospice COPS?</vt:lpstr>
      <vt:lpstr>Conditions Of Participation</vt:lpstr>
      <vt:lpstr>Subpart A-General Provisions and Definitions</vt:lpstr>
      <vt:lpstr>Subpart A </vt:lpstr>
      <vt:lpstr>Subpart A</vt:lpstr>
      <vt:lpstr>Subpart A</vt:lpstr>
      <vt:lpstr>Subpart B-Eligibility, Election and Duration of Benefits</vt:lpstr>
      <vt:lpstr>Subpart B</vt:lpstr>
      <vt:lpstr>Subpart B</vt:lpstr>
      <vt:lpstr>Subpart B</vt:lpstr>
      <vt:lpstr>Subpart B</vt:lpstr>
      <vt:lpstr>Subpart B</vt:lpstr>
      <vt:lpstr>Subpart B</vt:lpstr>
      <vt:lpstr>Subpart B</vt:lpstr>
      <vt:lpstr>Subpart B</vt:lpstr>
      <vt:lpstr>Subpart B</vt:lpstr>
      <vt:lpstr>Subpart B</vt:lpstr>
      <vt:lpstr>Subpart B</vt:lpstr>
      <vt:lpstr>Subpart C- Patient Care</vt:lpstr>
      <vt:lpstr>Subpart C</vt:lpstr>
      <vt:lpstr>Subpart C</vt:lpstr>
      <vt:lpstr>Subpart C</vt:lpstr>
      <vt:lpstr>Subpart C</vt:lpstr>
      <vt:lpstr>Subpart C</vt:lpstr>
      <vt:lpstr>Subpart C</vt:lpstr>
      <vt:lpstr>Subpart C</vt:lpstr>
      <vt:lpstr>Subpart C</vt:lpstr>
      <vt:lpstr>Subpart C</vt:lpstr>
      <vt:lpstr>Subpart C</vt:lpstr>
      <vt:lpstr>Subpart C</vt:lpstr>
      <vt:lpstr>Subpart C</vt:lpstr>
      <vt:lpstr>Subpart D- Organizational Environment</vt:lpstr>
      <vt:lpstr>Subpart D</vt:lpstr>
      <vt:lpstr>Subpart D</vt:lpstr>
      <vt:lpstr>Subpart D</vt:lpstr>
      <vt:lpstr>Subpart D</vt:lpstr>
      <vt:lpstr>Subpart D</vt:lpstr>
      <vt:lpstr>Subpart D</vt:lpstr>
      <vt:lpstr>Subpart D</vt:lpstr>
      <vt:lpstr>Subpart D</vt:lpstr>
      <vt:lpstr>Subpart E- reserved for future use</vt:lpstr>
      <vt:lpstr>Subpart F</vt:lpstr>
      <vt:lpstr>Subpart F</vt:lpstr>
      <vt:lpstr>Subpart F</vt:lpstr>
      <vt:lpstr>Subpart F</vt:lpstr>
      <vt:lpstr>Subpart G</vt:lpstr>
      <vt:lpstr>Subpart G</vt:lpstr>
      <vt:lpstr>Subpart G</vt:lpstr>
      <vt:lpstr>Subpart H</vt:lpstr>
      <vt:lpstr>Service Intensity Add-on(SIA) Payment</vt:lpstr>
      <vt:lpstr>Questions</vt:lpstr>
      <vt:lpstr>Test Time</vt:lpstr>
    </vt:vector>
  </TitlesOfParts>
  <Company>Home Health Foundation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Navigating the Hospice COPS</dc:title>
  <dc:creator>Miller, Linda</dc:creator>
  <cp:lastModifiedBy>McKinnon, Leandrea</cp:lastModifiedBy>
  <cp:revision>107</cp:revision>
  <cp:lastPrinted>2019-02-19T16:41:42Z</cp:lastPrinted>
  <dcterms:created xsi:type="dcterms:W3CDTF">2019-02-11T17:49:23Z</dcterms:created>
  <dcterms:modified xsi:type="dcterms:W3CDTF">2023-02-27T14:08:56Z</dcterms:modified>
</cp:coreProperties>
</file>