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  <p:sldId id="266" r:id="rId12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effectLst/>
          <a:extLs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wp="http://schemas.openxmlformats.org/drawingml/2006/wordprocessingDrawing" xmlns:w="http://schemas.openxmlformats.org/wordprocessingml/2006/main" xmlns:m="http://schemas.openxmlformats.org/officeDocument/2006/math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3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3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/>
              <a:t>4/30/2024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extLs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wp="http://schemas.openxmlformats.org/drawingml/2006/wordprocessingDrawing" xmlns:w="http://schemas.openxmlformats.org/wordprocessingml/2006/main" xmlns:m="http://schemas.openxmlformats.org/officeDocument/2006/math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extLs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wp="http://schemas.openxmlformats.org/drawingml/2006/wordprocessingDrawing" xmlns:w="http://schemas.openxmlformats.org/wordprocessingml/2006/main" xmlns:m="http://schemas.openxmlformats.org/officeDocument/2006/math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extLs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wp="http://schemas.openxmlformats.org/drawingml/2006/wordprocessingDrawing" xmlns:w="http://schemas.openxmlformats.org/wordprocessingml/2006/main" xmlns:m="http://schemas.openxmlformats.org/officeDocument/2006/math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extLs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wp="http://schemas.openxmlformats.org/drawingml/2006/wordprocessingDrawing" xmlns:w="http://schemas.openxmlformats.org/wordprocessingml/2006/main" xmlns:m="http://schemas.openxmlformats.org/officeDocument/2006/math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extLs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wp="http://schemas.openxmlformats.org/drawingml/2006/wordprocessingDrawing" xmlns:w="http://schemas.openxmlformats.org/wordprocessingml/2006/main" xmlns:m="http://schemas.openxmlformats.org/officeDocument/2006/math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/>
              <a:t>4/30/2024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extLs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wp="http://schemas.openxmlformats.org/drawingml/2006/wordprocessingDrawing" xmlns:w="http://schemas.openxmlformats.org/wordprocessingml/2006/main" xmlns:m="http://schemas.openxmlformats.org/officeDocument/2006/math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/>
              <a:t>4/30/2024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/>
              <a:t>4/30/2024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3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extLs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wp="http://schemas.openxmlformats.org/drawingml/2006/wordprocessingDrawing" xmlns:w="http://schemas.openxmlformats.org/wordprocessingml/2006/main" xmlns:m="http://schemas.openxmlformats.org/officeDocument/2006/math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/>
              <a:t>4/30/2024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transition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172.27.5.123/UserCheck/PortalMain?IID=%7b0C877A11-D76A-C9B6-6D8D-F5E5FF6FC877%7d&amp;origUrl=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irG9tc88M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Professional Boundaries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Presented By Amanda Lizotte, MS, BSN, RN, COS-C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0" y="6438900"/>
          <a:ext cx="12192000" cy="365760"/>
        </p:xfrm>
        <a:graphic>
          <a:graphicData uri="http://schemas.openxmlformats.org/drawingml/2006/table">
            <a:tbl>
              <a:tblPr firstRow="1" bandRow="1">
                <a:solidFill>
                  <a:srgbClr val="F6F6F6">
                    <a:alpha val="29412"/>
                  </a:srgbClr>
                </a:solidFill>
                <a:tableStyleId>{5C22544A-7EE6-4342-B048-85BDC9FD1C3A}</a:tableStyleId>
              </a:tblPr>
              <a:tblGrid>
                <a:gridCol w="41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endParaRPr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400" b="1">
                          <a:solidFill>
                            <a:srgbClr val="000000"/>
                          </a:solidFill>
                          <a:latin typeface="Arial"/>
                        </a:rPr>
                        <a:t>Check Point Threat Extraction Secured This Document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400">
                          <a:solidFill>
                            <a:srgbClr val="000000"/>
                          </a:solidFill>
                          <a:latin typeface="Arial"/>
                          <a:hlinkClick r:id="rId3"/>
                        </a:rPr>
                        <a:t>Get Original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0414000" y="6471920"/>
            <a:ext cx="2540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88667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Tips for Maintaining Boundaries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Respect confidentiality and privacy </a:t>
            </a:r>
          </a:p>
          <a:p>
            <a:r>
              <a:rPr lang="en-US"/>
              <a:t>Do not disclose personal information </a:t>
            </a:r>
          </a:p>
          <a:p>
            <a:r>
              <a:rPr lang="en-US"/>
              <a:t>Do not criticize, complain about or discuss issues relating to other workers, staff or your employer with your patients or their family </a:t>
            </a:r>
          </a:p>
          <a:p>
            <a:r>
              <a:rPr lang="en-US"/>
              <a:t>Do not give advice outside of your skills and expertise </a:t>
            </a:r>
          </a:p>
        </p:txBody>
      </p:sp>
    </p:spTree>
    <p:extLst>
      <p:ext uri="{BB962C8B-B14F-4D97-AF65-F5344CB8AC3E}">
        <p14:creationId xmlns:p14="http://schemas.microsoft.com/office/powerpoint/2010/main" val="205989032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Video on Professional Boundaries </a:t>
            </a:r>
          </a:p>
        </p:txBody>
      </p:sp>
      <p:pic>
        <p:nvPicPr>
          <p:cNvPr id="4" name="LirG9tc88Ms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33155" y="2313351"/>
            <a:ext cx="7775863" cy="437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2739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Professional Boundaries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Professional boundaries are limits which protect a worker’s professional power and their client’s or patients vulnerability.  Successful and ethical relationships are based on a clear understanding of what the workers’ role is- and just as importantly- what their role isn’t</a:t>
            </a:r>
          </a:p>
        </p:txBody>
      </p:sp>
    </p:spTree>
    <p:extLst>
      <p:ext uri="{BB962C8B-B14F-4D97-AF65-F5344CB8AC3E}">
        <p14:creationId xmlns:p14="http://schemas.microsoft.com/office/powerpoint/2010/main" val="321211379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We Need Professional Boundaries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795155"/>
            <a:ext cx="10554574" cy="3063643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Keeps Focus on the patient </a:t>
            </a:r>
          </a:p>
          <a:p>
            <a:r>
              <a:rPr lang="en-US"/>
              <a:t>Reduces “burn out”</a:t>
            </a:r>
          </a:p>
          <a:p>
            <a:r>
              <a:rPr lang="en-US"/>
              <a:t>Prevents the client from becoming dependent on a particular support worker</a:t>
            </a:r>
          </a:p>
          <a:p>
            <a:r>
              <a:rPr lang="en-US"/>
              <a:t>Protect the client from potential harm- both intentional and unintentional</a:t>
            </a:r>
          </a:p>
          <a:p>
            <a:r>
              <a:rPr lang="en-US"/>
              <a:t>Ensures we maintain our ethical standards</a:t>
            </a:r>
          </a:p>
          <a:p>
            <a:r>
              <a:rPr lang="en-US"/>
              <a:t>Prevents increasing or unreasonable demands and expectations from the client and family </a:t>
            </a:r>
          </a:p>
          <a:p>
            <a:r>
              <a:rPr lang="en-US"/>
              <a:t>Decreases difficulty in setting limits and managing behaviors</a:t>
            </a:r>
          </a:p>
          <a:p>
            <a:r>
              <a:rPr lang="en-US"/>
              <a:t>Alleviates distress when relationships break down</a:t>
            </a:r>
          </a:p>
          <a:p>
            <a:r>
              <a:rPr lang="en-US"/>
              <a:t>Prevents grief and loss for patients/families when worker leaves </a:t>
            </a:r>
          </a:p>
          <a:p>
            <a:r>
              <a:rPr lang="en-US"/>
              <a:t>Contributes to team cohesiveness 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11248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Essential Professional Boundaries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Keep your family and home life private</a:t>
            </a:r>
          </a:p>
          <a:p>
            <a:r>
              <a:rPr lang="en-US"/>
              <a:t>Use professional language at all times</a:t>
            </a:r>
          </a:p>
          <a:p>
            <a:r>
              <a:rPr lang="en-US"/>
              <a:t>Do not pay for your client or let them pay for you</a:t>
            </a:r>
          </a:p>
          <a:p>
            <a:r>
              <a:rPr lang="en-US"/>
              <a:t>Do not attend to personal business in a patient’s home </a:t>
            </a:r>
          </a:p>
          <a:p>
            <a:r>
              <a:rPr lang="en-US"/>
              <a:t>Empower your patients, Don’t make yourself irreplaceable</a:t>
            </a:r>
          </a:p>
          <a:p>
            <a:r>
              <a:rPr lang="en-US"/>
              <a:t>Do not accept gifts or buy gifts for your patients</a:t>
            </a:r>
          </a:p>
        </p:txBody>
      </p:sp>
    </p:spTree>
    <p:extLst>
      <p:ext uri="{BB962C8B-B14F-4D97-AF65-F5344CB8AC3E}">
        <p14:creationId xmlns:p14="http://schemas.microsoft.com/office/powerpoint/2010/main" val="373955343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 of Professional Boundaries Being Overstepped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  <a:p>
            <a:r>
              <a:rPr lang="en-US"/>
              <a:t>Feeling that you are the only one who “understands” the patient</a:t>
            </a:r>
          </a:p>
          <a:p>
            <a:r>
              <a:rPr lang="en-US"/>
              <a:t>Accepting money or expensive gifts from patients or their family</a:t>
            </a:r>
          </a:p>
          <a:p>
            <a:r>
              <a:rPr lang="en-US"/>
              <a:t>Asking patients or their families for “favours” </a:t>
            </a:r>
          </a:p>
          <a:p>
            <a:r>
              <a:rPr lang="en-US"/>
              <a:t>Noticing feelings of friendship or sexual attraction towards patients or their family</a:t>
            </a:r>
          </a:p>
          <a:p>
            <a:r>
              <a:rPr lang="en-US"/>
              <a:t>Having patients or family members refer to you as “a friend” or a “part of the family”</a:t>
            </a:r>
          </a:p>
          <a:p>
            <a:r>
              <a:rPr lang="en-US"/>
              <a:t>Disclosing your own personal information with your patients or their family.</a:t>
            </a:r>
          </a:p>
          <a:p>
            <a:r>
              <a:rPr lang="en-US"/>
              <a:t>Visiting patients on your own time</a:t>
            </a:r>
          </a:p>
          <a:p>
            <a:r>
              <a:rPr lang="en-US"/>
              <a:t>Taking patients to your home or introducing patients to your family members or friends.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122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not give out your personal home or cell numbers.</a:t>
            </a:r>
          </a:p>
          <a:p>
            <a:r>
              <a:rPr lang="en-US"/>
              <a:t>Provide patient with agency/branch number or agency cell phone number</a:t>
            </a:r>
          </a:p>
          <a:p>
            <a:r>
              <a:rPr lang="en-US"/>
              <a:t>Be cautious about which phone you are calling from </a:t>
            </a:r>
          </a:p>
          <a:p>
            <a:r>
              <a:rPr lang="en-US"/>
              <a:t>Be clear and consistent about which numbers patients can call </a:t>
            </a:r>
          </a:p>
          <a:p>
            <a:r>
              <a:rPr lang="en-US"/>
              <a:t>Be clear about your availability </a:t>
            </a:r>
          </a:p>
        </p:txBody>
      </p:sp>
    </p:spTree>
    <p:extLst>
      <p:ext uri="{BB962C8B-B14F-4D97-AF65-F5344CB8AC3E}">
        <p14:creationId xmlns:p14="http://schemas.microsoft.com/office/powerpoint/2010/main" val="366793516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Social Media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Email addresses:</a:t>
            </a:r>
          </a:p>
          <a:p>
            <a:pPr lvl="1"/>
            <a:r>
              <a:rPr lang="en-US"/>
              <a:t>Do not provide personal/professional email address</a:t>
            </a:r>
          </a:p>
          <a:p>
            <a:r>
              <a:rPr lang="en-US"/>
              <a:t>Facebook, Instagram, Twitter, Snap Chat, Dating apps</a:t>
            </a:r>
          </a:p>
          <a:p>
            <a:pPr lvl="1"/>
            <a:r>
              <a:rPr lang="en-US"/>
              <a:t>Do not “friend” any patients/family</a:t>
            </a:r>
          </a:p>
          <a:p>
            <a:pPr lvl="1"/>
            <a:r>
              <a:rPr lang="en-US"/>
              <a:t>Do Not accept any “friend” requests</a:t>
            </a:r>
          </a:p>
          <a:p>
            <a:pPr lvl="1"/>
            <a:r>
              <a:rPr lang="en-US"/>
              <a:t>Do Not discuss patients/company/family on your pages 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1474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Personal Disclosure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Is a “gray” area</a:t>
            </a:r>
          </a:p>
          <a:p>
            <a:pPr lvl="1"/>
            <a:r>
              <a:rPr lang="en-US"/>
              <a:t>Danger: Can burden patient/family member</a:t>
            </a:r>
          </a:p>
          <a:p>
            <a:pPr lvl="2"/>
            <a:r>
              <a:rPr lang="en-US"/>
              <a:t>Our focus needs to be on the patient’s needs</a:t>
            </a:r>
          </a:p>
          <a:p>
            <a:r>
              <a:rPr lang="en-US"/>
              <a:t>You Don’t have to answer every question</a:t>
            </a:r>
          </a:p>
          <a:p>
            <a:r>
              <a:rPr lang="en-US"/>
              <a:t>You can provide vague answers:</a:t>
            </a:r>
          </a:p>
          <a:p>
            <a:pPr lvl="1"/>
            <a:r>
              <a:rPr lang="en-US"/>
              <a:t>Yes I do have children</a:t>
            </a:r>
          </a:p>
          <a:p>
            <a:pPr lvl="1"/>
            <a:r>
              <a:rPr lang="en-US"/>
              <a:t>I live in the Merrimack valley</a:t>
            </a:r>
          </a:p>
          <a:p>
            <a:r>
              <a:rPr lang="en-US"/>
              <a:t>When is it safe to disclose: </a:t>
            </a:r>
          </a:p>
          <a:p>
            <a:pPr lvl="1"/>
            <a:r>
              <a:rPr lang="en-US"/>
              <a:t>To develop rapport/trust</a:t>
            </a:r>
          </a:p>
          <a:p>
            <a:pPr lvl="1"/>
            <a:r>
              <a:rPr lang="en-US"/>
              <a:t>When it is in the best interest of the patient</a:t>
            </a:r>
          </a:p>
        </p:txBody>
      </p:sp>
    </p:spTree>
    <p:extLst>
      <p:ext uri="{BB962C8B-B14F-4D97-AF65-F5344CB8AC3E}">
        <p14:creationId xmlns:p14="http://schemas.microsoft.com/office/powerpoint/2010/main" val="106836417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Gifts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general, policy is:</a:t>
            </a:r>
          </a:p>
          <a:p>
            <a:pPr lvl="1"/>
            <a:r>
              <a:rPr lang="en-US"/>
              <a:t>Not to accept gifts from patients</a:t>
            </a:r>
          </a:p>
          <a:p>
            <a:pPr lvl="1"/>
            <a:r>
              <a:rPr lang="en-US"/>
              <a:t>Solution is to suggest they make a donation to the branch/agency/facility</a:t>
            </a:r>
          </a:p>
          <a:p>
            <a:r>
              <a:rPr lang="en-US"/>
              <a:t>Token Gifts</a:t>
            </a:r>
          </a:p>
          <a:p>
            <a:pPr lvl="1"/>
            <a:r>
              <a:rPr lang="en-US"/>
              <a:t>Would I feel ok telling my manager about this?</a:t>
            </a:r>
          </a:p>
          <a:p>
            <a:pPr lvl="1"/>
            <a:r>
              <a:rPr lang="en-US"/>
              <a:t>Is this in the best interest of the patient</a:t>
            </a:r>
          </a:p>
          <a:p>
            <a:pPr lvl="1"/>
            <a:r>
              <a:rPr lang="en-US"/>
              <a:t>What would the consequences be if the clinician refused</a:t>
            </a:r>
          </a:p>
        </p:txBody>
      </p:sp>
    </p:spTree>
    <p:extLst>
      <p:ext uri="{BB962C8B-B14F-4D97-AF65-F5344CB8AC3E}">
        <p14:creationId xmlns:p14="http://schemas.microsoft.com/office/powerpoint/2010/main" val="257855038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.0.957"/>
  <p:tag name="AS_RELEASE_DATE" val="2023.07.31"/>
  <p:tag name="AS_TITLE" val="Aspose.Slides for Java"/>
  <p:tag name="AS_VERSION" val="23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Century Gothic" panose="020B0502020202020204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Century Gothic" panose="020B0502020202020204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50</TotalTime>
  <Words>591</Words>
  <Application>Microsoft Office PowerPoint</Application>
  <PresentationFormat>Widescreen</PresentationFormat>
  <Paragraphs>72</Paragraphs>
  <Slides>11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2</vt:lpstr>
      <vt:lpstr>Quotable</vt:lpstr>
      <vt:lpstr>Professional Boundaries </vt:lpstr>
      <vt:lpstr>Professional Boundaries </vt:lpstr>
      <vt:lpstr>Why Do We Need Professional Boundaries</vt:lpstr>
      <vt:lpstr>Essential Professional Boundaries</vt:lpstr>
      <vt:lpstr>Sign of Professional Boundaries Being Overstepped</vt:lpstr>
      <vt:lpstr>Phones</vt:lpstr>
      <vt:lpstr>Social Media </vt:lpstr>
      <vt:lpstr>Personal Disclosure</vt:lpstr>
      <vt:lpstr>Gifts</vt:lpstr>
      <vt:lpstr>Tips for Maintaining Boundaries</vt:lpstr>
      <vt:lpstr>Video on Professional Boundaries </vt:lpstr>
    </vt:vector>
  </TitlesOfParts>
  <Company>Home Health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Boundaries</dc:title>
  <dc:creator>Lizotte, Amanda</dc:creator>
  <cp:lastModifiedBy>McKinnon, Leandrea</cp:lastModifiedBy>
  <cp:revision>9</cp:revision>
  <dcterms:created xsi:type="dcterms:W3CDTF">2020-02-28T19:15:38Z</dcterms:created>
  <dcterms:modified xsi:type="dcterms:W3CDTF">2024-04-30T14:42:22Z</dcterms:modified>
</cp:coreProperties>
</file>