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01" r:id="rId4"/>
    <p:sldMasterId id="2147483938" r:id="rId5"/>
  </p:sldMasterIdLst>
  <p:notesMasterIdLst>
    <p:notesMasterId r:id="rId7"/>
  </p:notesMasterIdLst>
  <p:handoutMasterIdLst>
    <p:handoutMasterId r:id="rId8"/>
  </p:handoutMasterIdLst>
  <p:sldIdLst>
    <p:sldId id="3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B56"/>
    <a:srgbClr val="00308C"/>
    <a:srgbClr val="70D34B"/>
    <a:srgbClr val="009741"/>
    <a:srgbClr val="69B4F6"/>
    <a:srgbClr val="0047C7"/>
    <a:srgbClr val="CFE3FA"/>
    <a:srgbClr val="EDF5FC"/>
    <a:srgbClr val="E1251B"/>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92" autoAdjust="0"/>
    <p:restoredTop sz="96327"/>
  </p:normalViewPr>
  <p:slideViewPr>
    <p:cSldViewPr snapToGrid="0">
      <p:cViewPr varScale="1">
        <p:scale>
          <a:sx n="114" d="100"/>
          <a:sy n="114" d="100"/>
        </p:scale>
        <p:origin x="780" y="10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4/15/2024</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66327172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5472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80879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6063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203969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52698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16944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712982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02361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06730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A9EEC6CD-FDF5-3E4E-A354-997726FD9725}"/>
              </a:ext>
            </a:extLst>
          </p:cNvPr>
          <p:cNvSpPr txBox="1"/>
          <p:nvPr/>
        </p:nvSpPr>
        <p:spPr>
          <a:xfrm>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03901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345622329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1038758" y="0"/>
            <a:ext cx="11153242" cy="4359859"/>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7832141" y="2"/>
            <a:ext cx="4359859" cy="4359859"/>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74650151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1038758" y="-3"/>
            <a:ext cx="11153242" cy="4359859"/>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150160847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44455461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61470212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295255637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51329047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2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4279778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322584673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18" name="Picture 5">
            <a:extLst>
              <a:ext uri="{FF2B5EF4-FFF2-40B4-BE49-F238E27FC236}">
                <a16:creationId xmlns:a16="http://schemas.microsoft.com/office/drawing/2014/main" id="{95076584-F237-5743-A5C4-537CA347A0C1}"/>
              </a:ext>
            </a:extLst>
          </p:cNvPr>
          <p:cNvSpPr/>
          <p:nvPr/>
        </p:nvSpPr>
        <p:spPr>
          <a:xfrm>
            <a:off x="457200"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85800"/>
            <a:ext cx="2543937" cy="532257"/>
          </a:xfrm>
          <a:prstGeom prst="rect">
            <a:avLst/>
          </a:prstGeom>
        </p:spPr>
      </p:pic>
    </p:spTree>
    <p:extLst>
      <p:ext uri="{BB962C8B-B14F-4D97-AF65-F5344CB8AC3E}">
        <p14:creationId xmlns:p14="http://schemas.microsoft.com/office/powerpoint/2010/main" val="217914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465137" y="461963"/>
            <a:ext cx="1922463" cy="532257"/>
          </a:xfrm>
          <a:prstGeom prst="rect">
            <a:avLst/>
          </a:prstGeom>
        </p:spPr>
      </p:pic>
    </p:spTree>
    <p:extLst>
      <p:ext uri="{BB962C8B-B14F-4D97-AF65-F5344CB8AC3E}">
        <p14:creationId xmlns:p14="http://schemas.microsoft.com/office/powerpoint/2010/main" val="327838644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738059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81011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66070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263795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25989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382949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73931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5">
            <a:extLst>
              <a:ext uri="{FF2B5EF4-FFF2-40B4-BE49-F238E27FC236}">
                <a16:creationId xmlns:a16="http://schemas.microsoft.com/office/drawing/2014/main" id="{1D50B5C1-4506-D847-AF1E-F7DB8AA5BB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80113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9783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773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3146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4401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70834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73986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10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6138619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10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6844940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7" r:id="rId8"/>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5D3550-1C9C-531A-20AB-1CEBF176D247}"/>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0EF6966A-A88A-B666-3D86-54E8735ECB8D}"/>
              </a:ext>
            </a:extLst>
          </p:cNvPr>
          <p:cNvSpPr>
            <a:spLocks noGrp="1"/>
          </p:cNvSpPr>
          <p:nvPr>
            <p:ph type="sldNum" sz="quarter" idx="14"/>
          </p:nvPr>
        </p:nvSpPr>
        <p:spPr/>
        <p:txBody>
          <a:bodyPr/>
          <a:lstStyle/>
          <a:p>
            <a:fld id="{63DCA5C9-2E11-4C67-86EB-AE1DE127DC64}" type="slidenum">
              <a:rPr lang="en-US" smtClean="0"/>
              <a:pPr/>
              <a:t>1</a:t>
            </a:fld>
            <a:endParaRPr lang="en-US" dirty="0"/>
          </a:p>
        </p:txBody>
      </p:sp>
      <p:pic>
        <p:nvPicPr>
          <p:cNvPr id="6" name="Picture 5">
            <a:extLst>
              <a:ext uri="{FF2B5EF4-FFF2-40B4-BE49-F238E27FC236}">
                <a16:creationId xmlns:a16="http://schemas.microsoft.com/office/drawing/2014/main" id="{9AB2559A-00E5-A3EA-B7CC-FE5B2516F5E6}"/>
              </a:ext>
            </a:extLst>
          </p:cNvPr>
          <p:cNvPicPr>
            <a:picLocks noChangeAspect="1"/>
          </p:cNvPicPr>
          <p:nvPr/>
        </p:nvPicPr>
        <p:blipFill rotWithShape="1">
          <a:blip r:embed="rId2"/>
          <a:srcRect l="7869" t="12718" r="22624" b="31921"/>
          <a:stretch/>
        </p:blipFill>
        <p:spPr>
          <a:xfrm>
            <a:off x="1492250" y="737611"/>
            <a:ext cx="4632946" cy="523831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238A027D-70F6-795C-5C21-CA638E58AEA7}"/>
              </a:ext>
            </a:extLst>
          </p:cNvPr>
          <p:cNvSpPr txBox="1"/>
          <p:nvPr/>
        </p:nvSpPr>
        <p:spPr>
          <a:xfrm>
            <a:off x="6465454" y="1113803"/>
            <a:ext cx="5190836" cy="4611519"/>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b="1" u="sng" dirty="0">
                <a:solidFill>
                  <a:schemeClr val="accent1"/>
                </a:solidFill>
              </a:rPr>
              <a:t>Modified Borg Dyspnea Scale</a:t>
            </a:r>
          </a:p>
          <a:p>
            <a:pPr marL="285750" indent="-285750">
              <a:lnSpc>
                <a:spcPct val="150000"/>
              </a:lnSpc>
              <a:buClr>
                <a:srgbClr val="FF0000"/>
              </a:buClr>
              <a:buFont typeface="Wingdings" panose="05000000000000000000" pitchFamily="2" charset="2"/>
              <a:buChar char="§"/>
            </a:pPr>
            <a:r>
              <a:rPr lang="en-US" dirty="0"/>
              <a:t>The modified Borg dyspnea score uses a scale from 0-10. </a:t>
            </a:r>
          </a:p>
          <a:p>
            <a:pPr marL="285750" indent="-285750">
              <a:lnSpc>
                <a:spcPct val="150000"/>
              </a:lnSpc>
              <a:buClr>
                <a:srgbClr val="FF0000"/>
              </a:buClr>
              <a:buFont typeface="Wingdings" panose="05000000000000000000" pitchFamily="2" charset="2"/>
              <a:buChar char="§"/>
            </a:pPr>
            <a:r>
              <a:rPr lang="en-US" dirty="0"/>
              <a:t>0 represents no dyspnea and 10 represents maximal dyspnea. </a:t>
            </a:r>
          </a:p>
          <a:p>
            <a:pPr marL="285750" indent="-285750">
              <a:lnSpc>
                <a:spcPct val="150000"/>
              </a:lnSpc>
              <a:buClr>
                <a:srgbClr val="FF0000"/>
              </a:buClr>
              <a:buFont typeface="Wingdings" panose="05000000000000000000" pitchFamily="2" charset="2"/>
              <a:buChar char="§"/>
            </a:pPr>
            <a:r>
              <a:rPr lang="en-US" dirty="0"/>
              <a:t>Scores are obtained at the end of the 6MWD test and reflect the maximum degree of dyspnea at any time during the walk test. </a:t>
            </a:r>
          </a:p>
          <a:p>
            <a:pPr marL="285750" indent="-285750">
              <a:lnSpc>
                <a:spcPct val="150000"/>
              </a:lnSpc>
              <a:buClr>
                <a:srgbClr val="FF0000"/>
              </a:buClr>
              <a:buFont typeface="Wingdings" panose="05000000000000000000" pitchFamily="2" charset="2"/>
              <a:buChar char="§"/>
            </a:pPr>
            <a:r>
              <a:rPr lang="en-US" dirty="0"/>
              <a:t>The modified Borg dyspnea scale has been shown to be reliable for quantifying dyspnea in trials on patients with COPD.</a:t>
            </a:r>
          </a:p>
        </p:txBody>
      </p:sp>
    </p:spTree>
    <p:extLst>
      <p:ext uri="{BB962C8B-B14F-4D97-AF65-F5344CB8AC3E}">
        <p14:creationId xmlns:p14="http://schemas.microsoft.com/office/powerpoint/2010/main" val="1907525462"/>
      </p:ext>
    </p:extLst>
  </p:cSld>
  <p:clrMapOvr>
    <a:masterClrMapping/>
  </p:clrMapOvr>
</p:sld>
</file>

<file path=ppt/theme/theme1.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2.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2cbc402-5c61-4177-b9e0-e1d0c753d02f">
      <UserInfo>
        <DisplayName>Yana Ossenova</DisplayName>
        <AccountId>186</AccountId>
        <AccountType/>
      </UserInfo>
      <UserInfo>
        <DisplayName>Meredith Hayford</DisplayName>
        <AccountId>72</AccountId>
        <AccountType/>
      </UserInfo>
      <UserInfo>
        <DisplayName>Ann Ciliberto</DisplayName>
        <AccountId>131</AccountId>
        <AccountType/>
      </UserInfo>
      <UserInfo>
        <DisplayName>Laurent Tschumy</DisplayName>
        <AccountId>118</AccountId>
        <AccountType/>
      </UserInfo>
      <UserInfo>
        <DisplayName>Kurt Munger</DisplayName>
        <AccountId>195</AccountId>
        <AccountType/>
      </UserInfo>
      <UserInfo>
        <DisplayName>TJ Thurman</DisplayName>
        <AccountId>263</AccountId>
        <AccountType/>
      </UserInfo>
      <UserInfo>
        <DisplayName>Jeremy White</DisplayName>
        <AccountId>106</AccountId>
        <AccountType/>
      </UserInfo>
      <UserInfo>
        <DisplayName>Rihana Azam</DisplayName>
        <AccountId>369</AccountId>
        <AccountType/>
      </UserInfo>
      <UserInfo>
        <DisplayName>Michael Philipps</DisplayName>
        <AccountId>12</AccountId>
        <AccountType/>
      </UserInfo>
    </SharedWithUsers>
    <_activity xmlns="e6fac7fa-1da6-4dd6-ae75-51c5747e59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42FA6772E58046BC16494FBB6ECD8F" ma:contentTypeVersion="15" ma:contentTypeDescription="Create a new document." ma:contentTypeScope="" ma:versionID="538cd2a420aaa3672d87fcc13b3160a4">
  <xsd:schema xmlns:xsd="http://www.w3.org/2001/XMLSchema" xmlns:xs="http://www.w3.org/2001/XMLSchema" xmlns:p="http://schemas.microsoft.com/office/2006/metadata/properties" xmlns:ns3="e6fac7fa-1da6-4dd6-ae75-51c5747e591b" xmlns:ns4="e2cbc402-5c61-4177-b9e0-e1d0c753d02f" targetNamespace="http://schemas.microsoft.com/office/2006/metadata/properties" ma:root="true" ma:fieldsID="309b33f7973c1512f2f2babc4d0782f3" ns3:_="" ns4:_="">
    <xsd:import namespace="e6fac7fa-1da6-4dd6-ae75-51c5747e591b"/>
    <xsd:import namespace="e2cbc402-5c61-4177-b9e0-e1d0c753d02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ac7fa-1da6-4dd6-ae75-51c5747e5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cbc402-5c61-4177-b9e0-e1d0c753d0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607C6-A57A-4B03-A83A-45F6327B7BA6}">
  <ds:schemaRefs>
    <ds:schemaRef ds:uri="http://schemas.microsoft.com/office/2006/documentManagement/types"/>
    <ds:schemaRef ds:uri="http://purl.org/dc/elements/1.1/"/>
    <ds:schemaRef ds:uri="e2cbc402-5c61-4177-b9e0-e1d0c753d02f"/>
    <ds:schemaRef ds:uri="e6fac7fa-1da6-4dd6-ae75-51c5747e591b"/>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002DC3E1-363C-4B79-AC71-322DAB533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ac7fa-1da6-4dd6-ae75-51c5747e591b"/>
    <ds:schemaRef ds:uri="e2cbc402-5c61-4177-b9e0-e1d0c753d0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TuftsMed_CaH_16x9_template_3.22</Template>
  <TotalTime>27</TotalTime>
  <Words>94</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Arial</vt:lpstr>
      <vt:lpstr>Calibri</vt:lpstr>
      <vt:lpstr>Corbel</vt:lpstr>
      <vt:lpstr>Roboto</vt:lpstr>
      <vt:lpstr>Rockwell</vt:lpstr>
      <vt:lpstr>System Font Regular</vt:lpstr>
      <vt:lpstr>Verdana</vt:lpstr>
      <vt:lpstr>Wingdings</vt:lpstr>
      <vt:lpstr>Tufts Medecine 3.22</vt:lpstr>
      <vt:lpstr>Instructions</vt:lpstr>
      <vt:lpstr>PowerPoint Presentation</vt:lpstr>
    </vt:vector>
  </TitlesOfParts>
  <Manager/>
  <Company>Home Health VNA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TuftsMedicine PPT Template</dc:title>
  <dc:subject/>
  <dc:creator>Mejia, Rawilda</dc:creator>
  <cp:keywords/>
  <dc:description/>
  <cp:lastModifiedBy>McKinnon, Leandrea</cp:lastModifiedBy>
  <cp:revision>4</cp:revision>
  <dcterms:created xsi:type="dcterms:W3CDTF">2024-04-02T16:00:10Z</dcterms:created>
  <dcterms:modified xsi:type="dcterms:W3CDTF">2024-04-15T13:17:45Z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0x0101000B42FA6772E58046BC16494FBB6ECD8F</vt:lpwstr>
  </property>
</Properties>
</file>