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1"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18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B5EF9-AEE1-422A-9598-76958145C397}"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56F00-115B-4DF8-B627-7D1169863FE5}" type="slidenum">
              <a:rPr lang="en-US" smtClean="0"/>
              <a:t>‹#›</a:t>
            </a:fld>
            <a:endParaRPr lang="en-US" dirty="0"/>
          </a:p>
        </p:txBody>
      </p:sp>
    </p:spTree>
    <p:extLst>
      <p:ext uri="{BB962C8B-B14F-4D97-AF65-F5344CB8AC3E}">
        <p14:creationId xmlns:p14="http://schemas.microsoft.com/office/powerpoint/2010/main" val="2576352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ayout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dirty="0"/>
              <a:t>TMCAH Clinical Staff Education: MAVRIC |  © Tufts Medicine 10.2025 |  Private and confidential. Not for redistribution.</a:t>
            </a:r>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lvl1pPr>
              <a:defRPr sz="1000"/>
            </a:lvl1pPr>
          </a:lstStyle>
          <a:p>
            <a:fld id="{FC6C4365-12B4-406E-8FF5-0E73B8191D68}" type="slidenum">
              <a:rPr lang="en-US" smtClean="0"/>
              <a:t>‹#›</a:t>
            </a:fld>
            <a:endParaRPr lang="en-US" dirty="0"/>
          </a:p>
        </p:txBody>
      </p:sp>
      <p:sp>
        <p:nvSpPr>
          <p:cNvPr id="8" name="Content Placeholder 4">
            <a:extLst>
              <a:ext uri="{FF2B5EF4-FFF2-40B4-BE49-F238E27FC236}">
                <a16:creationId xmlns:a16="http://schemas.microsoft.com/office/drawing/2014/main" id="{90F80118-2B21-BE44-A100-0777F4265343}"/>
              </a:ext>
            </a:extLst>
          </p:cNvPr>
          <p:cNvSpPr txBox="1">
            <a:spLocks/>
          </p:cNvSpPr>
          <p:nvPr/>
        </p:nvSpPr>
        <p:spPr>
          <a:xfrm>
            <a:off x="8470900" y="1576388"/>
            <a:ext cx="3259138"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Slide layouts</a:t>
            </a:r>
            <a:endParaRPr lang="en-US" sz="1200" dirty="0">
              <a:ea typeface="Corbel" charset="0"/>
              <a:cs typeface="Corbel" charset="0"/>
            </a:endParaRPr>
          </a:p>
          <a:p>
            <a:r>
              <a:rPr lang="en-US" sz="1200" dirty="0">
                <a:ea typeface="Corbel" charset="0"/>
                <a:cs typeface="Corbel" charset="0"/>
              </a:rPr>
              <a:t>A variety of slides are available for you to choose from when building a PPT presentation. The layouts are presented on the following slides. As you build slides you can choose which layout best fits your content. </a:t>
            </a:r>
          </a:p>
          <a:p>
            <a:pPr marL="228600" indent="-228600">
              <a:buFont typeface="+mj-lt"/>
              <a:buAutoNum type="arabicPeriod"/>
            </a:pPr>
            <a:r>
              <a:rPr lang="en-US" sz="1200" dirty="0">
                <a:ea typeface="Corbel" charset="0"/>
                <a:cs typeface="Corbel" charset="0"/>
              </a:rPr>
              <a:t>Under the Home tab, click the “Layout” button to open the options.</a:t>
            </a:r>
          </a:p>
          <a:p>
            <a:pPr marL="228600" indent="-228600">
              <a:buFont typeface="+mj-lt"/>
              <a:buAutoNum type="arabicPeriod"/>
            </a:pPr>
            <a:r>
              <a:rPr lang="en-US" sz="1200" dirty="0">
                <a:ea typeface="Corbel" charset="0"/>
                <a:cs typeface="Corbel" charset="0"/>
              </a:rPr>
              <a:t>Clicking your choice will bring up the </a:t>
            </a:r>
            <a:br>
              <a:rPr lang="en-US" sz="1200" dirty="0">
                <a:ea typeface="Corbel" charset="0"/>
                <a:cs typeface="Corbel" charset="0"/>
              </a:rPr>
            </a:br>
            <a:r>
              <a:rPr lang="en-US" sz="1200" dirty="0">
                <a:ea typeface="Corbel" charset="0"/>
                <a:cs typeface="Corbel" charset="0"/>
              </a:rPr>
              <a:t>page layout. </a:t>
            </a:r>
          </a:p>
          <a:p>
            <a:pPr marL="228600" indent="-228600">
              <a:buFont typeface="+mj-lt"/>
              <a:buAutoNum type="arabicPeriod"/>
            </a:pPr>
            <a:r>
              <a:rPr lang="en-US" sz="1200" dirty="0">
                <a:ea typeface="Corbel" charset="0"/>
                <a:cs typeface="Corbel" charset="0"/>
              </a:rPr>
              <a:t>A variety of covers, dividers, and content slides are available to build your presentation, with variations of each.</a:t>
            </a:r>
          </a:p>
          <a:p>
            <a:pPr marL="228600" indent="-228600">
              <a:buFont typeface="+mj-lt"/>
              <a:buAutoNum type="arabicPeriod"/>
            </a:pPr>
            <a:r>
              <a:rPr lang="en-US" sz="1200" dirty="0">
                <a:ea typeface="Corbel" charset="0"/>
                <a:cs typeface="Corbel" charset="0"/>
              </a:rPr>
              <a:t>Delete any slides in the following examples</a:t>
            </a:r>
            <a:br>
              <a:rPr lang="en-US" sz="1200" dirty="0">
                <a:ea typeface="Corbel" charset="0"/>
                <a:cs typeface="Corbel" charset="0"/>
              </a:rPr>
            </a:br>
            <a:r>
              <a:rPr lang="en-US" sz="1200" dirty="0">
                <a:ea typeface="Corbel" charset="0"/>
                <a:cs typeface="Corbel" charset="0"/>
              </a:rPr>
              <a:t> that you do not need to use. They are only presented so you can see all of the </a:t>
            </a:r>
            <a:br>
              <a:rPr lang="en-US" sz="1200" dirty="0">
                <a:ea typeface="Corbel" charset="0"/>
                <a:cs typeface="Corbel" charset="0"/>
              </a:rPr>
            </a:br>
            <a:r>
              <a:rPr lang="en-US" sz="1200" dirty="0">
                <a:ea typeface="Corbel" charset="0"/>
                <a:cs typeface="Corbel" charset="0"/>
              </a:rPr>
              <a:t>available layouts.</a:t>
            </a:r>
          </a:p>
        </p:txBody>
      </p:sp>
      <p:pic>
        <p:nvPicPr>
          <p:cNvPr id="10" name="Picture 9">
            <a:extLst>
              <a:ext uri="{FF2B5EF4-FFF2-40B4-BE49-F238E27FC236}">
                <a16:creationId xmlns:a16="http://schemas.microsoft.com/office/drawing/2014/main" id="{5F5C606E-7600-1D40-9617-DE92CC3256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4" r="-23167" b="-332073"/>
          <a:stretch/>
        </p:blipFill>
        <p:spPr>
          <a:xfrm>
            <a:off x="1492250" y="1576388"/>
            <a:ext cx="6750049" cy="3929062"/>
          </a:xfrm>
          <a:prstGeom prst="rect">
            <a:avLst/>
          </a:prstGeom>
          <a:solidFill>
            <a:schemeClr val="tx2">
              <a:lumMod val="20000"/>
              <a:lumOff val="80000"/>
            </a:schemeClr>
          </a:solidFill>
          <a:ln>
            <a:solidFill>
              <a:schemeClr val="tx2"/>
            </a:solidFill>
          </a:ln>
        </p:spPr>
      </p:pic>
      <p:pic>
        <p:nvPicPr>
          <p:cNvPr id="11" name="Picture 10">
            <a:extLst>
              <a:ext uri="{FF2B5EF4-FFF2-40B4-BE49-F238E27FC236}">
                <a16:creationId xmlns:a16="http://schemas.microsoft.com/office/drawing/2014/main" id="{65CC8236-0AC6-F743-9874-50669FA51B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2929" y="2446317"/>
            <a:ext cx="3230147" cy="3052160"/>
          </a:xfrm>
          <a:prstGeom prst="rect">
            <a:avLst/>
          </a:prstGeom>
          <a:ln>
            <a:noFill/>
          </a:ln>
        </p:spPr>
      </p:pic>
      <p:pic>
        <p:nvPicPr>
          <p:cNvPr id="12" name="Picture 11">
            <a:extLst>
              <a:ext uri="{FF2B5EF4-FFF2-40B4-BE49-F238E27FC236}">
                <a16:creationId xmlns:a16="http://schemas.microsoft.com/office/drawing/2014/main" id="{1988B8C0-5077-B641-9925-EDFB9A4B6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4239" y="2031525"/>
            <a:ext cx="528690" cy="528690"/>
          </a:xfrm>
          <a:prstGeom prst="rect">
            <a:avLst/>
          </a:prstGeom>
        </p:spPr>
      </p:pic>
      <p:sp>
        <p:nvSpPr>
          <p:cNvPr id="13" name="TextBox 12">
            <a:extLst>
              <a:ext uri="{FF2B5EF4-FFF2-40B4-BE49-F238E27FC236}">
                <a16:creationId xmlns:a16="http://schemas.microsoft.com/office/drawing/2014/main" id="{E6DD46E5-62AA-9E40-A927-775456789545}"/>
              </a:ext>
            </a:extLst>
          </p:cNvPr>
          <p:cNvSpPr txBox="1"/>
          <p:nvPr/>
        </p:nvSpPr>
        <p:spPr>
          <a:xfrm>
            <a:off x="1492249" y="457199"/>
            <a:ext cx="6750050" cy="793751"/>
          </a:xfrm>
          <a:prstGeom prst="rect">
            <a:avLst/>
          </a:prstGeom>
          <a:noFill/>
        </p:spPr>
        <p:txBody>
          <a:bodyPr wrap="square" lIns="0" tIns="365760" rIns="0" bIns="0" rtlCol="0">
            <a:noAutofit/>
          </a:bodyPr>
          <a:lstStyle/>
          <a:p>
            <a:pPr marL="0" indent="-3657600" algn="l">
              <a:spcAft>
                <a:spcPts val="600"/>
              </a:spcAft>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Layouts</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E862F39D-5291-DC4F-BBFB-93CF60AA2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87033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2194-B508-E285-25D4-C0A9BED06F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033B2F-6E66-578E-6129-922B397B16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DD7BFC-C778-C08B-8C97-5102AA905E2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965EF73-80E4-FA62-7C43-B201D525395A}"/>
              </a:ext>
            </a:extLst>
          </p:cNvPr>
          <p:cNvSpPr>
            <a:spLocks noGrp="1"/>
          </p:cNvSpPr>
          <p:nvPr>
            <p:ph type="ftr" sz="quarter" idx="11"/>
          </p:nvPr>
        </p:nvSpPr>
        <p:spPr/>
        <p:txBody>
          <a:bodyPr/>
          <a:lstStyle/>
          <a:p>
            <a:r>
              <a:rPr lang="en-US" dirty="0"/>
              <a:t>TMCAH Clinical Staff Education: MAVRIC |  © Tufts Medicine 10.2025 |  Private and confidential. Not for redistribution.</a:t>
            </a:r>
          </a:p>
        </p:txBody>
      </p:sp>
      <p:sp>
        <p:nvSpPr>
          <p:cNvPr id="6" name="Slide Number Placeholder 5">
            <a:extLst>
              <a:ext uri="{FF2B5EF4-FFF2-40B4-BE49-F238E27FC236}">
                <a16:creationId xmlns:a16="http://schemas.microsoft.com/office/drawing/2014/main" id="{2F40A2D3-57CA-0852-3B9C-3112F792ADB3}"/>
              </a:ext>
            </a:extLst>
          </p:cNvPr>
          <p:cNvSpPr>
            <a:spLocks noGrp="1"/>
          </p:cNvSpPr>
          <p:nvPr>
            <p:ph type="sldNum" sz="quarter" idx="12"/>
          </p:nvPr>
        </p:nvSpPr>
        <p:spPr/>
        <p:txBody>
          <a:bodyPr/>
          <a:lstStyle/>
          <a:p>
            <a:fld id="{FC6C4365-12B4-406E-8FF5-0E73B8191D68}" type="slidenum">
              <a:rPr lang="en-US" smtClean="0"/>
              <a:t>‹#›</a:t>
            </a:fld>
            <a:endParaRPr lang="en-US" dirty="0"/>
          </a:p>
        </p:txBody>
      </p:sp>
    </p:spTree>
    <p:extLst>
      <p:ext uri="{BB962C8B-B14F-4D97-AF65-F5344CB8AC3E}">
        <p14:creationId xmlns:p14="http://schemas.microsoft.com/office/powerpoint/2010/main" val="202165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_1">
    <p:bg>
      <p:bgPr>
        <a:solidFill>
          <a:srgbClr val="00308C"/>
        </a:solid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2555419"/>
            <a:ext cx="6026150" cy="1897917"/>
          </a:xfrm>
        </p:spPr>
        <p:txBody>
          <a:bodyPr tIns="0" rIns="0" bIns="0" anchor="b" anchorCtr="0"/>
          <a:lstStyle>
            <a:lvl1pPr>
              <a:lnSpc>
                <a:spcPct val="92000"/>
              </a:lnSpc>
              <a:defRPr sz="44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4453336"/>
            <a:ext cx="6026150" cy="592504"/>
          </a:xfrm>
        </p:spPr>
        <p:txBody>
          <a:bodyPr tIns="91440" bIns="0" anchor="t" anchorCtr="0"/>
          <a:lstStyle>
            <a:lvl1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045840"/>
            <a:ext cx="6026148" cy="329563"/>
          </a:xfrm>
          <a:prstGeom prst="rect">
            <a:avLst/>
          </a:prstGeom>
        </p:spPr>
        <p:txBody>
          <a:bodyPr lIns="0" tIns="91440" rIns="0" bIns="0" anchor="t" anchorCtr="0"/>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1000">
                <a:solidFill>
                  <a:schemeClr val="bg1"/>
                </a:solidFill>
              </a:defRPr>
            </a:lvl7pPr>
            <a:lvl8pPr>
              <a:defRPr sz="1000">
                <a:solidFill>
                  <a:schemeClr val="bg1"/>
                </a:solidFill>
              </a:defRPr>
            </a:lvl8pPr>
            <a:lvl9pPr marL="0">
              <a:defRPr sz="1000">
                <a:solidFill>
                  <a:schemeClr val="bg1"/>
                </a:solidFill>
              </a:defRPr>
            </a:lvl9pPr>
          </a:lstStyle>
          <a:p>
            <a:pPr indent="-3200400"/>
            <a:endParaRPr lang="en-US" dirty="0"/>
          </a:p>
        </p:txBody>
      </p:sp>
      <p:sp>
        <p:nvSpPr>
          <p:cNvPr id="14" name="Picture 5">
            <a:extLst>
              <a:ext uri="{FF2B5EF4-FFF2-40B4-BE49-F238E27FC236}">
                <a16:creationId xmlns:a16="http://schemas.microsoft.com/office/drawing/2014/main" id="{F8D10F0C-A443-ED48-B17D-58DDFDE68BC8}"/>
              </a:ext>
            </a:extLst>
          </p:cNvPr>
          <p:cNvSpPr/>
          <p:nvPr/>
        </p:nvSpPr>
        <p:spPr>
          <a:xfrm>
            <a:off x="465137"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grpSp>
        <p:nvGrpSpPr>
          <p:cNvPr id="13" name="Group 12">
            <a:extLst>
              <a:ext uri="{FF2B5EF4-FFF2-40B4-BE49-F238E27FC236}">
                <a16:creationId xmlns:a16="http://schemas.microsoft.com/office/drawing/2014/main" id="{DAD16B10-83D4-C541-81EE-B7789EA32D5E}"/>
              </a:ext>
            </a:extLst>
          </p:cNvPr>
          <p:cNvGrpSpPr/>
          <p:nvPr/>
        </p:nvGrpSpPr>
        <p:grpSpPr>
          <a:xfrm>
            <a:off x="6215270" y="881270"/>
            <a:ext cx="5976730" cy="5976730"/>
            <a:chOff x="6215270" y="881270"/>
            <a:chExt cx="5976730" cy="5976730"/>
          </a:xfrm>
        </p:grpSpPr>
        <p:sp>
          <p:nvSpPr>
            <p:cNvPr id="8" name="Freeform 7">
              <a:extLst>
                <a:ext uri="{FF2B5EF4-FFF2-40B4-BE49-F238E27FC236}">
                  <a16:creationId xmlns:a16="http://schemas.microsoft.com/office/drawing/2014/main" id="{E2F0F27C-199B-B446-9216-46D2753DF4C2}"/>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6C97FAAC-234E-ED49-A209-A2E3757D7ACC}"/>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3031F25-235B-8944-8676-4CEAA57DB98A}"/>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dirty="0"/>
            </a:p>
          </p:txBody>
        </p:sp>
      </p:grpSp>
      <p:sp>
        <p:nvSpPr>
          <p:cNvPr id="15" name="TextBox 14">
            <a:extLst>
              <a:ext uri="{FF2B5EF4-FFF2-40B4-BE49-F238E27FC236}">
                <a16:creationId xmlns:a16="http://schemas.microsoft.com/office/drawing/2014/main" id="{17215CF7-890F-4B4C-BBA6-11E26CFFDEAB}"/>
              </a:ext>
            </a:extLst>
          </p:cNvPr>
          <p:cNvSpPr txBox="1"/>
          <p:nvPr/>
        </p:nvSpPr>
        <p:spPr>
          <a:xfrm>
            <a:off x="-1075334" y="275051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C3D31271-87BE-BE49-B8A2-6E7280FE7CE0}"/>
              </a:ext>
            </a:extLst>
          </p:cNvPr>
          <p:cNvSpPr txBox="1"/>
          <p:nvPr/>
        </p:nvSpPr>
        <p:spPr>
          <a:xfrm>
            <a:off x="-863194" y="1367942"/>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3C27A68D-AF1F-CA4C-B1D3-4D996FE7C042}"/>
              </a:ext>
            </a:extLst>
          </p:cNvPr>
          <p:cNvSpPr txBox="1"/>
          <p:nvPr/>
        </p:nvSpPr>
        <p:spPr>
          <a:xfrm>
            <a:off x="-1243584" y="273588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36550053-6743-4844-BB60-F3F0FBC6C4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5137" y="461963"/>
            <a:ext cx="2543937" cy="532257"/>
          </a:xfrm>
          <a:prstGeom prst="rect">
            <a:avLst/>
          </a:prstGeom>
        </p:spPr>
      </p:pic>
    </p:spTree>
    <p:extLst>
      <p:ext uri="{BB962C8B-B14F-4D97-AF65-F5344CB8AC3E}">
        <p14:creationId xmlns:p14="http://schemas.microsoft.com/office/powerpoint/2010/main" val="153713442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ver_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1E7EE9-9E01-E94C-96A1-A79E0D0070AA}"/>
              </a:ext>
            </a:extLst>
          </p:cNvPr>
          <p:cNvGrpSpPr/>
          <p:nvPr/>
        </p:nvGrpSpPr>
        <p:grpSpPr>
          <a:xfrm>
            <a:off x="0" y="-3174"/>
            <a:ext cx="6719888" cy="4917592"/>
            <a:chOff x="0" y="-3174"/>
            <a:chExt cx="6719888" cy="4917592"/>
          </a:xfrm>
        </p:grpSpPr>
        <p:sp>
          <p:nvSpPr>
            <p:cNvPr id="2" name="Rectangle 1">
              <a:extLst>
                <a:ext uri="{FF2B5EF4-FFF2-40B4-BE49-F238E27FC236}">
                  <a16:creationId xmlns:a16="http://schemas.microsoft.com/office/drawing/2014/main" id="{2E374CD2-B136-E84B-B25A-A786ABB6B12A}"/>
                </a:ext>
              </a:extLst>
            </p:cNvPr>
            <p:cNvSpPr/>
            <p:nvPr/>
          </p:nvSpPr>
          <p:spPr bwMode="auto">
            <a:xfrm>
              <a:off x="0" y="0"/>
              <a:ext cx="6719888" cy="4914418"/>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92641FA4-45E1-9145-A55F-2EA40F0C9062}"/>
                </a:ext>
              </a:extLst>
            </p:cNvPr>
            <p:cNvGrpSpPr/>
            <p:nvPr/>
          </p:nvGrpSpPr>
          <p:grpSpPr>
            <a:xfrm rot="16200000">
              <a:off x="1802297" y="-3174"/>
              <a:ext cx="4917591" cy="4917591"/>
              <a:chOff x="6263588" y="881270"/>
              <a:chExt cx="5976730" cy="5976730"/>
            </a:xfrm>
          </p:grpSpPr>
          <p:sp>
            <p:nvSpPr>
              <p:cNvPr id="10" name="Freeform 9">
                <a:extLst>
                  <a:ext uri="{FF2B5EF4-FFF2-40B4-BE49-F238E27FC236}">
                    <a16:creationId xmlns:a16="http://schemas.microsoft.com/office/drawing/2014/main" id="{AA2A03F9-436C-8045-BDC1-60E2FEF53B55}"/>
                  </a:ext>
                </a:extLst>
              </p:cNvPr>
              <p:cNvSpPr/>
              <p:nvPr/>
            </p:nvSpPr>
            <p:spPr>
              <a:xfrm rot="16200000">
                <a:off x="6263588"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9F0ECB28-7B4B-204E-BD3C-D045DF8B57D4}"/>
                  </a:ext>
                </a:extLst>
              </p:cNvPr>
              <p:cNvSpPr/>
              <p:nvPr/>
            </p:nvSpPr>
            <p:spPr>
              <a:xfrm rot="16200000">
                <a:off x="8255830" y="2873515"/>
                <a:ext cx="3984485" cy="3984485"/>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728A487-2B2D-3843-AA33-77010D9EE84E}"/>
                  </a:ext>
                </a:extLst>
              </p:cNvPr>
              <p:cNvSpPr/>
              <p:nvPr/>
            </p:nvSpPr>
            <p:spPr>
              <a:xfrm rot="16200000">
                <a:off x="10248075"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dirty="0"/>
              </a:p>
            </p:txBody>
          </p:sp>
        </p:grpSp>
      </p:gr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465138" y="5156615"/>
            <a:ext cx="6026150" cy="640229"/>
          </a:xfrm>
        </p:spPr>
        <p:txBody>
          <a:bodyPr tIns="0" bIns="0" anchor="ctr" anchorCtr="0"/>
          <a:lstStyle>
            <a:lvl1pPr>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1220475" y="5940425"/>
            <a:ext cx="5270810" cy="455612"/>
          </a:xfrm>
          <a:prstGeom prst="rect">
            <a:avLst/>
          </a:prstGeom>
        </p:spPr>
        <p:txBody>
          <a:bodyPr lIns="0" tIns="0" rIns="0" bIns="0" anchor="ctr" anchorCtr="0"/>
          <a:lstStyle>
            <a:lvl1pPr>
              <a:defRPr sz="1000">
                <a:solidFill>
                  <a:schemeClr val="tx2"/>
                </a:solidFill>
              </a:defRPr>
            </a:lvl1pPr>
            <a:lvl2pPr>
              <a:defRPr sz="1000">
                <a:solidFill>
                  <a:schemeClr val="tx2"/>
                </a:solidFill>
              </a:defRPr>
            </a:lvl2pPr>
            <a:lvl3pPr>
              <a:defRPr sz="1000">
                <a:solidFill>
                  <a:schemeClr val="tx2"/>
                </a:solidFill>
              </a:defRPr>
            </a:lvl3pPr>
            <a:lvl4pPr>
              <a:defRPr sz="1000">
                <a:solidFill>
                  <a:schemeClr val="tx2"/>
                </a:solidFill>
              </a:defRPr>
            </a:lvl4pPr>
            <a:lvl5pPr>
              <a:defRPr sz="1000">
                <a:solidFill>
                  <a:schemeClr val="tx2"/>
                </a:solidFill>
              </a:defRPr>
            </a:lvl5pPr>
            <a:lvl6pPr>
              <a:defRPr sz="1000">
                <a:solidFill>
                  <a:schemeClr val="tx2"/>
                </a:solidFill>
              </a:defRPr>
            </a:lvl6pPr>
            <a:lvl7pPr>
              <a:defRPr sz="1000">
                <a:solidFill>
                  <a:schemeClr val="tx2"/>
                </a:solidFill>
              </a:defRPr>
            </a:lvl7pPr>
            <a:lvl8pPr>
              <a:defRPr sz="1000">
                <a:solidFill>
                  <a:schemeClr val="tx2"/>
                </a:solidFill>
              </a:defRPr>
            </a:lvl8pPr>
            <a:lvl9pPr marL="0">
              <a:defRPr sz="1000">
                <a:solidFill>
                  <a:schemeClr val="tx2"/>
                </a:solidFill>
              </a:defRPr>
            </a:lvl9pPr>
          </a:lstStyle>
          <a:p>
            <a:pPr indent="-3200400"/>
            <a:endParaRPr lang="en-US" dirty="0"/>
          </a:p>
        </p:txBody>
      </p:sp>
      <p:sp>
        <p:nvSpPr>
          <p:cNvPr id="4" name="Picture 16">
            <a:extLst>
              <a:ext uri="{FF2B5EF4-FFF2-40B4-BE49-F238E27FC236}">
                <a16:creationId xmlns:a16="http://schemas.microsoft.com/office/drawing/2014/main" id="{497A3B8B-4DC8-5148-BAAF-CF6C37E71E26}"/>
              </a:ext>
            </a:extLst>
          </p:cNvPr>
          <p:cNvSpPr/>
          <p:nvPr/>
        </p:nvSpPr>
        <p:spPr>
          <a:xfrm>
            <a:off x="465137" y="5940425"/>
            <a:ext cx="455611" cy="455612"/>
          </a:xfrm>
          <a:custGeom>
            <a:avLst/>
            <a:gdLst>
              <a:gd name="connsiteX0" fmla="*/ 227806 w 455611"/>
              <a:gd name="connsiteY0" fmla="*/ 0 h 455612"/>
              <a:gd name="connsiteX1" fmla="*/ 0 w 455611"/>
              <a:gd name="connsiteY1" fmla="*/ 227806 h 455612"/>
              <a:gd name="connsiteX2" fmla="*/ 227806 w 455611"/>
              <a:gd name="connsiteY2" fmla="*/ 455612 h 455612"/>
              <a:gd name="connsiteX3" fmla="*/ 455612 w 455611"/>
              <a:gd name="connsiteY3" fmla="*/ 227806 h 455612"/>
              <a:gd name="connsiteX4" fmla="*/ 227806 w 455611"/>
              <a:gd name="connsiteY4" fmla="*/ 0 h 455612"/>
              <a:gd name="connsiteX5" fmla="*/ 175980 w 455611"/>
              <a:gd name="connsiteY5" fmla="*/ 325193 h 455612"/>
              <a:gd name="connsiteX6" fmla="*/ 175980 w 455611"/>
              <a:gd name="connsiteY6" fmla="*/ 229261 h 455612"/>
              <a:gd name="connsiteX7" fmla="*/ 217745 w 455611"/>
              <a:gd name="connsiteY7" fmla="*/ 280201 h 455612"/>
              <a:gd name="connsiteX8" fmla="*/ 236728 w 455611"/>
              <a:gd name="connsiteY8" fmla="*/ 280201 h 455612"/>
              <a:gd name="connsiteX9" fmla="*/ 280138 w 455611"/>
              <a:gd name="connsiteY9" fmla="*/ 229578 h 455612"/>
              <a:gd name="connsiteX10" fmla="*/ 280138 w 455611"/>
              <a:gd name="connsiteY10" fmla="*/ 325193 h 455612"/>
              <a:gd name="connsiteX11" fmla="*/ 323105 w 455611"/>
              <a:gd name="connsiteY11" fmla="*/ 325193 h 455612"/>
              <a:gd name="connsiteX12" fmla="*/ 323105 w 455611"/>
              <a:gd name="connsiteY12" fmla="*/ 381006 h 455612"/>
              <a:gd name="connsiteX13" fmla="*/ 132191 w 455611"/>
              <a:gd name="connsiteY13" fmla="*/ 381006 h 455612"/>
              <a:gd name="connsiteX14" fmla="*/ 132191 w 455611"/>
              <a:gd name="connsiteY14" fmla="*/ 325193 h 455612"/>
              <a:gd name="connsiteX15" fmla="*/ 378474 w 455611"/>
              <a:gd name="connsiteY15" fmla="*/ 211290 h 455612"/>
              <a:gd name="connsiteX16" fmla="*/ 323421 w 455611"/>
              <a:gd name="connsiteY16" fmla="*/ 211290 h 455612"/>
              <a:gd name="connsiteX17" fmla="*/ 323421 w 455611"/>
              <a:gd name="connsiteY17" fmla="*/ 167437 h 455612"/>
              <a:gd name="connsiteX18" fmla="*/ 280391 w 455611"/>
              <a:gd name="connsiteY18" fmla="*/ 167437 h 455612"/>
              <a:gd name="connsiteX19" fmla="*/ 227173 w 455611"/>
              <a:gd name="connsiteY19" fmla="*/ 229641 h 455612"/>
              <a:gd name="connsiteX20" fmla="*/ 176550 w 455611"/>
              <a:gd name="connsiteY20" fmla="*/ 167437 h 455612"/>
              <a:gd name="connsiteX21" fmla="*/ 132064 w 455611"/>
              <a:gd name="connsiteY21" fmla="*/ 167437 h 455612"/>
              <a:gd name="connsiteX22" fmla="*/ 132064 w 455611"/>
              <a:gd name="connsiteY22" fmla="*/ 211353 h 455612"/>
              <a:gd name="connsiteX23" fmla="*/ 77391 w 455611"/>
              <a:gd name="connsiteY23" fmla="*/ 211353 h 455612"/>
              <a:gd name="connsiteX24" fmla="*/ 77391 w 455611"/>
              <a:gd name="connsiteY24" fmla="*/ 105993 h 455612"/>
              <a:gd name="connsiteX25" fmla="*/ 378221 w 455611"/>
              <a:gd name="connsiteY25" fmla="*/ 10599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11" h="455612">
                <a:moveTo>
                  <a:pt x="227806" y="0"/>
                </a:moveTo>
                <a:cubicBezTo>
                  <a:pt x="101992" y="0"/>
                  <a:pt x="0" y="101992"/>
                  <a:pt x="0" y="227806"/>
                </a:cubicBezTo>
                <a:cubicBezTo>
                  <a:pt x="0" y="353620"/>
                  <a:pt x="101992" y="455612"/>
                  <a:pt x="227806" y="455612"/>
                </a:cubicBezTo>
                <a:cubicBezTo>
                  <a:pt x="353620" y="455612"/>
                  <a:pt x="455612" y="353620"/>
                  <a:pt x="455612" y="227806"/>
                </a:cubicBezTo>
                <a:cubicBezTo>
                  <a:pt x="455612" y="101992"/>
                  <a:pt x="353620" y="0"/>
                  <a:pt x="227806" y="0"/>
                </a:cubicBezTo>
                <a:close/>
                <a:moveTo>
                  <a:pt x="175980" y="325193"/>
                </a:moveTo>
                <a:lnTo>
                  <a:pt x="175980" y="229261"/>
                </a:lnTo>
                <a:lnTo>
                  <a:pt x="217745" y="280201"/>
                </a:lnTo>
                <a:lnTo>
                  <a:pt x="236728" y="280201"/>
                </a:lnTo>
                <a:lnTo>
                  <a:pt x="280138" y="229578"/>
                </a:lnTo>
                <a:lnTo>
                  <a:pt x="280138" y="325193"/>
                </a:lnTo>
                <a:lnTo>
                  <a:pt x="323105" y="325193"/>
                </a:lnTo>
                <a:lnTo>
                  <a:pt x="323105" y="381006"/>
                </a:lnTo>
                <a:lnTo>
                  <a:pt x="132191" y="381006"/>
                </a:lnTo>
                <a:lnTo>
                  <a:pt x="132191" y="325193"/>
                </a:lnTo>
                <a:close/>
                <a:moveTo>
                  <a:pt x="378474" y="211290"/>
                </a:moveTo>
                <a:lnTo>
                  <a:pt x="323421" y="211290"/>
                </a:lnTo>
                <a:lnTo>
                  <a:pt x="323421" y="167437"/>
                </a:lnTo>
                <a:lnTo>
                  <a:pt x="280391" y="167437"/>
                </a:lnTo>
                <a:lnTo>
                  <a:pt x="227173" y="229641"/>
                </a:lnTo>
                <a:lnTo>
                  <a:pt x="176550" y="167437"/>
                </a:lnTo>
                <a:lnTo>
                  <a:pt x="132064" y="167437"/>
                </a:lnTo>
                <a:lnTo>
                  <a:pt x="132064" y="211353"/>
                </a:lnTo>
                <a:lnTo>
                  <a:pt x="77391" y="211353"/>
                </a:lnTo>
                <a:lnTo>
                  <a:pt x="77391" y="105993"/>
                </a:lnTo>
                <a:lnTo>
                  <a:pt x="378221" y="105993"/>
                </a:lnTo>
                <a:close/>
              </a:path>
            </a:pathLst>
          </a:custGeom>
          <a:solidFill>
            <a:srgbClr val="428FEC"/>
          </a:solidFill>
          <a:ln w="6218" cap="flat">
            <a:noFill/>
            <a:prstDash val="solid"/>
            <a:miter/>
          </a:ln>
        </p:spPr>
        <p:txBody>
          <a:bodyPr rtlCol="0" anchor="ctr"/>
          <a:lstStyle/>
          <a:p>
            <a:endParaRPr lang="en-US" dirty="0"/>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6719888" y="0"/>
            <a:ext cx="5472112" cy="6858000"/>
          </a:xfrm>
          <a:solidFill>
            <a:schemeClr val="bg1">
              <a:lumMod val="75000"/>
            </a:schemeClr>
          </a:solidFill>
        </p:spPr>
        <p:txBody>
          <a:bodyPr tIns="2834640"/>
          <a:lstStyle>
            <a:lvl1pPr algn="ctr">
              <a:defRPr/>
            </a:lvl1pPr>
          </a:lstStyle>
          <a:p>
            <a:r>
              <a:rPr lang="en-US" dirty="0"/>
              <a:t>Click icon to add picture</a:t>
            </a:r>
          </a:p>
        </p:txBody>
      </p:sp>
      <p:sp>
        <p:nvSpPr>
          <p:cNvPr id="9" name="Title 9">
            <a:extLst>
              <a:ext uri="{FF2B5EF4-FFF2-40B4-BE49-F238E27FC236}">
                <a16:creationId xmlns:a16="http://schemas.microsoft.com/office/drawing/2014/main" id="{C1952CF0-B0C6-8842-BCF5-330B6B8D90EC}"/>
              </a:ext>
            </a:extLst>
          </p:cNvPr>
          <p:cNvSpPr>
            <a:spLocks noGrp="1"/>
          </p:cNvSpPr>
          <p:nvPr>
            <p:ph type="title"/>
          </p:nvPr>
        </p:nvSpPr>
        <p:spPr>
          <a:xfrm>
            <a:off x="465138" y="2555419"/>
            <a:ext cx="4510087" cy="1897917"/>
          </a:xfrm>
        </p:spPr>
        <p:txBody>
          <a:bodyPr tIns="0" rIns="0" bIns="0" anchor="b" anchorCtr="0"/>
          <a:lstStyle>
            <a:lvl1pPr>
              <a:lnSpc>
                <a:spcPct val="92000"/>
              </a:lnSpc>
              <a:defRPr sz="4400" b="0">
                <a:solidFill>
                  <a:schemeClr val="bg1"/>
                </a:solidFill>
              </a:defRPr>
            </a:lvl1pPr>
          </a:lstStyle>
          <a:p>
            <a:r>
              <a:rPr lang="en-US"/>
              <a:t>Click to edit Master title style</a:t>
            </a:r>
          </a:p>
        </p:txBody>
      </p:sp>
      <p:pic>
        <p:nvPicPr>
          <p:cNvPr id="38" name="Graphic 37">
            <a:extLst>
              <a:ext uri="{FF2B5EF4-FFF2-40B4-BE49-F238E27FC236}">
                <a16:creationId xmlns:a16="http://schemas.microsoft.com/office/drawing/2014/main" id="{6241B9D0-7664-FB4B-903F-0B689B3665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5137" y="461963"/>
            <a:ext cx="2543937" cy="532257"/>
          </a:xfrm>
          <a:prstGeom prst="rect">
            <a:avLst/>
          </a:prstGeom>
        </p:spPr>
      </p:pic>
    </p:spTree>
    <p:extLst>
      <p:ext uri="{BB962C8B-B14F-4D97-AF65-F5344CB8AC3E}">
        <p14:creationId xmlns:p14="http://schemas.microsoft.com/office/powerpoint/2010/main" val="233157518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5">
            <a:extLst>
              <a:ext uri="{FF2B5EF4-FFF2-40B4-BE49-F238E27FC236}">
                <a16:creationId xmlns:a16="http://schemas.microsoft.com/office/drawing/2014/main" id="{E2AC9DFC-B123-C64D-B8F7-8506D374D6BF}"/>
              </a:ext>
            </a:extLst>
          </p:cNvPr>
          <p:cNvSpPr/>
          <p:nvPr/>
        </p:nvSpPr>
        <p:spPr>
          <a:xfrm>
            <a:off x="465137"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2784475" y="0"/>
            <a:ext cx="9407525" cy="3888314"/>
          </a:xfrm>
          <a:solidFill>
            <a:schemeClr val="bg1">
              <a:lumMod val="75000"/>
            </a:schemeClr>
          </a:solidFill>
        </p:spPr>
        <p:txBody>
          <a:bodyPr tIns="2286000"/>
          <a:lstStyle>
            <a:lvl1pPr algn="ctr">
              <a:defRPr/>
            </a:lvl1pPr>
          </a:lstStyle>
          <a:p>
            <a:r>
              <a:rPr lang="en-US" dirty="0"/>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3244850" y="4328299"/>
            <a:ext cx="8485188" cy="1272195"/>
          </a:xfrm>
        </p:spPr>
        <p:txBody>
          <a:bodyPr tIns="0" rIns="0" bIns="0" anchor="t" anchorCtr="0"/>
          <a:lstStyle>
            <a:lvl1pPr>
              <a:lnSpc>
                <a:spcPct val="92000"/>
              </a:lnSpc>
              <a:defRPr sz="4400" b="0">
                <a:solidFill>
                  <a:schemeClr val="accent1"/>
                </a:solidFill>
              </a:defRPr>
            </a:lvl1pPr>
          </a:lstStyle>
          <a:p>
            <a:r>
              <a:rPr lang="en-US"/>
              <a:t>Click to edit Master title style</a:t>
            </a:r>
          </a:p>
        </p:txBody>
      </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3244850" y="5600494"/>
            <a:ext cx="8485188" cy="592504"/>
          </a:xfrm>
        </p:spPr>
        <p:txBody>
          <a:bodyPr tIns="91440" bIns="0" anchor="t" anchorCtr="0"/>
          <a:lstStyle>
            <a:lvl1pPr>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9pPr>
          </a:lstStyle>
          <a:p>
            <a:pPr lvl="8"/>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3244848" y="6192998"/>
            <a:ext cx="8485185" cy="329563"/>
          </a:xfrm>
          <a:prstGeom prst="rect">
            <a:avLst/>
          </a:prstGeom>
        </p:spPr>
        <p:txBody>
          <a:bodyPr lIns="0" tIns="91440" rIns="0" bIns="0" anchor="t" anchorCtr="0"/>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vl6pPr>
              <a:defRPr sz="1000">
                <a:solidFill>
                  <a:schemeClr val="tx1"/>
                </a:solidFill>
              </a:defRPr>
            </a:lvl6pPr>
            <a:lvl7pPr>
              <a:defRPr sz="1000">
                <a:solidFill>
                  <a:schemeClr val="tx1"/>
                </a:solidFill>
              </a:defRPr>
            </a:lvl7pPr>
            <a:lvl8pPr>
              <a:defRPr sz="1000">
                <a:solidFill>
                  <a:schemeClr val="tx1"/>
                </a:solidFill>
              </a:defRPr>
            </a:lvl8pPr>
            <a:lvl9pPr marL="0">
              <a:defRPr sz="1000">
                <a:solidFill>
                  <a:schemeClr val="tx1"/>
                </a:solidFill>
              </a:defRPr>
            </a:lvl9pPr>
          </a:lstStyle>
          <a:p>
            <a:pPr lvl="8" indent="-3200400"/>
            <a:endParaRPr lang="en-US" dirty="0"/>
          </a:p>
        </p:txBody>
      </p:sp>
      <p:sp>
        <p:nvSpPr>
          <p:cNvPr id="2" name="TextBox 1">
            <a:extLst>
              <a:ext uri="{FF2B5EF4-FFF2-40B4-BE49-F238E27FC236}">
                <a16:creationId xmlns:a16="http://schemas.microsoft.com/office/drawing/2014/main" id="{8E657881-20A0-5847-86EB-5574CA37A30C}"/>
              </a:ext>
            </a:extLst>
          </p:cNvPr>
          <p:cNvSpPr txBox="1"/>
          <p:nvPr/>
        </p:nvSpPr>
        <p:spPr>
          <a:xfrm>
            <a:off x="4725619" y="-285293"/>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32" name="Graphic 31">
            <a:extLst>
              <a:ext uri="{FF2B5EF4-FFF2-40B4-BE49-F238E27FC236}">
                <a16:creationId xmlns:a16="http://schemas.microsoft.com/office/drawing/2014/main" id="{1AB49979-18BE-8B4A-9D6A-24F1A92A784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4429"/>
          <a:stretch/>
        </p:blipFill>
        <p:spPr>
          <a:xfrm>
            <a:off x="465137" y="461963"/>
            <a:ext cx="1922463" cy="532257"/>
          </a:xfrm>
          <a:prstGeom prst="rect">
            <a:avLst/>
          </a:prstGeom>
        </p:spPr>
      </p:pic>
    </p:spTree>
    <p:extLst>
      <p:ext uri="{BB962C8B-B14F-4D97-AF65-F5344CB8AC3E}">
        <p14:creationId xmlns:p14="http://schemas.microsoft.com/office/powerpoint/2010/main" val="422673173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vider_1">
    <p:bg>
      <p:bgPr>
        <a:solidFill>
          <a:srgbClr val="00308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F8607D-94D2-364C-B168-2DE5EE60900A}"/>
              </a:ext>
            </a:extLst>
          </p:cNvPr>
          <p:cNvGrpSpPr/>
          <p:nvPr/>
        </p:nvGrpSpPr>
        <p:grpSpPr>
          <a:xfrm rot="10800000">
            <a:off x="0" y="0"/>
            <a:ext cx="4754880" cy="4754880"/>
            <a:chOff x="6215270" y="881270"/>
            <a:chExt cx="5976730" cy="5976730"/>
          </a:xfrm>
        </p:grpSpPr>
        <p:sp>
          <p:nvSpPr>
            <p:cNvPr id="7" name="Freeform 6">
              <a:extLst>
                <a:ext uri="{FF2B5EF4-FFF2-40B4-BE49-F238E27FC236}">
                  <a16:creationId xmlns:a16="http://schemas.microsoft.com/office/drawing/2014/main" id="{462ADA27-63EB-B04F-A03F-D38564932D39}"/>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148F6721-2CCE-9948-9A60-B3523D722534}"/>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1169FF5-2D64-C445-9C22-0CDD21E659F7}"/>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dirty="0"/>
            </a:p>
          </p:txBody>
        </p:sp>
      </p:grpSp>
      <p:sp>
        <p:nvSpPr>
          <p:cNvPr id="11" name="Title 9">
            <a:extLst>
              <a:ext uri="{FF2B5EF4-FFF2-40B4-BE49-F238E27FC236}">
                <a16:creationId xmlns:a16="http://schemas.microsoft.com/office/drawing/2014/main" id="{A5DD4228-57FC-7540-B45E-248B020CF54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TMCAH Clinical Staff Education: MAVRIC |  © Tufts Medicine 10.2025 |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pic>
        <p:nvPicPr>
          <p:cNvPr id="5" name="Picture 4" descr="Logo, icon&#10;&#10;Description automatically generated">
            <a:extLst>
              <a:ext uri="{FF2B5EF4-FFF2-40B4-BE49-F238E27FC236}">
                <a16:creationId xmlns:a16="http://schemas.microsoft.com/office/drawing/2014/main" id="{D52B8B79-DAD5-0A42-A74C-CA46B01AA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1109070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_2">
    <p:bg>
      <p:bgPr>
        <a:solidFill>
          <a:srgbClr val="490E67"/>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E7D7423-9127-DA46-A4A9-4FCEBEB1246A}"/>
              </a:ext>
            </a:extLst>
          </p:cNvPr>
          <p:cNvGrpSpPr/>
          <p:nvPr/>
        </p:nvGrpSpPr>
        <p:grpSpPr>
          <a:xfrm>
            <a:off x="0" y="0"/>
            <a:ext cx="4736592" cy="4736592"/>
            <a:chOff x="0" y="0"/>
            <a:chExt cx="4736592" cy="4736592"/>
          </a:xfrm>
        </p:grpSpPr>
        <p:sp>
          <p:nvSpPr>
            <p:cNvPr id="15" name="Freeform 14">
              <a:extLst>
                <a:ext uri="{FF2B5EF4-FFF2-40B4-BE49-F238E27FC236}">
                  <a16:creationId xmlns:a16="http://schemas.microsoft.com/office/drawing/2014/main" id="{0FD78834-B8CE-EC45-9BDE-7C1056CE429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60269E"/>
            </a:solidFill>
            <a:ln w="4383"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702CE9B-6802-4942-80A4-BCAE7498871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43" y="0"/>
                    <a:pt x="0" y="0"/>
                  </a:cubicBezTo>
                </a:path>
              </a:pathLst>
            </a:custGeom>
            <a:solidFill>
              <a:srgbClr val="773DBD"/>
            </a:solidFill>
            <a:ln w="4383"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BCCFA168-11C8-DE47-8C26-BDBEDD86DC8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49"/>
                    <a:pt x="872015" y="0"/>
                    <a:pt x="0" y="0"/>
                  </a:cubicBezTo>
                </a:path>
              </a:pathLst>
            </a:custGeom>
            <a:solidFill>
              <a:srgbClr val="9164CC"/>
            </a:solidFill>
            <a:ln w="4383" cap="flat">
              <a:noFill/>
              <a:prstDash val="solid"/>
              <a:miter/>
            </a:ln>
          </p:spPr>
          <p:txBody>
            <a:bodyPr rtlCol="0" anchor="ctr"/>
            <a:lstStyle/>
            <a:p>
              <a:endParaRPr lang="en-US" dirty="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TMCAH Clinical Staff Education: MAVRIC |  © Tufts Medicine 10.2025 |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62D82D6F-9CA2-4342-954B-0FC040AC5CAD}"/>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9" name="TextBox 8">
            <a:extLst>
              <a:ext uri="{FF2B5EF4-FFF2-40B4-BE49-F238E27FC236}">
                <a16:creationId xmlns:a16="http://schemas.microsoft.com/office/drawing/2014/main" id="{31DD7048-42CD-CC4B-9426-51171DEBE69F}"/>
              </a:ext>
            </a:extLst>
          </p:cNvPr>
          <p:cNvSpPr txBox="1"/>
          <p:nvPr/>
        </p:nvSpPr>
        <p:spPr>
          <a:xfrm>
            <a:off x="2782957" y="602974"/>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13" name="Picture 12" descr="Logo, icon&#10;&#10;Description automatically generated">
            <a:extLst>
              <a:ext uri="{FF2B5EF4-FFF2-40B4-BE49-F238E27FC236}">
                <a16:creationId xmlns:a16="http://schemas.microsoft.com/office/drawing/2014/main" id="{A90571E2-CEE4-4849-B83D-7A6AAEA9F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3832308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_3">
    <p:bg>
      <p:bgPr>
        <a:solidFill>
          <a:srgbClr val="00974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05E3889-5257-4A4E-AB0D-EC8E4635F1AD}"/>
              </a:ext>
            </a:extLst>
          </p:cNvPr>
          <p:cNvGrpSpPr/>
          <p:nvPr/>
        </p:nvGrpSpPr>
        <p:grpSpPr>
          <a:xfrm>
            <a:off x="0" y="0"/>
            <a:ext cx="4736592" cy="4736592"/>
            <a:chOff x="0" y="0"/>
            <a:chExt cx="4736592" cy="4736592"/>
          </a:xfrm>
        </p:grpSpPr>
        <p:sp>
          <p:nvSpPr>
            <p:cNvPr id="12" name="Freeform 11">
              <a:extLst>
                <a:ext uri="{FF2B5EF4-FFF2-40B4-BE49-F238E27FC236}">
                  <a16:creationId xmlns:a16="http://schemas.microsoft.com/office/drawing/2014/main" id="{D21E3236-BB85-6C4E-8BEB-A29400DB90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2AAB47"/>
            </a:solidFill>
            <a:ln w="4383"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9337A538-A52E-2043-B261-1FAB1FBAFFB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5CBB56"/>
            </a:solidFill>
            <a:ln w="438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D806443-205D-B34D-8BAA-4ED80D44DB2D}"/>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82C676"/>
            </a:solidFill>
            <a:ln w="4383" cap="flat">
              <a:noFill/>
              <a:prstDash val="solid"/>
              <a:miter/>
            </a:ln>
          </p:spPr>
          <p:txBody>
            <a:bodyPr rtlCol="0" anchor="ctr"/>
            <a:lstStyle/>
            <a:p>
              <a:endParaRPr lang="en-US" dirty="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TMCAH Clinical Staff Education: MAVRIC |  © Tufts Medicine 10.2025 |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7C65C8A3-D5EF-9149-845F-CAEDAF0A769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6A41192B-5C23-504C-AFD3-9803C7499A82}"/>
              </a:ext>
            </a:extLst>
          </p:cNvPr>
          <p:cNvSpPr txBox="1"/>
          <p:nvPr/>
        </p:nvSpPr>
        <p:spPr>
          <a:xfrm>
            <a:off x="-1099930" y="834887"/>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8" name="Picture 7" descr="Logo, icon&#10;&#10;Description automatically generated">
            <a:extLst>
              <a:ext uri="{FF2B5EF4-FFF2-40B4-BE49-F238E27FC236}">
                <a16:creationId xmlns:a16="http://schemas.microsoft.com/office/drawing/2014/main" id="{0ED1D545-5F32-7347-874F-1D9399FE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160788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_4">
    <p:bg>
      <p:bgPr>
        <a:solidFill>
          <a:srgbClr val="E1251B"/>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85BF1C6-A39C-D748-AA0A-3DE76FBB7C87}"/>
              </a:ext>
            </a:extLst>
          </p:cNvPr>
          <p:cNvGrpSpPr/>
          <p:nvPr/>
        </p:nvGrpSpPr>
        <p:grpSpPr>
          <a:xfrm>
            <a:off x="0" y="0"/>
            <a:ext cx="4736592" cy="4736592"/>
            <a:chOff x="0" y="0"/>
            <a:chExt cx="4736592" cy="4736592"/>
          </a:xfrm>
        </p:grpSpPr>
        <p:sp>
          <p:nvSpPr>
            <p:cNvPr id="10" name="Freeform 9">
              <a:extLst>
                <a:ext uri="{FF2B5EF4-FFF2-40B4-BE49-F238E27FC236}">
                  <a16:creationId xmlns:a16="http://schemas.microsoft.com/office/drawing/2014/main" id="{4EB33A66-EF7F-DF40-9BC9-F1B7F292F5D2}"/>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FF4713"/>
            </a:solidFill>
            <a:ln w="4383"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39549C7-E884-6249-9EB9-69D6C8FA9B0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FF6C37"/>
            </a:solidFill>
            <a:ln w="4383"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BA291CC7-4D21-6246-BBE8-BE37FF1F6D4A}"/>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FF8D6B"/>
            </a:solidFill>
            <a:ln w="4383" cap="flat">
              <a:noFill/>
              <a:prstDash val="solid"/>
              <a:miter/>
            </a:ln>
          </p:spPr>
          <p:txBody>
            <a:bodyPr rtlCol="0" anchor="ctr"/>
            <a:lstStyle/>
            <a:p>
              <a:endParaRPr lang="en-US" dirty="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TMCAH Clinical Staff Education: MAVRIC |  © Tufts Medicine 10.2025 |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78E9D7A4-1831-B547-B6FF-29DD26BA86A4}"/>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pic>
        <p:nvPicPr>
          <p:cNvPr id="6" name="Picture 5" descr="Logo, icon&#10;&#10;Description automatically generated">
            <a:extLst>
              <a:ext uri="{FF2B5EF4-FFF2-40B4-BE49-F238E27FC236}">
                <a16:creationId xmlns:a16="http://schemas.microsoft.com/office/drawing/2014/main" id="{C5395E0F-9E62-D440-BFB2-DADCF8E65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3190752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_5">
    <p:bg>
      <p:bgPr>
        <a:solidFill>
          <a:schemeClr val="accent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34F808-7638-9A4C-A53E-67AA17012633}"/>
              </a:ext>
            </a:extLst>
          </p:cNvPr>
          <p:cNvGrpSpPr/>
          <p:nvPr/>
        </p:nvGrpSpPr>
        <p:grpSpPr>
          <a:xfrm>
            <a:off x="0" y="0"/>
            <a:ext cx="4736592" cy="4736592"/>
            <a:chOff x="0" y="0"/>
            <a:chExt cx="4736592" cy="4736592"/>
          </a:xfrm>
        </p:grpSpPr>
        <p:sp>
          <p:nvSpPr>
            <p:cNvPr id="12" name="Freeform 11">
              <a:extLst>
                <a:ext uri="{FF2B5EF4-FFF2-40B4-BE49-F238E27FC236}">
                  <a16:creationId xmlns:a16="http://schemas.microsoft.com/office/drawing/2014/main" id="{44131CA3-5DBC-F441-A7AA-FF8E71F571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65625A74-2654-824F-944D-155116E3F97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C5A6A83-365D-A44F-9658-0B157F961C6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dirty="0"/>
            </a:p>
          </p:txBody>
        </p:sp>
      </p:grpSp>
      <p:sp>
        <p:nvSpPr>
          <p:cNvPr id="7" name="Picture 4">
            <a:extLst>
              <a:ext uri="{FF2B5EF4-FFF2-40B4-BE49-F238E27FC236}">
                <a16:creationId xmlns:a16="http://schemas.microsoft.com/office/drawing/2014/main" id="{D52B8B79-DAD5-0A42-A74C-CA46B01AA205}"/>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dirty="0"/>
          </a:p>
        </p:txBody>
      </p:sp>
      <p:sp>
        <p:nvSpPr>
          <p:cNvPr id="3" name="Footer Placeholder 2">
            <a:extLst>
              <a:ext uri="{FF2B5EF4-FFF2-40B4-BE49-F238E27FC236}">
                <a16:creationId xmlns:a16="http://schemas.microsoft.com/office/drawing/2014/main" id="{05804B0A-551C-3E41-8A86-2B08A543D43C}"/>
              </a:ext>
            </a:extLst>
          </p:cNvPr>
          <p:cNvSpPr>
            <a:spLocks noGrp="1"/>
          </p:cNvSpPr>
          <p:nvPr>
            <p:ph type="ftr" sz="quarter" idx="10"/>
          </p:nvPr>
        </p:nvSpPr>
        <p:spPr/>
        <p:txBody>
          <a:bodyPr/>
          <a:lstStyle/>
          <a:p>
            <a:r>
              <a:rPr lang="en-US" dirty="0"/>
              <a:t>TMCAH Clinical Staff Education: MAVRIC |  © Tufts Medicine 10.2025 |  Private and confidential. Not for redistribution.</a:t>
            </a:r>
          </a:p>
        </p:txBody>
      </p:sp>
      <p:sp>
        <p:nvSpPr>
          <p:cNvPr id="6" name="Slide Number Placeholder 5">
            <a:extLst>
              <a:ext uri="{FF2B5EF4-FFF2-40B4-BE49-F238E27FC236}">
                <a16:creationId xmlns:a16="http://schemas.microsoft.com/office/drawing/2014/main" id="{A49DCB70-29C5-1E46-BBAC-BF5A5E606DD6}"/>
              </a:ext>
            </a:extLst>
          </p:cNvPr>
          <p:cNvSpPr>
            <a:spLocks noGrp="1"/>
          </p:cNvSpPr>
          <p:nvPr>
            <p:ph type="sldNum" sz="quarter" idx="1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8" name="Title 9">
            <a:extLst>
              <a:ext uri="{FF2B5EF4-FFF2-40B4-BE49-F238E27FC236}">
                <a16:creationId xmlns:a16="http://schemas.microsoft.com/office/drawing/2014/main" id="{12C9CE0F-0EE5-5B4E-8C39-81B53D6A503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rgbClr val="0047C7"/>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620906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5">
            <a:extLst>
              <a:ext uri="{FF2B5EF4-FFF2-40B4-BE49-F238E27FC236}">
                <a16:creationId xmlns:a16="http://schemas.microsoft.com/office/drawing/2014/main" id="{1FE286EA-2092-2B48-969E-1B5A2F8D05E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9550" y="1581149"/>
            <a:ext cx="10250488" cy="4822825"/>
          </a:xfrm>
        </p:spPr>
        <p:txBody>
          <a:bodyPr rIns="193852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16990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Style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FC6C4365-12B4-406E-8FF5-0E73B8191D68}" type="slidenum">
              <a:rPr lang="en-US" smtClean="0"/>
              <a:t>‹#›</a:t>
            </a:fld>
            <a:endParaRPr lang="en-US" dirty="0"/>
          </a:p>
        </p:txBody>
      </p:sp>
      <p:sp>
        <p:nvSpPr>
          <p:cNvPr id="8" name="Content Placeholder 4">
            <a:extLst>
              <a:ext uri="{FF2B5EF4-FFF2-40B4-BE49-F238E27FC236}">
                <a16:creationId xmlns:a16="http://schemas.microsoft.com/office/drawing/2014/main" id="{6185740E-6E5D-8945-8423-BA8DD954ADC2}"/>
              </a:ext>
            </a:extLst>
          </p:cNvPr>
          <p:cNvSpPr txBox="1">
            <a:spLocks/>
          </p:cNvSpPr>
          <p:nvPr/>
        </p:nvSpPr>
        <p:spPr>
          <a:xfrm>
            <a:off x="8470900" y="1576388"/>
            <a:ext cx="3259138"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Preloaded text styles</a:t>
            </a:r>
            <a:endParaRPr lang="en-US" sz="1200" dirty="0">
              <a:ea typeface="Corbel" charset="0"/>
              <a:cs typeface="Corbel" charset="0"/>
            </a:endParaRPr>
          </a:p>
          <a:p>
            <a:r>
              <a:rPr lang="en-US" sz="1200" dirty="0">
                <a:ea typeface="Corbel" charset="0"/>
                <a:cs typeface="Corbel" charset="0"/>
              </a:rPr>
              <a:t>All approved fonts, sizes, text colors and bullets are preloaded into the ”list level” arrows. Standard body copy is the default “first level”, and you can switch to other pre-approved styles by clicking through the arrows.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Using the “Bullet” icon is discouraged, as it will default to the built-in PowerPoint indent/bullet </a:t>
            </a:r>
            <a:br>
              <a:rPr lang="en-US" sz="1200" dirty="0">
                <a:ea typeface="Corbel" charset="0"/>
                <a:cs typeface="Corbel" charset="0"/>
              </a:rPr>
            </a:br>
            <a:r>
              <a:rPr lang="en-US" sz="1200" dirty="0">
                <a:ea typeface="Corbel" charset="0"/>
                <a:cs typeface="Corbel" charset="0"/>
              </a:rPr>
              <a:t>styles and will not make use of the custom indent/bullet styles.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Instead, use the “Decrease/Increase List Level” buttons in the Home tab for all text adjustments to ensure all fonts, colors, sizes remain </a:t>
            </a:r>
            <a:br>
              <a:rPr lang="en-US" sz="1200" dirty="0">
                <a:ea typeface="Corbel" charset="0"/>
                <a:cs typeface="Corbel" charset="0"/>
              </a:rPr>
            </a:br>
            <a:r>
              <a:rPr lang="en-US" sz="1200" dirty="0">
                <a:ea typeface="Corbel" charset="0"/>
                <a:cs typeface="Corbel" charset="0"/>
              </a:rPr>
              <a:t>on brand.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The standard text options are shown to the left, but different text boxes have different preloaded options depending on the specific layout.</a:t>
            </a:r>
          </a:p>
          <a:p>
            <a:endParaRPr lang="en-US" sz="1200" dirty="0"/>
          </a:p>
        </p:txBody>
      </p:sp>
      <p:grpSp>
        <p:nvGrpSpPr>
          <p:cNvPr id="10" name="Group 9">
            <a:extLst>
              <a:ext uri="{FF2B5EF4-FFF2-40B4-BE49-F238E27FC236}">
                <a16:creationId xmlns:a16="http://schemas.microsoft.com/office/drawing/2014/main" id="{31B66E29-DC4F-404A-A4F2-8860E6327AEB}"/>
              </a:ext>
            </a:extLst>
          </p:cNvPr>
          <p:cNvGrpSpPr/>
          <p:nvPr/>
        </p:nvGrpSpPr>
        <p:grpSpPr>
          <a:xfrm>
            <a:off x="1492249" y="1576388"/>
            <a:ext cx="6750049" cy="1080037"/>
            <a:chOff x="1149330" y="1584325"/>
            <a:chExt cx="6734194" cy="1077501"/>
          </a:xfrm>
        </p:grpSpPr>
        <p:pic>
          <p:nvPicPr>
            <p:cNvPr id="11" name="Picture 10">
              <a:extLst>
                <a:ext uri="{FF2B5EF4-FFF2-40B4-BE49-F238E27FC236}">
                  <a16:creationId xmlns:a16="http://schemas.microsoft.com/office/drawing/2014/main" id="{5B97637F-F1E7-A649-88D5-8B461606432E}"/>
                </a:ext>
              </a:extLst>
            </p:cNvPr>
            <p:cNvPicPr>
              <a:picLocks noChangeAspect="1"/>
            </p:cNvPicPr>
            <p:nvPr/>
          </p:nvPicPr>
          <p:blipFill rotWithShape="1">
            <a:blip r:embed="rId3">
              <a:extLst>
                <a:ext uri="{28A0092B-C50C-407E-A947-70E740481C1C}">
                  <a14:useLocalDpi xmlns:a14="http://schemas.microsoft.com/office/drawing/2010/main"/>
                </a:ext>
              </a:extLst>
            </a:blip>
            <a:srcRect l="9203"/>
            <a:stretch/>
          </p:blipFill>
          <p:spPr>
            <a:xfrm>
              <a:off x="1149330" y="1584325"/>
              <a:ext cx="6734194" cy="1077501"/>
            </a:xfrm>
            <a:prstGeom prst="rect">
              <a:avLst/>
            </a:prstGeom>
            <a:ln>
              <a:noFill/>
            </a:ln>
          </p:spPr>
        </p:pic>
        <p:sp>
          <p:nvSpPr>
            <p:cNvPr id="12" name="TextBox 11">
              <a:extLst>
                <a:ext uri="{FF2B5EF4-FFF2-40B4-BE49-F238E27FC236}">
                  <a16:creationId xmlns:a16="http://schemas.microsoft.com/office/drawing/2014/main" id="{E4F6AFDA-68CC-C14D-BF0B-BBE6390E033D}"/>
                </a:ext>
              </a:extLst>
            </p:cNvPr>
            <p:cNvSpPr txBox="1"/>
            <p:nvPr/>
          </p:nvSpPr>
          <p:spPr>
            <a:xfrm>
              <a:off x="5786518" y="1855811"/>
              <a:ext cx="557460" cy="707887"/>
            </a:xfrm>
            <a:prstGeom prst="rect">
              <a:avLst/>
            </a:prstGeom>
            <a:noFill/>
          </p:spPr>
          <p:txBody>
            <a:bodyPr wrap="square" rtlCol="0">
              <a:spAutoFit/>
            </a:bodyPr>
            <a:lstStyle/>
            <a:p>
              <a:r>
                <a:rPr lang="en-US" sz="4000" dirty="0">
                  <a:solidFill>
                    <a:srgbClr val="C00000"/>
                  </a:solidFill>
                </a:rPr>
                <a:t>X</a:t>
              </a:r>
            </a:p>
          </p:txBody>
        </p:sp>
        <p:sp>
          <p:nvSpPr>
            <p:cNvPr id="14" name="Oval 13">
              <a:extLst>
                <a:ext uri="{FF2B5EF4-FFF2-40B4-BE49-F238E27FC236}">
                  <a16:creationId xmlns:a16="http://schemas.microsoft.com/office/drawing/2014/main" id="{B8E7A103-7DC5-EC4B-9415-1EB8C6EFBCDE}"/>
                </a:ext>
              </a:extLst>
            </p:cNvPr>
            <p:cNvSpPr/>
            <p:nvPr/>
          </p:nvSpPr>
          <p:spPr bwMode="auto">
            <a:xfrm>
              <a:off x="6500812" y="2021681"/>
              <a:ext cx="678657" cy="385763"/>
            </a:xfrm>
            <a:prstGeom prst="ellipse">
              <a:avLst/>
            </a:prstGeom>
            <a:noFill/>
            <a:ln w="38100" cap="flat">
              <a:solidFill>
                <a:srgbClr val="C00000"/>
              </a:solidFill>
              <a:bevel/>
              <a:headEnd/>
              <a:tailEnd/>
            </a:ln>
            <a:effectLst/>
          </p:spPr>
          <p:txBody>
            <a:bodyPr wrap="none" rtlCol="0" anchor="ctr"/>
            <a:lstStyle/>
            <a:p>
              <a:pPr algn="ctr"/>
              <a:endParaRPr lang="en-US" dirty="0"/>
            </a:p>
          </p:txBody>
        </p:sp>
      </p:grpSp>
      <p:sp>
        <p:nvSpPr>
          <p:cNvPr id="15" name="TextBox 14">
            <a:extLst>
              <a:ext uri="{FF2B5EF4-FFF2-40B4-BE49-F238E27FC236}">
                <a16:creationId xmlns:a16="http://schemas.microsoft.com/office/drawing/2014/main" id="{07B2E404-454A-F44E-A26A-77501CC24913}"/>
              </a:ext>
            </a:extLst>
          </p:cNvPr>
          <p:cNvSpPr txBox="1"/>
          <p:nvPr/>
        </p:nvSpPr>
        <p:spPr>
          <a:xfrm>
            <a:off x="1492249" y="2968626"/>
            <a:ext cx="6746873" cy="2795023"/>
          </a:xfrm>
          <a:prstGeom prst="rect">
            <a:avLst/>
          </a:prstGeom>
          <a:noFill/>
        </p:spPr>
        <p:txBody>
          <a:bodyPr wrap="square" lIns="0" tIns="91440" rIns="0" bIns="0" rtlCol="0">
            <a:norm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mn-lt"/>
                <a:ea typeface="Roboto" panose="02000000000000000000" pitchFamily="2" charset="0"/>
                <a:cs typeface="Times New Roman" panose="02020603050405020304" pitchFamily="18" charset="0"/>
              </a:rPr>
              <a:t>Text level 1 – 18pt Arial (body copy)</a:t>
            </a:r>
          </a:p>
          <a:p>
            <a:pPr marL="0" marR="0" lvl="1" indent="0" algn="l" defTabSz="914400" rtl="0" eaLnBrk="1" fontAlgn="auto" latinLnBrk="0" hangingPunct="1">
              <a:lnSpc>
                <a:spcPct val="100000"/>
              </a:lnSpc>
              <a:spcBef>
                <a:spcPts val="0"/>
              </a:spcBef>
              <a:spcAft>
                <a:spcPts val="600"/>
              </a:spcAft>
              <a:buClr>
                <a:srgbClr val="00348E"/>
              </a:buClr>
              <a:buSzTx/>
              <a:buFontTx/>
              <a:buNone/>
              <a:tabLst>
                <a:tab pos="280988" algn="l"/>
              </a:tabLst>
              <a:defRPr/>
            </a:pPr>
            <a:r>
              <a:rPr kumimoji="0" lang="en-US" sz="1800" b="1" i="0" u="none" strike="noStrike" kern="1200" cap="none" spc="0" normalizeH="0" baseline="0" noProof="0" dirty="0">
                <a:ln>
                  <a:noFill/>
                </a:ln>
                <a:solidFill>
                  <a:schemeClr val="tx2"/>
                </a:solidFill>
                <a:effectLst/>
                <a:uLnTx/>
                <a:uFillTx/>
                <a:latin typeface="+mn-lt"/>
                <a:ea typeface="Roboto" panose="02000000000000000000" pitchFamily="2" charset="0"/>
                <a:cs typeface="Times New Roman" panose="02020603050405020304" pitchFamily="18" charset="0"/>
              </a:rPr>
              <a:t>Text level 2 – 18pt Arial Bold (Subhead)</a:t>
            </a:r>
          </a:p>
          <a:p>
            <a:pPr marL="283464" marR="0" lvl="2" indent="-283464" algn="l" defTabSz="29260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276225" algn="l"/>
                <a:tab pos="584200" algn="l"/>
              </a:tabLst>
              <a:defRPr/>
            </a:pPr>
            <a:r>
              <a:rPr kumimoji="0" lang="en-US" sz="1800" b="0" i="0" u="none" strike="noStrike" kern="1200" cap="none" spc="0" normalizeH="0" baseline="0" noProof="0" dirty="0">
                <a:ln>
                  <a:noFill/>
                </a:ln>
                <a:solidFill>
                  <a:srgbClr val="000000"/>
                </a:solidFill>
                <a:effectLst/>
                <a:uLnTx/>
                <a:uFillTx/>
                <a:latin typeface="+mn-lt"/>
                <a:ea typeface="Roboto" panose="02000000000000000000" pitchFamily="2" charset="0"/>
                <a:cs typeface="Times New Roman" panose="02020603050405020304" pitchFamily="18" charset="0"/>
              </a:rPr>
              <a:t>Text level 3 – 18pt Arial Bullet 1)</a:t>
            </a:r>
          </a:p>
          <a:p>
            <a:pPr marL="568325" marR="0" lvl="3" indent="-285750" algn="l" defTabSz="292608"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Roboto" panose="02000000000000000000" pitchFamily="2" charset="0"/>
                <a:cs typeface="Times New Roman" panose="02020603050405020304" pitchFamily="18" charset="0"/>
              </a:rPr>
              <a:t>Text level 4 – 16pt Arial (Bullet 2)</a:t>
            </a:r>
          </a:p>
          <a:p>
            <a:pPr marL="850392" marR="0" lvl="4" indent="-283464" algn="l" defTabSz="292608"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tab pos="292608" algn="l"/>
                <a:tab pos="585216" algn="l"/>
              </a:tabLst>
              <a:defRPr/>
            </a:pPr>
            <a:r>
              <a:rPr kumimoji="0" lang="en-US" sz="1600" b="0" i="0" u="none" strike="noStrike" kern="1200" cap="none" spc="0" normalizeH="0" baseline="0" noProof="0" dirty="0">
                <a:ln>
                  <a:noFill/>
                </a:ln>
                <a:solidFill>
                  <a:srgbClr val="000000"/>
                </a:solidFill>
                <a:effectLst/>
                <a:uLnTx/>
                <a:uFillTx/>
                <a:latin typeface="+mn-lt"/>
                <a:ea typeface="Roboto" panose="02000000000000000000" pitchFamily="2" charset="0"/>
                <a:cs typeface="Times New Roman" panose="02020603050405020304" pitchFamily="18" charset="0"/>
              </a:rPr>
              <a:t>Text level 5 – 16pt Arial (Bullet 3)</a:t>
            </a:r>
          </a:p>
          <a:p>
            <a:pPr marL="283464" marR="0" lvl="5" indent="-283464" algn="l" defTabSz="914400" rtl="0" eaLnBrk="1" fontAlgn="auto" latinLnBrk="0" hangingPunct="1">
              <a:lnSpc>
                <a:spcPct val="100000"/>
              </a:lnSpc>
              <a:spcBef>
                <a:spcPts val="0"/>
              </a:spcBef>
              <a:spcAft>
                <a:spcPts val="600"/>
              </a:spcAft>
              <a:buClr>
                <a:srgbClr val="000000"/>
              </a:buClr>
              <a:buSzPct val="100000"/>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Roboto" panose="02000000000000000000" pitchFamily="2" charset="0"/>
                <a:cs typeface="Times New Roman" panose="02020603050405020304" pitchFamily="18" charset="0"/>
              </a:rPr>
              <a:t>Text level 6 – 18pt Arial (Number 1)</a:t>
            </a:r>
          </a:p>
          <a:p>
            <a:pPr marL="566928" marR="0" lvl="6" indent="-283464" algn="l" defTabSz="914400" rtl="0" eaLnBrk="1" fontAlgn="auto" latinLnBrk="0" hangingPunct="1">
              <a:lnSpc>
                <a:spcPct val="100000"/>
              </a:lnSpc>
              <a:spcBef>
                <a:spcPts val="0"/>
              </a:spcBef>
              <a:spcAft>
                <a:spcPts val="600"/>
              </a:spcAft>
              <a:buClr>
                <a:srgbClr val="000000"/>
              </a:buClr>
              <a:buSzPct val="100000"/>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mn-lt"/>
                <a:ea typeface="Roboto" panose="02000000000000000000" pitchFamily="2" charset="0"/>
                <a:cs typeface="Times New Roman" panose="02020603050405020304" pitchFamily="18" charset="0"/>
              </a:rPr>
              <a:t>Text level 7 – 16pt Arial (Number 2)</a:t>
            </a:r>
          </a:p>
          <a:p>
            <a:pPr marL="283464" marR="0" lvl="2" indent="-283464" algn="l" defTabSz="29260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276225" algn="l"/>
                <a:tab pos="584200" algn="l"/>
              </a:tabLst>
              <a:defRPr/>
            </a:pPr>
            <a:endParaRPr kumimoji="0" lang="en-US" sz="1800" b="0" i="0" u="none" strike="noStrike" kern="1200" cap="none" spc="0" normalizeH="0" baseline="0" noProof="0" dirty="0">
              <a:ln>
                <a:noFill/>
              </a:ln>
              <a:solidFill>
                <a:srgbClr val="000000"/>
              </a:solidFill>
              <a:effectLst/>
              <a:uLnTx/>
              <a:uFillTx/>
              <a:latin typeface="+mn-lt"/>
              <a:ea typeface="Roboto" panose="02000000000000000000" pitchFamily="2" charset="0"/>
              <a:cs typeface="Times New Roman" panose="02020603050405020304" pitchFamily="18" charset="0"/>
            </a:endParaRPr>
          </a:p>
          <a:p>
            <a:pPr marL="0" indent="-3657600" algn="l">
              <a:spcAft>
                <a:spcPts val="600"/>
              </a:spcAft>
            </a:pPr>
            <a:endParaRPr lang="en-US" sz="1800" b="0" i="0" dirty="0">
              <a:solidFill>
                <a:schemeClr val="tx1"/>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843289F-F8DD-BF49-BBFA-52C039B26631}"/>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Preloaded text styles</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8" name="Picture 17" descr="Logo, icon&#10;&#10;Description automatically generated">
            <a:extLst>
              <a:ext uri="{FF2B5EF4-FFF2-40B4-BE49-F238E27FC236}">
                <a16:creationId xmlns:a16="http://schemas.microsoft.com/office/drawing/2014/main" id="{0AFD6DBF-4CF5-9C40-B976-FB88B63B9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845279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full image with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63DCA5C9-2E11-4C67-86EB-AE1DE127DC64}" type="slidenum">
              <a:rPr lang="en-US" smtClean="0"/>
              <a:pPr/>
              <a:t>‹#›</a:t>
            </a:fld>
            <a:endParaRPr lang="en-US" dirty="0"/>
          </a:p>
        </p:txBody>
      </p:sp>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1479550" y="1581149"/>
            <a:ext cx="10247312" cy="4822825"/>
          </a:xfrm>
          <a:solidFill>
            <a:schemeClr val="bg1">
              <a:lumMod val="75000"/>
            </a:schemeClr>
          </a:solidFill>
        </p:spPr>
        <p:txBody>
          <a:bodyPr tIns="2651760"/>
          <a:lstStyle>
            <a:lvl1pPr algn="ctr">
              <a:defRPr/>
            </a:lvl1pPr>
          </a:lstStyle>
          <a:p>
            <a:r>
              <a:rPr lang="en-US" dirty="0"/>
              <a:t>Click icon to add picture</a:t>
            </a:r>
          </a:p>
        </p:txBody>
      </p:sp>
      <p:sp>
        <p:nvSpPr>
          <p:cNvPr id="9" name="Picture 5">
            <a:extLst>
              <a:ext uri="{FF2B5EF4-FFF2-40B4-BE49-F238E27FC236}">
                <a16:creationId xmlns:a16="http://schemas.microsoft.com/office/drawing/2014/main" id="{8CDDCB67-33FA-A240-B821-E512E8E2B6F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237423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1479550" y="454024"/>
            <a:ext cx="10250488" cy="5942014"/>
          </a:xfrm>
          <a:solidFill>
            <a:schemeClr val="bg1">
              <a:lumMod val="75000"/>
            </a:schemeClr>
          </a:solidFill>
        </p:spPr>
        <p:txBody>
          <a:bodyPr tIns="2468880"/>
          <a:lstStyle>
            <a:lvl1pPr algn="ctr">
              <a:defRPr>
                <a:solidFill>
                  <a:schemeClr val="tx2"/>
                </a:solidFill>
              </a:defRPr>
            </a:lvl1pPr>
          </a:lstStyle>
          <a:p>
            <a:r>
              <a:rPr lang="en-US" dirty="0"/>
              <a:t>Click icon to add picture</a:t>
            </a:r>
          </a:p>
        </p:txBody>
      </p:sp>
      <p:sp>
        <p:nvSpPr>
          <p:cNvPr id="3" name="Footer Placeholder 2">
            <a:extLst>
              <a:ext uri="{FF2B5EF4-FFF2-40B4-BE49-F238E27FC236}">
                <a16:creationId xmlns:a16="http://schemas.microsoft.com/office/drawing/2014/main" id="{97E92132-40F9-DF45-A214-EF527D96CA32}"/>
              </a:ext>
            </a:extLst>
          </p:cNvPr>
          <p:cNvSpPr>
            <a:spLocks noGrp="1"/>
          </p:cNvSpPr>
          <p:nvPr>
            <p:ph type="ftr" sz="quarter" idx="12"/>
          </p:nvPr>
        </p:nvSpPr>
        <p:spPr/>
        <p:txBody>
          <a:bodyPr/>
          <a:lstStyle/>
          <a:p>
            <a:pPr lvl="8"/>
            <a:r>
              <a:rPr lang="en-US" dirty="0"/>
              <a:t>TMCAH Clinical Staff Education: MAVRIC |  © Tufts Medicine 10.2025 |  Private and confidential. Not for redistribution.</a:t>
            </a:r>
          </a:p>
        </p:txBody>
      </p:sp>
      <p:sp>
        <p:nvSpPr>
          <p:cNvPr id="4" name="Slide Number Placeholder 3">
            <a:extLst>
              <a:ext uri="{FF2B5EF4-FFF2-40B4-BE49-F238E27FC236}">
                <a16:creationId xmlns:a16="http://schemas.microsoft.com/office/drawing/2014/main" id="{8462FA05-83B8-1345-9894-31CC66447F91}"/>
              </a:ext>
            </a:extLst>
          </p:cNvPr>
          <p:cNvSpPr>
            <a:spLocks noGrp="1"/>
          </p:cNvSpPr>
          <p:nvPr>
            <p:ph type="sldNum" sz="quarter" idx="13"/>
          </p:nvPr>
        </p:nvSpPr>
        <p:spPr/>
        <p:txBody>
          <a:bodyPr/>
          <a:lstStyle/>
          <a:p>
            <a:fld id="{63DCA5C9-2E11-4C67-86EB-AE1DE127DC64}" type="slidenum">
              <a:rPr lang="en-US" smtClean="0"/>
              <a:pPr/>
              <a:t>‹#›</a:t>
            </a:fld>
            <a:endParaRPr lang="en-US" dirty="0"/>
          </a:p>
        </p:txBody>
      </p:sp>
      <p:sp>
        <p:nvSpPr>
          <p:cNvPr id="6" name="Picture 5">
            <a:extLst>
              <a:ext uri="{FF2B5EF4-FFF2-40B4-BE49-F238E27FC236}">
                <a16:creationId xmlns:a16="http://schemas.microsoft.com/office/drawing/2014/main" id="{F1A2AA47-C422-AD40-888C-5F0D66638451}"/>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1043647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full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dirty="0"/>
              <a:t>TMCAH Clinical Staff Education: MAVRIC |  © Tufts Medicine 10.2025 |  Private and confidential. Not for redistribution.</a:t>
            </a:r>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63DCA5C9-2E11-4C67-86EB-AE1DE127DC64}" type="slidenum">
              <a:rPr lang="en-US" smtClean="0"/>
              <a:pPr/>
              <a:t>‹#›</a:t>
            </a:fld>
            <a:endParaRPr lang="en-US" dirty="0"/>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p:nvPr>
        </p:nvSpPr>
        <p:spPr>
          <a:xfrm>
            <a:off x="1479550" y="454026"/>
            <a:ext cx="10250488" cy="5949950"/>
          </a:xfrm>
          <a:pattFill prst="pct10">
            <a:fgClr>
              <a:schemeClr val="tx1"/>
            </a:fgClr>
            <a:bgClr>
              <a:schemeClr val="bg1"/>
            </a:bgClr>
          </a:pattFill>
        </p:spPr>
        <p:txBody>
          <a:bodyPr tIns="2560320"/>
          <a:lstStyle>
            <a:lvl1pPr algn="ctr">
              <a:defRPr/>
            </a:lvl1pPr>
          </a:lstStyle>
          <a:p>
            <a:r>
              <a:rPr lang="en-US" dirty="0"/>
              <a:t>Click icon to add chart</a:t>
            </a:r>
          </a:p>
        </p:txBody>
      </p:sp>
      <p:sp>
        <p:nvSpPr>
          <p:cNvPr id="6" name="Picture 5">
            <a:extLst>
              <a:ext uri="{FF2B5EF4-FFF2-40B4-BE49-F238E27FC236}">
                <a16:creationId xmlns:a16="http://schemas.microsoft.com/office/drawing/2014/main" id="{29BD7782-4E99-6342-9724-69F3DEFE976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426786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full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1479550" y="454026"/>
            <a:ext cx="10247311" cy="5949950"/>
          </a:xfrm>
          <a:pattFill prst="pct10">
            <a:fgClr>
              <a:schemeClr val="accent1"/>
            </a:fgClr>
            <a:bgClr>
              <a:schemeClr val="bg1"/>
            </a:bgClr>
          </a:pattFill>
        </p:spPr>
        <p:txBody>
          <a:bodyPr tIns="2514600"/>
          <a:lstStyle>
            <a:lvl1pPr algn="ctr">
              <a:defRPr sz="1800"/>
            </a:lvl1pPr>
          </a:lstStyle>
          <a:p>
            <a:r>
              <a:rPr lang="en-US" dirty="0"/>
              <a:t>Click icon to add table</a:t>
            </a:r>
          </a:p>
        </p:txBody>
      </p:sp>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dirty="0"/>
              <a:t>TMCAH Clinical Staff Education: MAVRIC |  © Tufts Medicine 10.2025 |  Private and confidential. Not for redistribution.</a:t>
            </a:r>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63DCA5C9-2E11-4C67-86EB-AE1DE127DC64}" type="slidenum">
              <a:rPr lang="en-US" smtClean="0"/>
              <a:pPr/>
              <a:t>‹#›</a:t>
            </a:fld>
            <a:endParaRPr lang="en-US" dirty="0"/>
          </a:p>
        </p:txBody>
      </p:sp>
      <p:pic>
        <p:nvPicPr>
          <p:cNvPr id="7" name="Picture 6" descr="Logo, icon&#10;&#10;Description automatically generated">
            <a:extLst>
              <a:ext uri="{FF2B5EF4-FFF2-40B4-BE49-F238E27FC236}">
                <a16:creationId xmlns:a16="http://schemas.microsoft.com/office/drawing/2014/main" id="{81C94482-CF0E-E449-9850-7B270549A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4096477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479550" y="1581149"/>
            <a:ext cx="5011738"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dirty="0"/>
              <a:t>TMCAH Clinical Staff Education: MAVRIC |  © Tufts Medicine 10.2025 |  Private and confidential. Not for redistribution.</a:t>
            </a:r>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3" name="Content Placeholder 8">
            <a:extLst>
              <a:ext uri="{FF2B5EF4-FFF2-40B4-BE49-F238E27FC236}">
                <a16:creationId xmlns:a16="http://schemas.microsoft.com/office/drawing/2014/main" id="{001C55C3-023A-FF4E-A906-5C80997C28CA}"/>
              </a:ext>
            </a:extLst>
          </p:cNvPr>
          <p:cNvSpPr>
            <a:spLocks noGrp="1"/>
          </p:cNvSpPr>
          <p:nvPr>
            <p:ph sz="quarter" idx="21"/>
          </p:nvPr>
        </p:nvSpPr>
        <p:spPr>
          <a:xfrm>
            <a:off x="6719888" y="1581149"/>
            <a:ext cx="5018035"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a:t>Click to edit Master title style</a:t>
            </a:r>
          </a:p>
        </p:txBody>
      </p:sp>
      <p:sp>
        <p:nvSpPr>
          <p:cNvPr id="9" name="Picture 5">
            <a:extLst>
              <a:ext uri="{FF2B5EF4-FFF2-40B4-BE49-F238E27FC236}">
                <a16:creationId xmlns:a16="http://schemas.microsoft.com/office/drawing/2014/main" id="{40F75517-955D-FB4A-91BB-91AD90E865EB}"/>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1855009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2col_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479550" y="1581149"/>
            <a:ext cx="5011738"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dirty="0"/>
              <a:t>TMCAH Clinical Staff Education: MAVRIC |  © Tufts Medicine 10.2025 |  Private and confidential. Not for redistribution.</a:t>
            </a:r>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a:t>Click to edit Master title style</a:t>
            </a:r>
            <a:endParaRPr lang="en-US" dirty="0"/>
          </a:p>
        </p:txBody>
      </p:sp>
      <p:sp>
        <p:nvSpPr>
          <p:cNvPr id="9" name="Text Placeholder 15">
            <a:extLst>
              <a:ext uri="{FF2B5EF4-FFF2-40B4-BE49-F238E27FC236}">
                <a16:creationId xmlns:a16="http://schemas.microsoft.com/office/drawing/2014/main" id="{9E105035-5CD1-3142-9C06-DB231CE5481B}"/>
              </a:ext>
            </a:extLst>
          </p:cNvPr>
          <p:cNvSpPr>
            <a:spLocks noGrp="1"/>
          </p:cNvSpPr>
          <p:nvPr>
            <p:ph type="body" sz="quarter" idx="22" hasCustomPrompt="1"/>
          </p:nvPr>
        </p:nvSpPr>
        <p:spPr>
          <a:xfrm>
            <a:off x="6719888" y="1581150"/>
            <a:ext cx="5010150" cy="4822824"/>
          </a:xfrm>
        </p:spPr>
        <p:txBody>
          <a:bodyPr tIns="0" bIns="0" anchor="t" anchorCtr="0"/>
          <a:lstStyle>
            <a:lvl1pPr>
              <a:spcAft>
                <a:spcPts val="1200"/>
              </a:spcAft>
              <a:buFontTx/>
              <a:buNone/>
              <a:defRPr sz="2400" b="0" i="0" cap="none" baseline="0">
                <a:solidFill>
                  <a:schemeClr val="accent6"/>
                </a:solidFill>
                <a:latin typeface="+mn-lt"/>
                <a:ea typeface="Roboto" panose="02000000000000000000" pitchFamily="2" charset="0"/>
                <a:cs typeface="Verdana" panose="020B0604030504040204" pitchFamily="34" charset="0"/>
              </a:defRPr>
            </a:lvl1pPr>
            <a:lvl2pPr>
              <a:spcAft>
                <a:spcPts val="1200"/>
              </a:spcAft>
              <a:buFontTx/>
              <a:buNone/>
              <a:defRPr sz="2400" b="0" i="1" cap="none" baseline="0">
                <a:solidFill>
                  <a:schemeClr val="accent6"/>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11" name="Picture 5">
            <a:extLst>
              <a:ext uri="{FF2B5EF4-FFF2-40B4-BE49-F238E27FC236}">
                <a16:creationId xmlns:a16="http://schemas.microsoft.com/office/drawing/2014/main" id="{A038B5EB-9A58-4947-9DAC-3098226EBDB7}"/>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16182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2col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7962" y="1581149"/>
            <a:ext cx="5013325"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FB2D788F-2D54-1A45-A46C-43D735BCA48C}"/>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B758FB35-3F65-5747-80DA-56E4F85CBFB6}"/>
              </a:ext>
            </a:extLst>
          </p:cNvPr>
          <p:cNvSpPr>
            <a:spLocks noGrp="1"/>
          </p:cNvSpPr>
          <p:nvPr>
            <p:ph type="pic" sz="quarter" idx="17"/>
          </p:nvPr>
        </p:nvSpPr>
        <p:spPr>
          <a:xfrm>
            <a:off x="6719887" y="1581149"/>
            <a:ext cx="5013325" cy="4822825"/>
          </a:xfrm>
          <a:solidFill>
            <a:schemeClr val="bg1">
              <a:lumMod val="75000"/>
            </a:schemeClr>
          </a:solidFill>
        </p:spPr>
        <p:txBody>
          <a:bodyPr tIns="2743200"/>
          <a:lstStyle>
            <a:lvl1pPr algn="ctr">
              <a:defRPr/>
            </a:lvl1pPr>
          </a:lstStyle>
          <a:p>
            <a:r>
              <a:rPr lang="en-US" dirty="0"/>
              <a:t>Click icon to add picture</a:t>
            </a:r>
          </a:p>
        </p:txBody>
      </p:sp>
      <p:sp>
        <p:nvSpPr>
          <p:cNvPr id="2" name="Footer Placeholder 1">
            <a:extLst>
              <a:ext uri="{FF2B5EF4-FFF2-40B4-BE49-F238E27FC236}">
                <a16:creationId xmlns:a16="http://schemas.microsoft.com/office/drawing/2014/main" id="{2AECDF7A-57A8-E947-AEB8-50AF37C6A05B}"/>
              </a:ext>
            </a:extLst>
          </p:cNvPr>
          <p:cNvSpPr>
            <a:spLocks noGrp="1"/>
          </p:cNvSpPr>
          <p:nvPr>
            <p:ph type="ftr" sz="quarter" idx="18"/>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D69127B9-81FE-7643-8D8E-D4FBECB31363}"/>
              </a:ext>
            </a:extLst>
          </p:cNvPr>
          <p:cNvSpPr>
            <a:spLocks noGrp="1"/>
          </p:cNvSpPr>
          <p:nvPr>
            <p:ph type="sldNum" sz="quarter" idx="19"/>
          </p:nvPr>
        </p:nvSpPr>
        <p:spPr/>
        <p:txBody>
          <a:bodyPr/>
          <a:lstStyle>
            <a:lvl1pPr>
              <a:defRPr/>
            </a:lvl1pPr>
          </a:lstStyle>
          <a:p>
            <a:fld id="{2A9E267E-5E8B-E44D-8A83-369206BA431A}" type="slidenum">
              <a:rPr lang="en-US" smtClean="0"/>
              <a:pPr/>
              <a:t>‹#›</a:t>
            </a:fld>
            <a:endParaRPr lang="en-US" dirty="0"/>
          </a:p>
        </p:txBody>
      </p:sp>
      <p:sp>
        <p:nvSpPr>
          <p:cNvPr id="8" name="Picture 5">
            <a:extLst>
              <a:ext uri="{FF2B5EF4-FFF2-40B4-BE49-F238E27FC236}">
                <a16:creationId xmlns:a16="http://schemas.microsoft.com/office/drawing/2014/main" id="{1A651B39-03B6-7044-A918-9F66E4CCC9EF}"/>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2436531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3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9550" y="1581150"/>
            <a:ext cx="3267074" cy="4814887"/>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4975225" y="1581150"/>
            <a:ext cx="3265488"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8469313" y="1581149"/>
            <a:ext cx="3257548"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28A773DF-0080-4E41-973B-C65D424C7C95}"/>
              </a:ext>
            </a:extLst>
          </p:cNvPr>
          <p:cNvSpPr>
            <a:spLocks noGrp="1"/>
          </p:cNvSpPr>
          <p:nvPr>
            <p:ph type="ftr" sz="quarter" idx="15"/>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7FD1D3EC-9D56-4A42-AC24-96A397D50F51}"/>
              </a:ext>
            </a:extLst>
          </p:cNvPr>
          <p:cNvSpPr>
            <a:spLocks noGrp="1"/>
          </p:cNvSpPr>
          <p:nvPr>
            <p:ph type="sldNum" sz="quarter" idx="16"/>
          </p:nvPr>
        </p:nvSpPr>
        <p:spPr/>
        <p:txBody>
          <a:bodyPr/>
          <a:lstStyle/>
          <a:p>
            <a:fld id="{63DCA5C9-2E11-4C67-86EB-AE1DE127DC64}" type="slidenum">
              <a:rPr lang="en-US" smtClean="0"/>
              <a:pPr/>
              <a:t>‹#›</a:t>
            </a:fld>
            <a:endParaRPr lang="en-US" dirty="0"/>
          </a:p>
        </p:txBody>
      </p:sp>
      <p:sp>
        <p:nvSpPr>
          <p:cNvPr id="5" name="Title 4">
            <a:extLst>
              <a:ext uri="{FF2B5EF4-FFF2-40B4-BE49-F238E27FC236}">
                <a16:creationId xmlns:a16="http://schemas.microsoft.com/office/drawing/2014/main" id="{3F8D9ED7-E967-B044-9B1A-72E2E3D48C5D}"/>
              </a:ext>
            </a:extLst>
          </p:cNvPr>
          <p:cNvSpPr>
            <a:spLocks noGrp="1"/>
          </p:cNvSpPr>
          <p:nvPr>
            <p:ph type="title"/>
          </p:nvPr>
        </p:nvSpPr>
        <p:spPr/>
        <p:txBody>
          <a:bodyPr/>
          <a:lstStyle/>
          <a:p>
            <a:r>
              <a:rPr lang="en-US"/>
              <a:t>Click to edit Master title style</a:t>
            </a:r>
          </a:p>
        </p:txBody>
      </p:sp>
      <p:sp>
        <p:nvSpPr>
          <p:cNvPr id="11" name="Picture 5">
            <a:extLst>
              <a:ext uri="{FF2B5EF4-FFF2-40B4-BE49-F238E27FC236}">
                <a16:creationId xmlns:a16="http://schemas.microsoft.com/office/drawing/2014/main" id="{858267C6-CA24-3A4C-97F0-DBB9031B7D00}"/>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764862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head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dirty="0"/>
              <a:t>TMCAH Clinical Staff Education: MAVRIC |  © Tufts Medicine 10.2025 |  Private and confidential. Not for redistribution.</a:t>
            </a:r>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7BF16410-DB1B-954C-BB2B-A97F42031D46}"/>
              </a:ext>
            </a:extLst>
          </p:cNvPr>
          <p:cNvSpPr>
            <a:spLocks noGrp="1"/>
          </p:cNvSpPr>
          <p:nvPr>
            <p:ph type="title"/>
          </p:nvPr>
        </p:nvSpPr>
        <p:spPr/>
        <p:txBody>
          <a:bodyPr/>
          <a:lstStyle/>
          <a:p>
            <a:r>
              <a:rPr lang="en-US"/>
              <a:t>Click to edit Master title style</a:t>
            </a:r>
          </a:p>
        </p:txBody>
      </p:sp>
      <p:sp>
        <p:nvSpPr>
          <p:cNvPr id="11" name="Picture 5">
            <a:extLst>
              <a:ext uri="{FF2B5EF4-FFF2-40B4-BE49-F238E27FC236}">
                <a16:creationId xmlns:a16="http://schemas.microsoft.com/office/drawing/2014/main" id="{80587189-E150-C44F-8A73-1FBF52314BB0}"/>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3368352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50DF49-280D-2042-9C83-36E167674CBA}"/>
              </a:ext>
            </a:extLst>
          </p:cNvPr>
          <p:cNvSpPr>
            <a:spLocks noGrp="1"/>
          </p:cNvSpPr>
          <p:nvPr>
            <p:ph type="ftr" sz="quarter" idx="11"/>
          </p:nvPr>
        </p:nvSpPr>
        <p:spPr/>
        <p:txBody>
          <a:bodyPr/>
          <a:lstStyle/>
          <a:p>
            <a:r>
              <a:rPr lang="en-US" dirty="0"/>
              <a:t>TMCAH Clinical Staff Education: MAVRIC |  © Tufts Medicine 10.2025 |  Private and confidential. Not for redistribution.</a:t>
            </a:r>
          </a:p>
        </p:txBody>
      </p:sp>
      <p:sp>
        <p:nvSpPr>
          <p:cNvPr id="5" name="Slide Number Placeholder 4">
            <a:extLst>
              <a:ext uri="{FF2B5EF4-FFF2-40B4-BE49-F238E27FC236}">
                <a16:creationId xmlns:a16="http://schemas.microsoft.com/office/drawing/2014/main" id="{8635AA6C-0792-844C-BDA4-D38426376F09}"/>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6" name="Picture 5">
            <a:extLst>
              <a:ext uri="{FF2B5EF4-FFF2-40B4-BE49-F238E27FC236}">
                <a16:creationId xmlns:a16="http://schemas.microsoft.com/office/drawing/2014/main" id="{43F71159-3A92-D448-9FC3-D8E5D6DD70D9}"/>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A9EEC6CD-FDF5-3E4E-A354-997726FD9725}"/>
              </a:ext>
            </a:extLst>
          </p:cNvPr>
          <p:cNvSpPr txBox="1"/>
          <p:nvPr/>
        </p:nvSpPr>
        <p:spPr>
          <a:xfrm>
            <a:off x="12348058" y="855878"/>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0BF5B294-59D6-7D48-AAD7-1BE3AD3C0959}"/>
              </a:ext>
            </a:extLst>
          </p:cNvPr>
          <p:cNvSpPr txBox="1"/>
          <p:nvPr/>
        </p:nvSpPr>
        <p:spPr>
          <a:xfrm>
            <a:off x="12823546" y="1675181"/>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57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rid System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FC6C4365-12B4-406E-8FF5-0E73B8191D68}" type="slidenum">
              <a:rPr lang="en-US" smtClean="0"/>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8470899" y="1576388"/>
            <a:ext cx="3259139"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Grid system</a:t>
            </a:r>
            <a:endParaRPr lang="en-US" sz="1200" dirty="0">
              <a:ea typeface="Corbel" charset="0"/>
              <a:cs typeface="Corbel" charset="0"/>
            </a:endParaRPr>
          </a:p>
          <a:p>
            <a:r>
              <a:rPr lang="en-US" sz="1200" dirty="0">
                <a:ea typeface="Corbel" charset="0"/>
                <a:cs typeface="Corbel" charset="0"/>
              </a:rPr>
              <a:t>A three column grid system is established for your use. When adding your own text boxes or imagery be sure to build to the grid and align your elements accordingly. You can view guides in a PPT document by following the steps below:</a:t>
            </a:r>
          </a:p>
          <a:p>
            <a:pPr marL="228600" indent="-228600">
              <a:buFont typeface="+mj-lt"/>
              <a:buAutoNum type="arabicPeriod"/>
            </a:pPr>
            <a:r>
              <a:rPr lang="en-US" sz="1200" dirty="0">
                <a:ea typeface="Corbel" charset="0"/>
                <a:cs typeface="Corbel" charset="0"/>
              </a:rPr>
              <a:t>At the top of the screen, go to the PowerPoint “View” tab.</a:t>
            </a:r>
          </a:p>
          <a:p>
            <a:pPr marL="228600" indent="-228600">
              <a:buFont typeface="+mj-lt"/>
              <a:buAutoNum type="arabicPeriod"/>
            </a:pPr>
            <a:r>
              <a:rPr lang="en-US" sz="1200" dirty="0">
                <a:ea typeface="Corbel" charset="0"/>
                <a:cs typeface="Corbel" charset="0"/>
              </a:rPr>
              <a:t>Check the box for “Guides” to turn guides on </a:t>
            </a:r>
            <a:br>
              <a:rPr lang="en-US" sz="1200" dirty="0">
                <a:ea typeface="Corbel" charset="0"/>
                <a:cs typeface="Corbel" charset="0"/>
              </a:rPr>
            </a:br>
            <a:r>
              <a:rPr lang="en-US" sz="1200" dirty="0">
                <a:ea typeface="Corbel" charset="0"/>
                <a:cs typeface="Corbel" charset="0"/>
              </a:rPr>
              <a:t>and off.</a:t>
            </a:r>
          </a:p>
          <a:p>
            <a:pPr marL="228600" indent="-228600">
              <a:buFont typeface="+mj-lt"/>
              <a:buAutoNum type="arabicPeriod"/>
            </a:pPr>
            <a:r>
              <a:rPr lang="en-US" sz="1200" dirty="0">
                <a:ea typeface="Corbel" charset="0"/>
                <a:cs typeface="Corbel" charset="0"/>
              </a:rPr>
              <a:t>Delete this Instructions page when content </a:t>
            </a:r>
            <a:br>
              <a:rPr lang="en-US" sz="1200" dirty="0">
                <a:ea typeface="Corbel" charset="0"/>
                <a:cs typeface="Corbel" charset="0"/>
              </a:rPr>
            </a:br>
            <a:r>
              <a:rPr lang="en-US" sz="1200" dirty="0">
                <a:ea typeface="Corbel" charset="0"/>
                <a:cs typeface="Corbel" charset="0"/>
              </a:rPr>
              <a:t>layout is complete.</a:t>
            </a:r>
          </a:p>
          <a:p>
            <a:endParaRPr lang="en-US" sz="1200" dirty="0"/>
          </a:p>
        </p:txBody>
      </p:sp>
      <p:pic>
        <p:nvPicPr>
          <p:cNvPr id="17" name="Picture 16">
            <a:extLst>
              <a:ext uri="{FF2B5EF4-FFF2-40B4-BE49-F238E27FC236}">
                <a16:creationId xmlns:a16="http://schemas.microsoft.com/office/drawing/2014/main" id="{866E0620-B7E6-8F4F-9A65-14DB3D0F9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5185" y="1576388"/>
            <a:ext cx="6744180" cy="3792780"/>
          </a:xfrm>
          <a:prstGeom prst="rect">
            <a:avLst/>
          </a:prstGeom>
          <a:solidFill>
            <a:schemeClr val="bg2"/>
          </a:solidFill>
          <a:ln>
            <a:solidFill>
              <a:schemeClr val="tx2"/>
            </a:solidFill>
          </a:ln>
        </p:spPr>
      </p:pic>
      <p:sp>
        <p:nvSpPr>
          <p:cNvPr id="9" name="TextBox 8">
            <a:extLst>
              <a:ext uri="{FF2B5EF4-FFF2-40B4-BE49-F238E27FC236}">
                <a16:creationId xmlns:a16="http://schemas.microsoft.com/office/drawing/2014/main" id="{162F72A6-D562-9D4A-8E61-E64C46D71596}"/>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Grid System</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1556608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torytelling_blue_hrz">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098D82-8542-9C4B-81C9-C7DCBC1B4F35}"/>
              </a:ext>
            </a:extLst>
          </p:cNvPr>
          <p:cNvSpPr/>
          <p:nvPr/>
        </p:nvSpPr>
        <p:spPr bwMode="auto">
          <a:xfrm>
            <a:off x="1038758" y="0"/>
            <a:ext cx="11153242" cy="4359859"/>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3F672698-5396-6340-B8A5-7AB8D49FD392}"/>
              </a:ext>
            </a:extLst>
          </p:cNvPr>
          <p:cNvSpPr/>
          <p:nvPr/>
        </p:nvSpPr>
        <p:spPr bwMode="auto">
          <a:xfrm>
            <a:off x="0" y="3"/>
            <a:ext cx="1038758" cy="6858000"/>
          </a:xfrm>
          <a:prstGeom prst="rect">
            <a:avLst/>
          </a:prstGeom>
          <a:solidFill>
            <a:srgbClr val="0047C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12" name="Group 11">
            <a:extLst>
              <a:ext uri="{FF2B5EF4-FFF2-40B4-BE49-F238E27FC236}">
                <a16:creationId xmlns:a16="http://schemas.microsoft.com/office/drawing/2014/main" id="{10DCA646-77DE-9549-B1E7-F51B547B85DA}"/>
              </a:ext>
            </a:extLst>
          </p:cNvPr>
          <p:cNvGrpSpPr/>
          <p:nvPr/>
        </p:nvGrpSpPr>
        <p:grpSpPr>
          <a:xfrm rot="5400000">
            <a:off x="7832141" y="2"/>
            <a:ext cx="4359859" cy="4359859"/>
            <a:chOff x="0" y="0"/>
            <a:chExt cx="4736592" cy="4736592"/>
          </a:xfrm>
        </p:grpSpPr>
        <p:sp>
          <p:nvSpPr>
            <p:cNvPr id="13" name="Freeform 12">
              <a:extLst>
                <a:ext uri="{FF2B5EF4-FFF2-40B4-BE49-F238E27FC236}">
                  <a16:creationId xmlns:a16="http://schemas.microsoft.com/office/drawing/2014/main" id="{FFFA08B0-60B5-864A-93D0-53A3E0DE8636}"/>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85B6A2D-A043-444E-A4CD-F1F88C955451}"/>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889F316D-E022-3146-BFED-548B1BD45312}"/>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dirty="0"/>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0" y="1581150"/>
            <a:ext cx="6761163" cy="2302081"/>
          </a:xfrm>
        </p:spPr>
        <p:txBody>
          <a:bodyPr tIns="0" rIns="0" bIns="0" anchor="b" anchorCtr="0"/>
          <a:lstStyle>
            <a:lvl1pPr>
              <a:lnSpc>
                <a:spcPct val="92000"/>
              </a:lnSpc>
              <a:defRPr sz="300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1479550" y="6556829"/>
            <a:ext cx="6761163" cy="148697"/>
          </a:xfrm>
        </p:spPr>
        <p:txBody>
          <a:bodyPr/>
          <a:lstStyle/>
          <a:p>
            <a:r>
              <a:rPr lang="en-US" dirty="0"/>
              <a:t>TMCAH Clinical Staff Education: MAVRIC |  © Tufts Medicine 10.2025 |  Private and confidential. Not for redistribution.</a:t>
            </a:r>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83029" y="6556375"/>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19" name="Text Placeholder 4">
            <a:extLst>
              <a:ext uri="{FF2B5EF4-FFF2-40B4-BE49-F238E27FC236}">
                <a16:creationId xmlns:a16="http://schemas.microsoft.com/office/drawing/2014/main" id="{599A82ED-1FB5-3243-B400-9BCACA66E35D}"/>
              </a:ext>
            </a:extLst>
          </p:cNvPr>
          <p:cNvSpPr>
            <a:spLocks noGrp="1"/>
          </p:cNvSpPr>
          <p:nvPr>
            <p:ph type="body" sz="quarter" idx="22"/>
          </p:nvPr>
        </p:nvSpPr>
        <p:spPr>
          <a:xfrm>
            <a:off x="1479550" y="4738688"/>
            <a:ext cx="10250488" cy="1657350"/>
          </a:xfrm>
        </p:spPr>
        <p:txBody>
          <a:bodyPr rIns="2286000"/>
          <a:lstStyle/>
          <a:p>
            <a:pPr lvl="0"/>
            <a:r>
              <a:rPr lang="en-US"/>
              <a:t>Click to edit Master text styles</a:t>
            </a:r>
          </a:p>
          <a:p>
            <a:pPr lvl="1"/>
            <a:r>
              <a:rPr lang="en-US"/>
              <a:t>Second level</a:t>
            </a:r>
          </a:p>
        </p:txBody>
      </p:sp>
      <p:sp>
        <p:nvSpPr>
          <p:cNvPr id="7" name="Picture 5">
            <a:extLst>
              <a:ext uri="{FF2B5EF4-FFF2-40B4-BE49-F238E27FC236}">
                <a16:creationId xmlns:a16="http://schemas.microsoft.com/office/drawing/2014/main" id="{2B4D9254-E58C-9E4E-B7F8-FA11ED4BCE7E}"/>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407247158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orytelling_sand_hrz">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2A60AE-F2F7-1244-BD01-BDE6B0C3F4AD}"/>
              </a:ext>
            </a:extLst>
          </p:cNvPr>
          <p:cNvSpPr/>
          <p:nvPr/>
        </p:nvSpPr>
        <p:spPr bwMode="auto">
          <a:xfrm>
            <a:off x="1038758" y="-3"/>
            <a:ext cx="11153242" cy="4359859"/>
          </a:xfrm>
          <a:prstGeom prst="rect">
            <a:avLst/>
          </a:prstGeom>
          <a:solidFill>
            <a:srgbClr val="CFE3F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694D60D6-C5CF-654E-8CA2-C106B8809DA8}"/>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8BED1749-C440-E245-8DD4-B2AB84B61273}"/>
              </a:ext>
            </a:extLst>
          </p:cNvPr>
          <p:cNvGrpSpPr/>
          <p:nvPr/>
        </p:nvGrpSpPr>
        <p:grpSpPr>
          <a:xfrm rot="5400000">
            <a:off x="7832141" y="-1"/>
            <a:ext cx="4359859" cy="4359859"/>
            <a:chOff x="0" y="0"/>
            <a:chExt cx="4736592" cy="4736592"/>
          </a:xfrm>
        </p:grpSpPr>
        <p:sp>
          <p:nvSpPr>
            <p:cNvPr id="12" name="Freeform 11">
              <a:extLst>
                <a:ext uri="{FF2B5EF4-FFF2-40B4-BE49-F238E27FC236}">
                  <a16:creationId xmlns:a16="http://schemas.microsoft.com/office/drawing/2014/main" id="{A31CD68F-BDD8-A24B-9658-426BF064AAE3}"/>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D6EF470-E2CA-2541-A6CF-05EEC2195CB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09AFD5D-1B84-C045-85F6-3094F8962B56}"/>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dirty="0"/>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0" y="1581150"/>
            <a:ext cx="6761163" cy="2302081"/>
          </a:xfrm>
        </p:spPr>
        <p:txBody>
          <a:bodyPr tIns="0" rIns="0" bIns="0" anchor="b" anchorCtr="0"/>
          <a:lstStyle>
            <a:lvl1pPr>
              <a:lnSpc>
                <a:spcPct val="92000"/>
              </a:lnSpc>
              <a:defRPr sz="3000" b="0">
                <a:solidFill>
                  <a:srgbClr val="0047C7"/>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E51C870B-1F1C-E841-A6FE-D1ECD1E518BA}"/>
              </a:ext>
            </a:extLst>
          </p:cNvPr>
          <p:cNvSpPr>
            <a:spLocks noGrp="1"/>
          </p:cNvSpPr>
          <p:nvPr>
            <p:ph type="ftr" sz="quarter" idx="20"/>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BDF0705E-4DB1-AD41-8B2C-895D8B067C4B}"/>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5" name="Text Placeholder 4">
            <a:extLst>
              <a:ext uri="{FF2B5EF4-FFF2-40B4-BE49-F238E27FC236}">
                <a16:creationId xmlns:a16="http://schemas.microsoft.com/office/drawing/2014/main" id="{CE12BB07-50A3-D042-8F1B-C0910D1BFCE7}"/>
              </a:ext>
            </a:extLst>
          </p:cNvPr>
          <p:cNvSpPr>
            <a:spLocks noGrp="1"/>
          </p:cNvSpPr>
          <p:nvPr>
            <p:ph type="body" sz="quarter" idx="22"/>
          </p:nvPr>
        </p:nvSpPr>
        <p:spPr>
          <a:xfrm>
            <a:off x="1479550" y="4738688"/>
            <a:ext cx="10250488" cy="1657350"/>
          </a:xfrm>
        </p:spPr>
        <p:txBody>
          <a:bodyPr rIns="2286000"/>
          <a:lstStyle/>
          <a:p>
            <a:pPr lvl="0"/>
            <a:r>
              <a:rPr lang="en-US"/>
              <a:t>Click to edit Master text styles</a:t>
            </a:r>
          </a:p>
          <a:p>
            <a:pPr lvl="1"/>
            <a:r>
              <a:rPr lang="en-US"/>
              <a:t>Second level</a:t>
            </a:r>
          </a:p>
        </p:txBody>
      </p:sp>
      <p:sp>
        <p:nvSpPr>
          <p:cNvPr id="7" name="Picture 4">
            <a:extLst>
              <a:ext uri="{FF2B5EF4-FFF2-40B4-BE49-F238E27FC236}">
                <a16:creationId xmlns:a16="http://schemas.microsoft.com/office/drawing/2014/main" id="{50C03A61-1BD7-BE44-9346-8991589F31B9}"/>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dirty="0"/>
          </a:p>
        </p:txBody>
      </p:sp>
    </p:spTree>
    <p:extLst>
      <p:ext uri="{BB962C8B-B14F-4D97-AF65-F5344CB8AC3E}">
        <p14:creationId xmlns:p14="http://schemas.microsoft.com/office/powerpoint/2010/main" val="236576647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orytelling_pic_h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1025525" y="-1"/>
            <a:ext cx="11166475" cy="4122549"/>
          </a:xfrm>
          <a:solidFill>
            <a:schemeClr val="bg1">
              <a:lumMod val="75000"/>
            </a:schemeClr>
          </a:solidFill>
        </p:spPr>
        <p:txBody>
          <a:bodyPr tIns="2286000"/>
          <a:lstStyle>
            <a:lvl1pPr algn="ctr">
              <a:defRPr/>
            </a:lvl1pPr>
          </a:lstStyle>
          <a:p>
            <a:r>
              <a:rPr lang="en-US" dirty="0"/>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1479550" y="4478200"/>
            <a:ext cx="10250488" cy="1204628"/>
          </a:xfrm>
        </p:spPr>
        <p:txBody>
          <a:bodyPr tIns="0" rIns="0" bIns="0" anchor="t" anchorCtr="0"/>
          <a:lstStyle>
            <a:lvl1pPr>
              <a:lnSpc>
                <a:spcPct val="92000"/>
              </a:lnSpc>
              <a:defRPr sz="3000" b="0">
                <a:solidFill>
                  <a:schemeClr val="accent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4881A712-160E-504D-B1BF-408E95ED6524}"/>
              </a:ext>
            </a:extLst>
          </p:cNvPr>
          <p:cNvSpPr>
            <a:spLocks noGrp="1"/>
          </p:cNvSpPr>
          <p:nvPr>
            <p:ph type="ftr" sz="quarter" idx="24"/>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15ED3C40-5C3D-5446-8DC6-F2328452B609}"/>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9" name="Text Placeholder 4">
            <a:extLst>
              <a:ext uri="{FF2B5EF4-FFF2-40B4-BE49-F238E27FC236}">
                <a16:creationId xmlns:a16="http://schemas.microsoft.com/office/drawing/2014/main" id="{89D10A92-A052-8747-86BE-B996D9DA1A30}"/>
              </a:ext>
            </a:extLst>
          </p:cNvPr>
          <p:cNvSpPr>
            <a:spLocks noGrp="1"/>
          </p:cNvSpPr>
          <p:nvPr>
            <p:ph type="body" sz="quarter" idx="22"/>
          </p:nvPr>
        </p:nvSpPr>
        <p:spPr>
          <a:xfrm>
            <a:off x="1479550" y="5682828"/>
            <a:ext cx="10250488" cy="713210"/>
          </a:xfrm>
        </p:spPr>
        <p:txBody>
          <a:bodyPr rIns="0"/>
          <a:lstStyle/>
          <a:p>
            <a:pPr lvl="0"/>
            <a:r>
              <a:rPr lang="en-US"/>
              <a:t>Click to edit Master text styles</a:t>
            </a:r>
          </a:p>
          <a:p>
            <a:pPr lvl="1"/>
            <a:r>
              <a:rPr lang="en-US"/>
              <a:t>Second level</a:t>
            </a:r>
          </a:p>
        </p:txBody>
      </p:sp>
      <p:sp>
        <p:nvSpPr>
          <p:cNvPr id="10" name="Picture 5">
            <a:extLst>
              <a:ext uri="{FF2B5EF4-FFF2-40B4-BE49-F238E27FC236}">
                <a16:creationId xmlns:a16="http://schemas.microsoft.com/office/drawing/2014/main" id="{42748658-205D-C444-9CB2-E3B282411BDE}"/>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7269809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torytelling_blue_vrt">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01487DA-F96B-F14B-8234-FEC9745ECA66}"/>
              </a:ext>
            </a:extLst>
          </p:cNvPr>
          <p:cNvGrpSpPr/>
          <p:nvPr/>
        </p:nvGrpSpPr>
        <p:grpSpPr>
          <a:xfrm>
            <a:off x="1028052" y="-3"/>
            <a:ext cx="5585155" cy="6858003"/>
            <a:chOff x="1028052" y="-3"/>
            <a:chExt cx="5585155" cy="6858003"/>
          </a:xfrm>
        </p:grpSpPr>
        <p:sp>
          <p:nvSpPr>
            <p:cNvPr id="20" name="Rectangle 19">
              <a:extLst>
                <a:ext uri="{FF2B5EF4-FFF2-40B4-BE49-F238E27FC236}">
                  <a16:creationId xmlns:a16="http://schemas.microsoft.com/office/drawing/2014/main" id="{33A817D5-D907-D149-A1CC-AB51193071C2}"/>
                </a:ext>
              </a:extLst>
            </p:cNvPr>
            <p:cNvSpPr/>
            <p:nvPr/>
          </p:nvSpPr>
          <p:spPr bwMode="auto">
            <a:xfrm>
              <a:off x="1031709" y="-3"/>
              <a:ext cx="5581498" cy="6858003"/>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21" name="Group 20">
              <a:extLst>
                <a:ext uri="{FF2B5EF4-FFF2-40B4-BE49-F238E27FC236}">
                  <a16:creationId xmlns:a16="http://schemas.microsoft.com/office/drawing/2014/main" id="{ED08D103-CB5D-6245-8058-62AEDEC0C14A}"/>
                </a:ext>
              </a:extLst>
            </p:cNvPr>
            <p:cNvGrpSpPr/>
            <p:nvPr/>
          </p:nvGrpSpPr>
          <p:grpSpPr>
            <a:xfrm rot="10800000">
              <a:off x="1028052" y="1272844"/>
              <a:ext cx="5585155" cy="5585155"/>
              <a:chOff x="0" y="0"/>
              <a:chExt cx="4736592" cy="4736592"/>
            </a:xfrm>
          </p:grpSpPr>
          <p:sp>
            <p:nvSpPr>
              <p:cNvPr id="22" name="Freeform 21">
                <a:extLst>
                  <a:ext uri="{FF2B5EF4-FFF2-40B4-BE49-F238E27FC236}">
                    <a16:creationId xmlns:a16="http://schemas.microsoft.com/office/drawing/2014/main" id="{AD19F6E2-5212-9945-B1DC-8A21E1B5BB08}"/>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038E335C-5ADD-064E-8ED7-0084667E5BCA}"/>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E55CBD35-098F-FD41-A0B5-32F85DD5A567}"/>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dirty="0"/>
              </a:p>
            </p:txBody>
          </p:sp>
        </p:grpSp>
      </p:grpSp>
      <p:sp>
        <p:nvSpPr>
          <p:cNvPr id="25" name="Rectangle 24">
            <a:extLst>
              <a:ext uri="{FF2B5EF4-FFF2-40B4-BE49-F238E27FC236}">
                <a16:creationId xmlns:a16="http://schemas.microsoft.com/office/drawing/2014/main" id="{3CAC3EFD-32EC-4C46-A606-1EC29921B464}"/>
              </a:ext>
            </a:extLst>
          </p:cNvPr>
          <p:cNvSpPr/>
          <p:nvPr/>
        </p:nvSpPr>
        <p:spPr bwMode="auto">
          <a:xfrm>
            <a:off x="0" y="0"/>
            <a:ext cx="1038758" cy="685800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1" y="1581150"/>
            <a:ext cx="5011738" cy="4814888"/>
          </a:xfrm>
        </p:spPr>
        <p:txBody>
          <a:bodyPr tIns="91440" rIns="0" bIns="0" anchor="t" anchorCtr="0"/>
          <a:lstStyle>
            <a:lvl1pPr>
              <a:lnSpc>
                <a:spcPct val="92000"/>
              </a:lnSpc>
              <a:defRPr sz="300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dirty="0"/>
              <a:t>TMCAH Clinical Staff Education: MAVRIC |  © Tufts Medicine 10.2025 |  Private and confidential. Not for redistribution.</a:t>
            </a:r>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83029" y="6556375"/>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581150"/>
            <a:ext cx="5011737"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5">
            <a:extLst>
              <a:ext uri="{FF2B5EF4-FFF2-40B4-BE49-F238E27FC236}">
                <a16:creationId xmlns:a16="http://schemas.microsoft.com/office/drawing/2014/main" id="{964C506A-93C2-C149-ABC8-600FA2C5E721}"/>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44347168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torytelling_sand_vrt">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238975-8E64-BB44-A97A-21B083CBFBA6}"/>
              </a:ext>
            </a:extLst>
          </p:cNvPr>
          <p:cNvGrpSpPr/>
          <p:nvPr/>
        </p:nvGrpSpPr>
        <p:grpSpPr>
          <a:xfrm>
            <a:off x="1028052" y="-3"/>
            <a:ext cx="5585155" cy="6858003"/>
            <a:chOff x="1028052" y="-3"/>
            <a:chExt cx="5585155" cy="6858003"/>
          </a:xfrm>
        </p:grpSpPr>
        <p:sp>
          <p:nvSpPr>
            <p:cNvPr id="12" name="Rectangle 11">
              <a:extLst>
                <a:ext uri="{FF2B5EF4-FFF2-40B4-BE49-F238E27FC236}">
                  <a16:creationId xmlns:a16="http://schemas.microsoft.com/office/drawing/2014/main" id="{3F1A48A2-E854-A744-8EB2-A3CCF6324CCA}"/>
                </a:ext>
              </a:extLst>
            </p:cNvPr>
            <p:cNvSpPr/>
            <p:nvPr/>
          </p:nvSpPr>
          <p:spPr bwMode="auto">
            <a:xfrm>
              <a:off x="1031709" y="-3"/>
              <a:ext cx="5581498" cy="6858003"/>
            </a:xfrm>
            <a:prstGeom prst="rect">
              <a:avLst/>
            </a:prstGeom>
            <a:solidFill>
              <a:srgbClr val="CFE3F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90E51DDA-3BA2-8E47-BEAD-4E90F5168B48}"/>
                </a:ext>
              </a:extLst>
            </p:cNvPr>
            <p:cNvGrpSpPr/>
            <p:nvPr/>
          </p:nvGrpSpPr>
          <p:grpSpPr>
            <a:xfrm rot="10800000">
              <a:off x="1028052" y="1272844"/>
              <a:ext cx="5585155" cy="5585155"/>
              <a:chOff x="0" y="0"/>
              <a:chExt cx="4736592" cy="4736592"/>
            </a:xfrm>
          </p:grpSpPr>
          <p:sp>
            <p:nvSpPr>
              <p:cNvPr id="14" name="Freeform 13">
                <a:extLst>
                  <a:ext uri="{FF2B5EF4-FFF2-40B4-BE49-F238E27FC236}">
                    <a16:creationId xmlns:a16="http://schemas.microsoft.com/office/drawing/2014/main" id="{DE2D4DBD-150C-9B4E-B929-F93AFDB3C10E}"/>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C115F02-83CF-9747-A99B-0DA684B8F940}"/>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1057D23-8A41-6B47-953D-175CA56653D9}"/>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dirty="0"/>
              </a:p>
            </p:txBody>
          </p:sp>
        </p:grpSp>
      </p:grpSp>
      <p:sp>
        <p:nvSpPr>
          <p:cNvPr id="10" name="Rectangle 9">
            <a:extLst>
              <a:ext uri="{FF2B5EF4-FFF2-40B4-BE49-F238E27FC236}">
                <a16:creationId xmlns:a16="http://schemas.microsoft.com/office/drawing/2014/main" id="{3B559D56-2C28-D04F-BFE7-1FC761E2CD72}"/>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1" y="1581150"/>
            <a:ext cx="5011738" cy="4814888"/>
          </a:xfrm>
        </p:spPr>
        <p:txBody>
          <a:bodyPr tIns="91440" rIns="0" bIns="0" anchor="t" anchorCtr="0"/>
          <a:lstStyle>
            <a:lvl1pPr>
              <a:lnSpc>
                <a:spcPct val="92000"/>
              </a:lnSpc>
              <a:defRPr sz="3000" b="0">
                <a:solidFill>
                  <a:srgbClr val="0047C7"/>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dirty="0"/>
              <a:t>TMCAH Clinical Staff Education: MAVRIC |  © Tufts Medicine 10.2025 |  Private and confidential. Not for redistribution.</a:t>
            </a:r>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581150"/>
            <a:ext cx="5011737"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94D946B8-1B28-B845-8CE5-0699B359B36F}"/>
              </a:ext>
            </a:extLst>
          </p:cNvPr>
          <p:cNvSpPr>
            <a:spLocks noGrp="1"/>
          </p:cNvSpPr>
          <p:nvPr>
            <p:ph type="sldNum" sz="quarter" idx="27"/>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8" name="Picture 4">
            <a:extLst>
              <a:ext uri="{FF2B5EF4-FFF2-40B4-BE49-F238E27FC236}">
                <a16:creationId xmlns:a16="http://schemas.microsoft.com/office/drawing/2014/main" id="{BEBA8198-E4E6-6A42-9CB4-FE7F31E81B89}"/>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dirty="0"/>
          </a:p>
        </p:txBody>
      </p:sp>
    </p:spTree>
    <p:extLst>
      <p:ext uri="{BB962C8B-B14F-4D97-AF65-F5344CB8AC3E}">
        <p14:creationId xmlns:p14="http://schemas.microsoft.com/office/powerpoint/2010/main" val="395692995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torytelling_pic_v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dirty="0"/>
              <a:t>TMCAH Clinical Staff Education: MAVRIC |  © Tufts Medicine 10.2025 |  Private and confidential. Not for redistribution.</a:t>
            </a:r>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842868"/>
            <a:ext cx="5011737" cy="4553169"/>
          </a:xfrm>
        </p:spPr>
        <p:txBody>
          <a:bodyPr lIns="548640" tIns="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94787A4-6679-5F49-93C1-CEBDAFA248A1}"/>
              </a:ext>
            </a:extLst>
          </p:cNvPr>
          <p:cNvSpPr>
            <a:spLocks noGrp="1"/>
          </p:cNvSpPr>
          <p:nvPr>
            <p:ph type="title"/>
          </p:nvPr>
        </p:nvSpPr>
        <p:spPr>
          <a:xfrm>
            <a:off x="6733220" y="454025"/>
            <a:ext cx="4993641" cy="1388843"/>
          </a:xfrm>
        </p:spPr>
        <p:txBody>
          <a:bodyPr lIns="548640" rIns="0" bIns="36576"/>
          <a:lstStyle>
            <a:lvl1pPr>
              <a:defRPr sz="3000"/>
            </a:lvl1pPr>
          </a:lstStyle>
          <a:p>
            <a:r>
              <a:rPr lang="en-US"/>
              <a:t>Click to edit Master title style</a:t>
            </a:r>
          </a:p>
        </p:txBody>
      </p:sp>
      <p:sp>
        <p:nvSpPr>
          <p:cNvPr id="8" name="Picture Placeholder 4">
            <a:extLst>
              <a:ext uri="{FF2B5EF4-FFF2-40B4-BE49-F238E27FC236}">
                <a16:creationId xmlns:a16="http://schemas.microsoft.com/office/drawing/2014/main" id="{48F04211-04F3-7649-8DD8-4F330DFE82DA}"/>
              </a:ext>
            </a:extLst>
          </p:cNvPr>
          <p:cNvSpPr>
            <a:spLocks noGrp="1"/>
          </p:cNvSpPr>
          <p:nvPr>
            <p:ph type="pic" sz="quarter" idx="23"/>
          </p:nvPr>
        </p:nvSpPr>
        <p:spPr>
          <a:xfrm>
            <a:off x="1025525" y="-1"/>
            <a:ext cx="5580063" cy="6858001"/>
          </a:xfrm>
          <a:solidFill>
            <a:schemeClr val="bg1">
              <a:lumMod val="75000"/>
            </a:schemeClr>
          </a:solidFill>
        </p:spPr>
        <p:txBody>
          <a:bodyPr tIns="2743200"/>
          <a:lstStyle>
            <a:lvl1pPr algn="ctr">
              <a:defRPr/>
            </a:lvl1pPr>
          </a:lstStyle>
          <a:p>
            <a:r>
              <a:rPr lang="en-US" dirty="0"/>
              <a:t>Click icon to add picture</a:t>
            </a:r>
          </a:p>
        </p:txBody>
      </p:sp>
      <p:sp>
        <p:nvSpPr>
          <p:cNvPr id="4" name="Slide Number Placeholder 3">
            <a:extLst>
              <a:ext uri="{FF2B5EF4-FFF2-40B4-BE49-F238E27FC236}">
                <a16:creationId xmlns:a16="http://schemas.microsoft.com/office/drawing/2014/main" id="{71021AAD-AE8F-144C-8D98-E2A42C9CC32D}"/>
              </a:ext>
            </a:extLst>
          </p:cNvPr>
          <p:cNvSpPr>
            <a:spLocks noGrp="1"/>
          </p:cNvSpPr>
          <p:nvPr>
            <p:ph type="sldNum" sz="quarter" idx="27"/>
          </p:nvPr>
        </p:nvSpPr>
        <p:spPr/>
        <p:txBody>
          <a:bodyPr/>
          <a:lstStyle/>
          <a:p>
            <a:fld id="{63DCA5C9-2E11-4C67-86EB-AE1DE127DC64}" type="slidenum">
              <a:rPr lang="en-US" smtClean="0"/>
              <a:pPr/>
              <a:t>‹#›</a:t>
            </a:fld>
            <a:endParaRPr lang="en-US" dirty="0"/>
          </a:p>
        </p:txBody>
      </p:sp>
      <p:sp>
        <p:nvSpPr>
          <p:cNvPr id="9" name="Picture 5">
            <a:extLst>
              <a:ext uri="{FF2B5EF4-FFF2-40B4-BE49-F238E27FC236}">
                <a16:creationId xmlns:a16="http://schemas.microsoft.com/office/drawing/2014/main" id="{435CCC5B-A71F-D94E-A981-6143A0C9CB8C}"/>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277959152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_Callout_blue">
    <p:bg>
      <p:bgPr>
        <a:solidFill>
          <a:srgbClr val="0030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287B18-9B4E-214A-A1E3-5E0104CC02B7}"/>
              </a:ext>
            </a:extLst>
          </p:cNvPr>
          <p:cNvSpPr/>
          <p:nvPr/>
        </p:nvSpPr>
        <p:spPr bwMode="auto">
          <a:xfrm>
            <a:off x="0" y="3"/>
            <a:ext cx="1038758" cy="6858000"/>
          </a:xfrm>
          <a:prstGeom prst="rect">
            <a:avLst/>
          </a:prstGeom>
          <a:solidFill>
            <a:srgbClr val="0047C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10" name="Group 9">
            <a:extLst>
              <a:ext uri="{FF2B5EF4-FFF2-40B4-BE49-F238E27FC236}">
                <a16:creationId xmlns:a16="http://schemas.microsoft.com/office/drawing/2014/main" id="{344B64CF-5CB6-1044-9F0F-EC3639F49047}"/>
              </a:ext>
            </a:extLst>
          </p:cNvPr>
          <p:cNvGrpSpPr/>
          <p:nvPr/>
        </p:nvGrpSpPr>
        <p:grpSpPr>
          <a:xfrm rot="5400000">
            <a:off x="6934810" y="2"/>
            <a:ext cx="5257190" cy="5257190"/>
            <a:chOff x="0" y="0"/>
            <a:chExt cx="4736592" cy="4736592"/>
          </a:xfrm>
        </p:grpSpPr>
        <p:sp>
          <p:nvSpPr>
            <p:cNvPr id="11" name="Freeform 10">
              <a:extLst>
                <a:ext uri="{FF2B5EF4-FFF2-40B4-BE49-F238E27FC236}">
                  <a16:creationId xmlns:a16="http://schemas.microsoft.com/office/drawing/2014/main" id="{C9AA7BA7-FE3C-BE43-8752-DBC92E9369D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AF8D3C44-F537-3B4A-80B9-88705F2682F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950916A-63F8-3D4F-B373-6B4D0934153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dirty="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TMCAH Clinical Staff Education: MAVRIC |  © Tufts Medicine 10.2025 |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479550" y="1254125"/>
            <a:ext cx="6989763" cy="5088774"/>
          </a:xfrm>
        </p:spPr>
        <p:txBody>
          <a:bodyPr tIns="0" bIns="1280160" anchor="ctr" anchorCtr="0"/>
          <a:lstStyle>
            <a:lvl1pPr>
              <a:spcAft>
                <a:spcPts val="1200"/>
              </a:spcAft>
              <a:buFontTx/>
              <a:buNone/>
              <a:defRPr sz="3400" b="0" i="0" cap="none" baseline="0">
                <a:solidFill>
                  <a:schemeClr val="bg1"/>
                </a:solidFill>
                <a:latin typeface="+mn-lt"/>
                <a:ea typeface="Roboto" panose="02000000000000000000" pitchFamily="2" charset="0"/>
                <a:cs typeface="Verdana" panose="020B0604030504040204" pitchFamily="34" charset="0"/>
              </a:defRPr>
            </a:lvl1pPr>
            <a:lvl2pPr marL="0" indent="0">
              <a:spcAft>
                <a:spcPts val="1200"/>
              </a:spcAft>
              <a:buClr>
                <a:schemeClr val="bg2"/>
              </a:buClr>
              <a:buFontTx/>
              <a:buNone/>
              <a:defRPr sz="3400" b="0" i="1" cap="none" baseline="0">
                <a:solidFill>
                  <a:schemeClr val="bg1"/>
                </a:solidFill>
                <a:latin typeface="+mn-lt"/>
                <a:ea typeface="Roboto" panose="02000000000000000000" pitchFamily="2" charset="0"/>
                <a:cs typeface="Verdana" panose="020B0604030504040204" pitchFamily="34" charset="0"/>
              </a:defRPr>
            </a:lvl2pPr>
            <a:lvl3pPr marL="285750" indent="-285750">
              <a:spcAft>
                <a:spcPts val="0"/>
              </a:spcAft>
              <a:buClr>
                <a:schemeClr val="bg1"/>
              </a:buClr>
              <a:buFont typeface="System Font Regular"/>
              <a:buChar char="–"/>
              <a:defRPr sz="18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7" name="Picture 5">
            <a:extLst>
              <a:ext uri="{FF2B5EF4-FFF2-40B4-BE49-F238E27FC236}">
                <a16:creationId xmlns:a16="http://schemas.microsoft.com/office/drawing/2014/main" id="{0D821204-7E41-C340-BE7D-8D2F3C8FB608}"/>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3866731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_Callout_sand">
    <p:bg>
      <p:bgPr>
        <a:solidFill>
          <a:srgbClr val="CFE3F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73799A-7C3E-D144-AE42-229EDDCBCDF6}"/>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39220C80-81B8-1C4C-894D-09B6F05EB5BB}"/>
              </a:ext>
            </a:extLst>
          </p:cNvPr>
          <p:cNvSpPr>
            <a:spLocks noGrp="1"/>
          </p:cNvSpPr>
          <p:nvPr>
            <p:ph type="ftr" sz="quarter" idx="20"/>
          </p:nvPr>
        </p:nvSpPr>
        <p:spPr/>
        <p:txBody>
          <a:bodyPr/>
          <a:lstStyle/>
          <a:p>
            <a:r>
              <a:rPr lang="en-US" dirty="0"/>
              <a:t>TMCAH Clinical Staff Education: MAVRIC |  © Tufts Medicine 10.2025 |  Private and confidential. Not for redistribution.</a:t>
            </a:r>
          </a:p>
        </p:txBody>
      </p:sp>
      <p:sp>
        <p:nvSpPr>
          <p:cNvPr id="8" name="Slide Number Placeholder 7">
            <a:extLst>
              <a:ext uri="{FF2B5EF4-FFF2-40B4-BE49-F238E27FC236}">
                <a16:creationId xmlns:a16="http://schemas.microsoft.com/office/drawing/2014/main" id="{957515D7-E02E-6D45-85B7-CCFC3C2A2782}"/>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63DCA5C9-2E11-4C67-86EB-AE1DE127DC64}" type="slidenum">
              <a:rPr lang="en-US" smtClean="0"/>
              <a:pPr/>
              <a:t>‹#›</a:t>
            </a:fld>
            <a:endParaRPr lang="en-US" dirty="0"/>
          </a:p>
        </p:txBody>
      </p:sp>
      <p:sp>
        <p:nvSpPr>
          <p:cNvPr id="9" name="Picture 4">
            <a:extLst>
              <a:ext uri="{FF2B5EF4-FFF2-40B4-BE49-F238E27FC236}">
                <a16:creationId xmlns:a16="http://schemas.microsoft.com/office/drawing/2014/main" id="{948EE8C6-2C8F-834A-BA2C-68A8DBC67FE3}"/>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dirty="0"/>
          </a:p>
        </p:txBody>
      </p:sp>
      <p:grpSp>
        <p:nvGrpSpPr>
          <p:cNvPr id="11" name="Group 10">
            <a:extLst>
              <a:ext uri="{FF2B5EF4-FFF2-40B4-BE49-F238E27FC236}">
                <a16:creationId xmlns:a16="http://schemas.microsoft.com/office/drawing/2014/main" id="{EC171F58-552B-FC43-A9C5-050C00292208}"/>
              </a:ext>
            </a:extLst>
          </p:cNvPr>
          <p:cNvGrpSpPr/>
          <p:nvPr/>
        </p:nvGrpSpPr>
        <p:grpSpPr>
          <a:xfrm rot="5400000">
            <a:off x="7832141" y="-1"/>
            <a:ext cx="4359859" cy="4359859"/>
            <a:chOff x="0" y="0"/>
            <a:chExt cx="4736592" cy="4736592"/>
          </a:xfrm>
        </p:grpSpPr>
        <p:sp>
          <p:nvSpPr>
            <p:cNvPr id="12" name="Freeform 11">
              <a:extLst>
                <a:ext uri="{FF2B5EF4-FFF2-40B4-BE49-F238E27FC236}">
                  <a16:creationId xmlns:a16="http://schemas.microsoft.com/office/drawing/2014/main" id="{85B9C005-655A-1744-87A2-D53648EDC66F}"/>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ADE4E2B3-6D8E-7E4E-B430-1777A4B0730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8CFFBDD0-BCEF-6C42-8DE2-61706C2D021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dirty="0"/>
            </a:p>
          </p:txBody>
        </p:sp>
      </p:gr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479550" y="1254125"/>
            <a:ext cx="6989763" cy="5088774"/>
          </a:xfrm>
        </p:spPr>
        <p:txBody>
          <a:bodyPr tIns="0" bIns="1280160" anchor="ctr" anchorCtr="0"/>
          <a:lstStyle>
            <a:lvl1pPr>
              <a:spcAft>
                <a:spcPts val="1200"/>
              </a:spcAft>
              <a:buFontTx/>
              <a:buNone/>
              <a:defRPr sz="3400" b="0" i="0" cap="none" baseline="0">
                <a:solidFill>
                  <a:srgbClr val="0047C7"/>
                </a:solidFill>
                <a:latin typeface="+mn-lt"/>
                <a:ea typeface="Roboto" panose="02000000000000000000" pitchFamily="2" charset="0"/>
                <a:cs typeface="Verdana" panose="020B0604030504040204" pitchFamily="34" charset="0"/>
              </a:defRPr>
            </a:lvl1pPr>
            <a:lvl2pPr marL="0" indent="0">
              <a:spcAft>
                <a:spcPts val="1200"/>
              </a:spcAft>
              <a:buClr>
                <a:srgbClr val="0047C7"/>
              </a:buClr>
              <a:buFontTx/>
              <a:buNone/>
              <a:defRPr sz="3400" b="0" i="1" cap="none" baseline="0">
                <a:solidFill>
                  <a:srgbClr val="0047C7"/>
                </a:solidFill>
                <a:latin typeface="+mn-lt"/>
                <a:ea typeface="Roboto" panose="02000000000000000000" pitchFamily="2" charset="0"/>
                <a:cs typeface="Verdana" panose="020B0604030504040204" pitchFamily="34" charset="0"/>
              </a:defRPr>
            </a:lvl2pPr>
            <a:lvl3pPr marL="285750" indent="-285750">
              <a:spcAft>
                <a:spcPts val="0"/>
              </a:spcAft>
              <a:buClr>
                <a:srgbClr val="0047C7"/>
              </a:buClr>
              <a:buFont typeface="System Font Regular"/>
              <a:buChar char="–"/>
              <a:defRPr sz="180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Quote or Callout</a:t>
            </a:r>
          </a:p>
        </p:txBody>
      </p:sp>
    </p:spTree>
    <p:extLst>
      <p:ext uri="{BB962C8B-B14F-4D97-AF65-F5344CB8AC3E}">
        <p14:creationId xmlns:p14="http://schemas.microsoft.com/office/powerpoint/2010/main" val="16411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a:solidFill>
                  <a:schemeClr val="bg2"/>
                </a:solidFill>
              </a:defRPr>
            </a:lvl1pPr>
          </a:lstStyle>
          <a:p>
            <a:r>
              <a:rPr lang="en-US" dirty="0"/>
              <a:t>Click icon to add media</a:t>
            </a:r>
          </a:p>
        </p:txBody>
      </p:sp>
    </p:spTree>
    <p:extLst>
      <p:ext uri="{BB962C8B-B14F-4D97-AF65-F5344CB8AC3E}">
        <p14:creationId xmlns:p14="http://schemas.microsoft.com/office/powerpoint/2010/main" val="7400244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slide">
    <p:bg>
      <p:bgPr>
        <a:solidFill>
          <a:srgbClr val="00308C"/>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82C0473-A33B-8443-AAAF-C0D273FA0577}"/>
              </a:ext>
            </a:extLst>
          </p:cNvPr>
          <p:cNvGrpSpPr/>
          <p:nvPr/>
        </p:nvGrpSpPr>
        <p:grpSpPr>
          <a:xfrm rot="16200000">
            <a:off x="0" y="0"/>
            <a:ext cx="6858000" cy="6858000"/>
            <a:chOff x="0" y="0"/>
            <a:chExt cx="4736592" cy="4736592"/>
          </a:xfrm>
        </p:grpSpPr>
        <p:sp>
          <p:nvSpPr>
            <p:cNvPr id="15" name="Freeform 14">
              <a:extLst>
                <a:ext uri="{FF2B5EF4-FFF2-40B4-BE49-F238E27FC236}">
                  <a16:creationId xmlns:a16="http://schemas.microsoft.com/office/drawing/2014/main" id="{8B19B7C6-F90C-E44B-A8D9-09BF9E65502B}"/>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122796-1459-F149-A7D7-488A351C001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ADFB715B-AE14-0142-B8CD-39F991F9622E}"/>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dirty="0"/>
            </a:p>
          </p:txBody>
        </p:sp>
      </p:grpSp>
      <p:sp>
        <p:nvSpPr>
          <p:cNvPr id="18" name="Picture 5">
            <a:extLst>
              <a:ext uri="{FF2B5EF4-FFF2-40B4-BE49-F238E27FC236}">
                <a16:creationId xmlns:a16="http://schemas.microsoft.com/office/drawing/2014/main" id="{95076584-F237-5743-A5C4-537CA347A0C1}"/>
              </a:ext>
            </a:extLst>
          </p:cNvPr>
          <p:cNvSpPr/>
          <p:nvPr/>
        </p:nvSpPr>
        <p:spPr>
          <a:xfrm>
            <a:off x="457200"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
        <p:nvSpPr>
          <p:cNvPr id="7" name="Title 9">
            <a:extLst>
              <a:ext uri="{FF2B5EF4-FFF2-40B4-BE49-F238E27FC236}">
                <a16:creationId xmlns:a16="http://schemas.microsoft.com/office/drawing/2014/main" id="{CB8B2CBF-33A5-2045-8850-DC1256F5B835}"/>
              </a:ext>
            </a:extLst>
          </p:cNvPr>
          <p:cNvSpPr>
            <a:spLocks noGrp="1"/>
          </p:cNvSpPr>
          <p:nvPr>
            <p:ph type="title"/>
          </p:nvPr>
        </p:nvSpPr>
        <p:spPr>
          <a:xfrm>
            <a:off x="8240712" y="2579483"/>
            <a:ext cx="3486149" cy="1693464"/>
          </a:xfrm>
        </p:spPr>
        <p:txBody>
          <a:bodyPr tIns="0" rIns="0" bIns="0" anchor="ctr" anchorCtr="0"/>
          <a:lstStyle>
            <a:lvl1pPr>
              <a:lnSpc>
                <a:spcPct val="92000"/>
              </a:lnSpc>
              <a:defRPr sz="4400" b="0">
                <a:solidFill>
                  <a:schemeClr val="bg1"/>
                </a:solidFill>
              </a:defRPr>
            </a:lvl1pPr>
          </a:lstStyle>
          <a:p>
            <a:r>
              <a:rPr lang="en-US"/>
              <a:t>Click to edit Master title style</a:t>
            </a:r>
          </a:p>
        </p:txBody>
      </p:sp>
      <p:sp>
        <p:nvSpPr>
          <p:cNvPr id="8" name="Text Placeholder 15">
            <a:extLst>
              <a:ext uri="{FF2B5EF4-FFF2-40B4-BE49-F238E27FC236}">
                <a16:creationId xmlns:a16="http://schemas.microsoft.com/office/drawing/2014/main" id="{CCA19DE8-1AFB-114F-AF92-C355DCABAC50}"/>
              </a:ext>
            </a:extLst>
          </p:cNvPr>
          <p:cNvSpPr>
            <a:spLocks noGrp="1"/>
          </p:cNvSpPr>
          <p:nvPr>
            <p:ph type="body" sz="quarter" idx="19"/>
          </p:nvPr>
        </p:nvSpPr>
        <p:spPr>
          <a:xfrm>
            <a:off x="8237533" y="4272947"/>
            <a:ext cx="3489327" cy="1873853"/>
          </a:xfrm>
        </p:spPr>
        <p:txBody>
          <a:bodyPr tIns="0" bIns="91440" anchor="b" anchorCtr="0"/>
          <a:lstStyle>
            <a:lvl1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200" b="1"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Click to edit Master text styles</a:t>
            </a:r>
          </a:p>
        </p:txBody>
      </p:sp>
      <p:sp>
        <p:nvSpPr>
          <p:cNvPr id="2" name="TextBox 1">
            <a:extLst>
              <a:ext uri="{FF2B5EF4-FFF2-40B4-BE49-F238E27FC236}">
                <a16:creationId xmlns:a16="http://schemas.microsoft.com/office/drawing/2014/main" id="{EFA81589-6DD6-614A-8FDE-B20F17C2DF5C}"/>
              </a:ext>
            </a:extLst>
          </p:cNvPr>
          <p:cNvSpPr txBox="1"/>
          <p:nvPr/>
        </p:nvSpPr>
        <p:spPr>
          <a:xfrm>
            <a:off x="8240712" y="6146800"/>
            <a:ext cx="3489326" cy="249238"/>
          </a:xfrm>
          <a:prstGeom prst="rect">
            <a:avLst/>
          </a:prstGeom>
          <a:noFill/>
        </p:spPr>
        <p:txBody>
          <a:bodyPr wrap="square" lIns="0" tIns="0" rIns="0" bIns="0" rtlCol="0" anchor="b" anchorCtr="0">
            <a:normAutofit/>
          </a:bodyPr>
          <a:lstStyle/>
          <a:p>
            <a:pPr marL="0" indent="-3657600" algn="l">
              <a:spcAft>
                <a:spcPts val="600"/>
              </a:spcAft>
            </a:pPr>
            <a:r>
              <a:rPr lang="en-US" sz="1200" b="0" i="0" dirty="0">
                <a:solidFill>
                  <a:schemeClr val="bg1"/>
                </a:solidFill>
                <a:latin typeface="+mn-lt"/>
                <a:ea typeface="Roboto" panose="02000000000000000000" pitchFamily="2" charset="0"/>
                <a:cs typeface="Times New Roman" panose="02020603050405020304" pitchFamily="18" charset="0"/>
              </a:rPr>
              <a:t>tuftsmedicine.org</a:t>
            </a:r>
          </a:p>
        </p:txBody>
      </p:sp>
      <p:pic>
        <p:nvPicPr>
          <p:cNvPr id="34" name="Graphic 33">
            <a:extLst>
              <a:ext uri="{FF2B5EF4-FFF2-40B4-BE49-F238E27FC236}">
                <a16:creationId xmlns:a16="http://schemas.microsoft.com/office/drawing/2014/main" id="{736D22EC-29D3-A747-8687-A2D5F963524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685800"/>
            <a:ext cx="2543937" cy="532257"/>
          </a:xfrm>
          <a:prstGeom prst="rect">
            <a:avLst/>
          </a:prstGeom>
        </p:spPr>
      </p:pic>
    </p:spTree>
    <p:extLst>
      <p:ext uri="{BB962C8B-B14F-4D97-AF65-F5344CB8AC3E}">
        <p14:creationId xmlns:p14="http://schemas.microsoft.com/office/powerpoint/2010/main" val="164488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insertion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FC6C4365-12B4-406E-8FF5-0E73B8191D68}" type="slidenum">
              <a:rPr lang="en-US" smtClean="0"/>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6460629" y="4555958"/>
            <a:ext cx="4239125"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marL="0" indent="0">
              <a:spcBef>
                <a:spcPts val="900"/>
              </a:spcBef>
              <a:buFont typeface="+mj-lt"/>
              <a:buNone/>
            </a:pPr>
            <a:r>
              <a:rPr lang="en-US" sz="1200" b="1" dirty="0">
                <a:ea typeface="Corbel" charset="0"/>
                <a:cs typeface="Corbel" charset="0"/>
              </a:rPr>
              <a:t>How to use the Crop Tool</a:t>
            </a:r>
          </a:p>
          <a:p>
            <a:pPr marL="0" indent="0">
              <a:buFont typeface="+mj-lt"/>
              <a:buNone/>
            </a:pPr>
            <a:r>
              <a:rPr lang="en-US" sz="1200" dirty="0">
                <a:ea typeface="Corbel" charset="0"/>
                <a:cs typeface="Corbel" charset="0"/>
              </a:rPr>
              <a:t>After inserting the image, use the crop tool to fit the image to the allowed image area if default placement needs adjustment. </a:t>
            </a:r>
          </a:p>
          <a:p>
            <a:pPr marL="228600" indent="-228600">
              <a:buFont typeface="+mj-lt"/>
              <a:buAutoNum type="arabicPeriod"/>
            </a:pPr>
            <a:r>
              <a:rPr lang="en-US" sz="1200" dirty="0">
                <a:ea typeface="Corbel" charset="0"/>
                <a:cs typeface="Corbel" charset="0"/>
              </a:rPr>
              <a:t>In the “Picture Format” tab at the top, select the crop tool.</a:t>
            </a:r>
          </a:p>
          <a:p>
            <a:pPr marL="228600" indent="-228600">
              <a:buFont typeface="+mj-lt"/>
              <a:buAutoNum type="arabicPeriod"/>
            </a:pPr>
            <a:r>
              <a:rPr lang="en-US" sz="1200" dirty="0">
                <a:ea typeface="Corbel" charset="0"/>
                <a:cs typeface="Corbel" charset="0"/>
              </a:rPr>
              <a:t>If necessary, zoom out to see the edges of your photo. Hold “shift” and drag the corner of your image to desired fit.</a:t>
            </a:r>
          </a:p>
          <a:p>
            <a:pPr marL="228600" indent="-228600">
              <a:buFont typeface="+mj-lt"/>
              <a:buAutoNum type="arabicPeriod"/>
            </a:pPr>
            <a:r>
              <a:rPr lang="en-US" sz="1200" dirty="0">
                <a:ea typeface="Corbel" charset="0"/>
                <a:cs typeface="Corbel" charset="0"/>
              </a:rPr>
              <a:t>Image position can be adjusted by selecting the visible portion of the image and moving left or right.</a:t>
            </a:r>
          </a:p>
          <a:p>
            <a:pPr marL="0" indent="0">
              <a:buFont typeface="+mj-lt"/>
              <a:buNone/>
            </a:pPr>
            <a:endParaRPr lang="en-US" sz="1200" dirty="0">
              <a:ea typeface="Corbel" charset="0"/>
              <a:cs typeface="Corbel" charset="0"/>
            </a:endParaRPr>
          </a:p>
          <a:p>
            <a:endParaRPr lang="en-US" sz="1200" dirty="0">
              <a:ea typeface="Corbel" charset="0"/>
              <a:cs typeface="Corbel" charset="0"/>
            </a:endParaRPr>
          </a:p>
          <a:p>
            <a:endParaRPr lang="en-US" sz="1200" dirty="0"/>
          </a:p>
        </p:txBody>
      </p:sp>
      <p:sp>
        <p:nvSpPr>
          <p:cNvPr id="9" name="TextBox 8">
            <a:extLst>
              <a:ext uri="{FF2B5EF4-FFF2-40B4-BE49-F238E27FC236}">
                <a16:creationId xmlns:a16="http://schemas.microsoft.com/office/drawing/2014/main" id="{162F72A6-D562-9D4A-8E61-E64C46D71596}"/>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Insert a picture</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
        <p:nvSpPr>
          <p:cNvPr id="11" name="Content Placeholder 4">
            <a:extLst>
              <a:ext uri="{FF2B5EF4-FFF2-40B4-BE49-F238E27FC236}">
                <a16:creationId xmlns:a16="http://schemas.microsoft.com/office/drawing/2014/main" id="{BCB0CC9D-D527-A64D-8CA1-6F33ED78A3FE}"/>
              </a:ext>
            </a:extLst>
          </p:cNvPr>
          <p:cNvSpPr txBox="1">
            <a:spLocks/>
          </p:cNvSpPr>
          <p:nvPr/>
        </p:nvSpPr>
        <p:spPr>
          <a:xfrm>
            <a:off x="1492249" y="4555958"/>
            <a:ext cx="4060325"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lvl="0"/>
            <a:r>
              <a:rPr lang="en-US" sz="1200" b="1" dirty="0">
                <a:ea typeface="Corbel" charset="0"/>
                <a:cs typeface="Corbel" charset="0"/>
              </a:rPr>
              <a:t>Inserting a picture</a:t>
            </a:r>
            <a:endParaRPr lang="en-US" sz="1200" dirty="0">
              <a:ea typeface="Corbel" charset="0"/>
              <a:cs typeface="Corbel" charset="0"/>
            </a:endParaRPr>
          </a:p>
          <a:p>
            <a:r>
              <a:rPr lang="en-US" sz="1200" dirty="0">
                <a:ea typeface="Corbel" charset="0"/>
                <a:cs typeface="Corbel" charset="0"/>
              </a:rPr>
              <a:t>The gray box is an image placeholder that provides context as to where an imported image will be in relation to other objects on the slide. </a:t>
            </a:r>
          </a:p>
          <a:p>
            <a:pPr marL="228600" lvl="0" indent="-228600">
              <a:buFont typeface="+mj-lt"/>
              <a:buAutoNum type="arabicPeriod"/>
            </a:pPr>
            <a:r>
              <a:rPr lang="en-US" sz="1200" dirty="0">
                <a:ea typeface="Corbel" charset="0"/>
                <a:cs typeface="Corbel" charset="0"/>
              </a:rPr>
              <a:t>Click on the image icon of the content box to insert </a:t>
            </a:r>
            <a:br>
              <a:rPr lang="en-US" sz="1200" dirty="0">
                <a:ea typeface="Corbel" charset="0"/>
                <a:cs typeface="Corbel" charset="0"/>
              </a:rPr>
            </a:br>
            <a:r>
              <a:rPr lang="en-US" sz="1200" dirty="0">
                <a:ea typeface="Corbel" charset="0"/>
                <a:cs typeface="Corbel" charset="0"/>
              </a:rPr>
              <a:t>an image.</a:t>
            </a:r>
          </a:p>
          <a:p>
            <a:pPr marL="228600" indent="-228600">
              <a:buFont typeface="+mj-lt"/>
              <a:buAutoNum type="arabicPeriod"/>
            </a:pPr>
            <a:r>
              <a:rPr lang="en-US" sz="1200" dirty="0">
                <a:ea typeface="Corbel" charset="0"/>
                <a:cs typeface="Corbel" charset="0"/>
              </a:rPr>
              <a:t>Navigate to and select the picture you want to place.</a:t>
            </a:r>
          </a:p>
          <a:p>
            <a:pPr marL="0" indent="0">
              <a:buFont typeface="+mj-lt"/>
              <a:buNone/>
            </a:pPr>
            <a:endParaRPr lang="en-US" sz="1200" dirty="0">
              <a:ea typeface="Corbel" charset="0"/>
              <a:cs typeface="Corbel" charset="0"/>
            </a:endParaRPr>
          </a:p>
          <a:p>
            <a:endParaRPr lang="en-US" sz="1200" dirty="0">
              <a:ea typeface="Corbel" charset="0"/>
              <a:cs typeface="Corbel" charset="0"/>
            </a:endParaRPr>
          </a:p>
          <a:p>
            <a:endParaRPr lang="en-US" sz="1200" dirty="0"/>
          </a:p>
        </p:txBody>
      </p:sp>
      <p:pic>
        <p:nvPicPr>
          <p:cNvPr id="13" name="Picture 12">
            <a:extLst>
              <a:ext uri="{FF2B5EF4-FFF2-40B4-BE49-F238E27FC236}">
                <a16:creationId xmlns:a16="http://schemas.microsoft.com/office/drawing/2014/main" id="{7CEB8A69-88E3-4C48-B9A3-77A76C0F411D}"/>
              </a:ext>
            </a:extLst>
          </p:cNvPr>
          <p:cNvPicPr>
            <a:picLocks noChangeAspect="1"/>
          </p:cNvPicPr>
          <p:nvPr/>
        </p:nvPicPr>
        <p:blipFill rotWithShape="1">
          <a:blip r:embed="rId4">
            <a:extLst>
              <a:ext uri="{28A0092B-C50C-407E-A947-70E740481C1C}">
                <a14:useLocalDpi xmlns:a14="http://schemas.microsoft.com/office/drawing/2010/main" val="0"/>
              </a:ext>
            </a:extLst>
          </a:blip>
          <a:srcRect b="26425"/>
          <a:stretch/>
        </p:blipFill>
        <p:spPr>
          <a:xfrm>
            <a:off x="1492246" y="1576388"/>
            <a:ext cx="4337992" cy="2790515"/>
          </a:xfrm>
          <a:prstGeom prst="rect">
            <a:avLst/>
          </a:prstGeom>
          <a:solidFill>
            <a:schemeClr val="bg2"/>
          </a:solidFill>
          <a:ln>
            <a:solidFill>
              <a:schemeClr val="tx2"/>
            </a:solidFill>
          </a:ln>
        </p:spPr>
      </p:pic>
      <p:pic>
        <p:nvPicPr>
          <p:cNvPr id="12" name="Picture 11">
            <a:extLst>
              <a:ext uri="{FF2B5EF4-FFF2-40B4-BE49-F238E27FC236}">
                <a16:creationId xmlns:a16="http://schemas.microsoft.com/office/drawing/2014/main" id="{20184767-226B-2E43-B6CF-3700A64386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6556" y="3668396"/>
            <a:ext cx="528690" cy="528690"/>
          </a:xfrm>
          <a:prstGeom prst="rect">
            <a:avLst/>
          </a:prstGeom>
        </p:spPr>
      </p:pic>
      <p:pic>
        <p:nvPicPr>
          <p:cNvPr id="14" name="Picture 13">
            <a:extLst>
              <a:ext uri="{FF2B5EF4-FFF2-40B4-BE49-F238E27FC236}">
                <a16:creationId xmlns:a16="http://schemas.microsoft.com/office/drawing/2014/main" id="{D598944C-EBDE-2440-8195-233922659D5C}"/>
              </a:ext>
            </a:extLst>
          </p:cNvPr>
          <p:cNvPicPr>
            <a:picLocks noChangeAspect="1"/>
          </p:cNvPicPr>
          <p:nvPr/>
        </p:nvPicPr>
        <p:blipFill>
          <a:blip r:embed="rId6">
            <a:extLst>
              <a:ext uri="{28A0092B-C50C-407E-A947-70E740481C1C}">
                <a14:useLocalDpi xmlns:a14="http://schemas.microsoft.com/office/drawing/2010/main" val="0"/>
              </a:ext>
            </a:extLst>
          </a:blip>
          <a:srcRect l="4269" r="4269"/>
          <a:stretch/>
        </p:blipFill>
        <p:spPr>
          <a:xfrm>
            <a:off x="6460629" y="1576388"/>
            <a:ext cx="4337992" cy="2790515"/>
          </a:xfrm>
          <a:prstGeom prst="rect">
            <a:avLst/>
          </a:prstGeom>
          <a:solidFill>
            <a:schemeClr val="bg2"/>
          </a:solidFill>
          <a:ln>
            <a:solidFill>
              <a:schemeClr val="tx2"/>
            </a:solidFill>
          </a:ln>
        </p:spPr>
      </p:pic>
      <p:sp>
        <p:nvSpPr>
          <p:cNvPr id="15" name="Oval 14">
            <a:extLst>
              <a:ext uri="{FF2B5EF4-FFF2-40B4-BE49-F238E27FC236}">
                <a16:creationId xmlns:a16="http://schemas.microsoft.com/office/drawing/2014/main" id="{75038391-20E1-D64D-8E66-F5469BDE1AAC}"/>
              </a:ext>
            </a:extLst>
          </p:cNvPr>
          <p:cNvSpPr/>
          <p:nvPr/>
        </p:nvSpPr>
        <p:spPr bwMode="auto">
          <a:xfrm>
            <a:off x="6511160" y="1453946"/>
            <a:ext cx="680255" cy="386671"/>
          </a:xfrm>
          <a:prstGeom prst="ellipse">
            <a:avLst/>
          </a:prstGeom>
          <a:noFill/>
          <a:ln w="38100" cap="flat">
            <a:solidFill>
              <a:srgbClr val="C00000"/>
            </a:solidFill>
            <a:bevel/>
            <a:headEnd/>
            <a:tailEnd/>
          </a:ln>
          <a:effectLst/>
        </p:spPr>
        <p:txBody>
          <a:bodyPr wrap="none" rtlCol="0" anchor="ctr"/>
          <a:lstStyle/>
          <a:p>
            <a:pPr algn="ctr"/>
            <a:endParaRPr lang="en-US" dirty="0"/>
          </a:p>
        </p:txBody>
      </p:sp>
      <p:sp>
        <p:nvSpPr>
          <p:cNvPr id="18" name="Oval 17">
            <a:extLst>
              <a:ext uri="{FF2B5EF4-FFF2-40B4-BE49-F238E27FC236}">
                <a16:creationId xmlns:a16="http://schemas.microsoft.com/office/drawing/2014/main" id="{A2E5D61F-FD3A-D54C-9FEA-9F2B6CA5AA63}"/>
              </a:ext>
            </a:extLst>
          </p:cNvPr>
          <p:cNvSpPr/>
          <p:nvPr/>
        </p:nvSpPr>
        <p:spPr bwMode="auto">
          <a:xfrm>
            <a:off x="9967566" y="1453946"/>
            <a:ext cx="390943" cy="386671"/>
          </a:xfrm>
          <a:prstGeom prst="ellipse">
            <a:avLst/>
          </a:prstGeom>
          <a:noFill/>
          <a:ln w="38100" cap="flat">
            <a:solidFill>
              <a:srgbClr val="C00000"/>
            </a:solidFill>
            <a:bevel/>
            <a:headEnd/>
            <a:tailEnd/>
          </a:ln>
          <a:effectLst/>
        </p:spPr>
        <p:txBody>
          <a:bodyPr wrap="none" rtlCol="0" anchor="ctr"/>
          <a:lstStyle/>
          <a:p>
            <a:pPr algn="ctr"/>
            <a:endParaRPr lang="en-US" dirty="0"/>
          </a:p>
        </p:txBody>
      </p:sp>
      <p:cxnSp>
        <p:nvCxnSpPr>
          <p:cNvPr id="5" name="Straight Arrow Connector 4">
            <a:extLst>
              <a:ext uri="{FF2B5EF4-FFF2-40B4-BE49-F238E27FC236}">
                <a16:creationId xmlns:a16="http://schemas.microsoft.com/office/drawing/2014/main" id="{E14F4599-02F0-FF4F-956B-6F9940302735}"/>
              </a:ext>
            </a:extLst>
          </p:cNvPr>
          <p:cNvCxnSpPr>
            <a:cxnSpLocks/>
          </p:cNvCxnSpPr>
          <p:nvPr/>
        </p:nvCxnSpPr>
        <p:spPr>
          <a:xfrm>
            <a:off x="7703571" y="1865154"/>
            <a:ext cx="421887" cy="431800"/>
          </a:xfrm>
          <a:prstGeom prst="straightConnector1">
            <a:avLst/>
          </a:prstGeom>
          <a:ln w="19050">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1" name="Oval 20">
            <a:extLst>
              <a:ext uri="{FF2B5EF4-FFF2-40B4-BE49-F238E27FC236}">
                <a16:creationId xmlns:a16="http://schemas.microsoft.com/office/drawing/2014/main" id="{375DA477-FBF2-A243-8B18-8834285C324F}"/>
              </a:ext>
            </a:extLst>
          </p:cNvPr>
          <p:cNvSpPr/>
          <p:nvPr/>
        </p:nvSpPr>
        <p:spPr bwMode="auto">
          <a:xfrm>
            <a:off x="7840943" y="2013311"/>
            <a:ext cx="136982" cy="135485"/>
          </a:xfrm>
          <a:prstGeom prst="ellipse">
            <a:avLst/>
          </a:prstGeom>
          <a:solidFill>
            <a:srgbClr val="C00000"/>
          </a:solidFill>
          <a:ln w="38100" cap="flat">
            <a:noFill/>
            <a:bevel/>
            <a:headEnd/>
            <a:tailEnd/>
          </a:ln>
          <a:effectLst/>
        </p:spPr>
        <p:txBody>
          <a:bodyPr wrap="none" rtlCol="0" anchor="ctr"/>
          <a:lstStyle/>
          <a:p>
            <a:pPr algn="ctr"/>
            <a:endParaRPr lang="en-US" dirty="0"/>
          </a:p>
        </p:txBody>
      </p:sp>
      <p:grpSp>
        <p:nvGrpSpPr>
          <p:cNvPr id="24" name="Group 23">
            <a:extLst>
              <a:ext uri="{FF2B5EF4-FFF2-40B4-BE49-F238E27FC236}">
                <a16:creationId xmlns:a16="http://schemas.microsoft.com/office/drawing/2014/main" id="{619F73BB-970E-2845-9777-A80F5C505E39}"/>
              </a:ext>
            </a:extLst>
          </p:cNvPr>
          <p:cNvGrpSpPr/>
          <p:nvPr/>
        </p:nvGrpSpPr>
        <p:grpSpPr>
          <a:xfrm>
            <a:off x="9113520" y="3638911"/>
            <a:ext cx="665480" cy="135485"/>
            <a:chOff x="9113520" y="3638911"/>
            <a:chExt cx="665480" cy="135485"/>
          </a:xfrm>
        </p:grpSpPr>
        <p:cxnSp>
          <p:nvCxnSpPr>
            <p:cNvPr id="19" name="Straight Arrow Connector 18">
              <a:extLst>
                <a:ext uri="{FF2B5EF4-FFF2-40B4-BE49-F238E27FC236}">
                  <a16:creationId xmlns:a16="http://schemas.microsoft.com/office/drawing/2014/main" id="{9A9F4BDE-95F7-0444-9149-02D27D84C0F9}"/>
                </a:ext>
              </a:extLst>
            </p:cNvPr>
            <p:cNvCxnSpPr>
              <a:cxnSpLocks/>
            </p:cNvCxnSpPr>
            <p:nvPr/>
          </p:nvCxnSpPr>
          <p:spPr>
            <a:xfrm>
              <a:off x="9113520" y="3706653"/>
              <a:ext cx="665480" cy="0"/>
            </a:xfrm>
            <a:prstGeom prst="straightConnector1">
              <a:avLst/>
            </a:prstGeom>
            <a:ln w="22225">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3" name="Oval 22">
              <a:extLst>
                <a:ext uri="{FF2B5EF4-FFF2-40B4-BE49-F238E27FC236}">
                  <a16:creationId xmlns:a16="http://schemas.microsoft.com/office/drawing/2014/main" id="{46A1F561-DC36-8F4B-8675-D4063C0CFF04}"/>
                </a:ext>
              </a:extLst>
            </p:cNvPr>
            <p:cNvSpPr/>
            <p:nvPr/>
          </p:nvSpPr>
          <p:spPr bwMode="auto">
            <a:xfrm>
              <a:off x="9377769" y="3638911"/>
              <a:ext cx="136982" cy="135485"/>
            </a:xfrm>
            <a:prstGeom prst="ellipse">
              <a:avLst/>
            </a:prstGeom>
            <a:solidFill>
              <a:srgbClr val="C00000"/>
            </a:solidFill>
            <a:ln w="38100" cap="flat">
              <a:noFill/>
              <a:bevel/>
              <a:headEnd/>
              <a:tailEnd/>
            </a:ln>
            <a:effectLst/>
          </p:spPr>
          <p:txBody>
            <a:bodyPr wrap="none" rtlCol="0" anchor="ctr"/>
            <a:lstStyle/>
            <a:p>
              <a:pPr algn="ctr"/>
              <a:endParaRPr lang="en-US" dirty="0"/>
            </a:p>
          </p:txBody>
        </p:sp>
      </p:grpSp>
    </p:spTree>
    <p:extLst>
      <p:ext uri="{BB962C8B-B14F-4D97-AF65-F5344CB8AC3E}">
        <p14:creationId xmlns:p14="http://schemas.microsoft.com/office/powerpoint/2010/main" val="352200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versions step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FC6C4365-12B4-406E-8FF5-0E73B8191D68}" type="slidenum">
              <a:rPr lang="en-US" smtClean="0"/>
              <a:t>‹#›</a:t>
            </a:fld>
            <a:endParaRPr lang="en-US" dirty="0"/>
          </a:p>
        </p:txBody>
      </p:sp>
      <p:sp>
        <p:nvSpPr>
          <p:cNvPr id="8" name="Content Placeholder 4">
            <a:extLst>
              <a:ext uri="{FF2B5EF4-FFF2-40B4-BE49-F238E27FC236}">
                <a16:creationId xmlns:a16="http://schemas.microsoft.com/office/drawing/2014/main" id="{C2946FE3-8119-6C4A-B4C5-E2A24AC5E2AC}"/>
              </a:ext>
            </a:extLst>
          </p:cNvPr>
          <p:cNvSpPr txBox="1">
            <a:spLocks/>
          </p:cNvSpPr>
          <p:nvPr/>
        </p:nvSpPr>
        <p:spPr>
          <a:xfrm>
            <a:off x="1492250" y="4827739"/>
            <a:ext cx="416704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To convert slides, select, copy, and paste the elements </a:t>
            </a:r>
            <a:br>
              <a:rPr lang="en-US" sz="1200" dirty="0">
                <a:ea typeface="Verdana" panose="020B0604030504040204" pitchFamily="34" charset="0"/>
                <a:cs typeface="Verdana" panose="020B0604030504040204" pitchFamily="34" charset="0"/>
              </a:rPr>
            </a:br>
            <a:r>
              <a:rPr lang="en-US" sz="1200" dirty="0">
                <a:ea typeface="Verdana" panose="020B0604030504040204" pitchFamily="34" charset="0"/>
                <a:cs typeface="Verdana" panose="020B0604030504040204" pitchFamily="34" charset="0"/>
              </a:rPr>
              <a:t>from one PPT presentation to the other. Select your text </a:t>
            </a:r>
            <a:br>
              <a:rPr lang="en-US" sz="1200" dirty="0">
                <a:ea typeface="Verdana" panose="020B0604030504040204" pitchFamily="34" charset="0"/>
                <a:cs typeface="Verdana" panose="020B0604030504040204" pitchFamily="34" charset="0"/>
              </a:rPr>
            </a:br>
            <a:r>
              <a:rPr lang="en-US" sz="1200" dirty="0">
                <a:ea typeface="Verdana" panose="020B0604030504040204" pitchFamily="34" charset="0"/>
                <a:cs typeface="Verdana" panose="020B0604030504040204" pitchFamily="34" charset="0"/>
              </a:rPr>
              <a:t>in the presentation.</a:t>
            </a:r>
          </a:p>
        </p:txBody>
      </p:sp>
      <p:pic>
        <p:nvPicPr>
          <p:cNvPr id="9" name="Picture 8">
            <a:extLst>
              <a:ext uri="{FF2B5EF4-FFF2-40B4-BE49-F238E27FC236}">
                <a16:creationId xmlns:a16="http://schemas.microsoft.com/office/drawing/2014/main" id="{78F605FC-3D4E-C04C-A674-DF9FABEB03B4}"/>
              </a:ext>
            </a:extLst>
          </p:cNvPr>
          <p:cNvPicPr>
            <a:picLocks noChangeAspect="1"/>
          </p:cNvPicPr>
          <p:nvPr/>
        </p:nvPicPr>
        <p:blipFill rotWithShape="1">
          <a:blip r:embed="rId3">
            <a:extLst>
              <a:ext uri="{28A0092B-C50C-407E-A947-70E740481C1C}">
                <a14:useLocalDpi xmlns:a14="http://schemas.microsoft.com/office/drawing/2010/main" val="0"/>
              </a:ext>
            </a:extLst>
          </a:blip>
          <a:srcRect l="14102"/>
          <a:stretch/>
        </p:blipFill>
        <p:spPr>
          <a:xfrm>
            <a:off x="1492250" y="1601454"/>
            <a:ext cx="4193166" cy="3050977"/>
          </a:xfrm>
          <a:prstGeom prst="rect">
            <a:avLst/>
          </a:prstGeom>
          <a:solidFill>
            <a:schemeClr val="bg2"/>
          </a:solidFill>
          <a:ln>
            <a:solidFill>
              <a:schemeClr val="tx2"/>
            </a:solidFill>
          </a:ln>
        </p:spPr>
      </p:pic>
      <p:pic>
        <p:nvPicPr>
          <p:cNvPr id="10" name="Picture 9">
            <a:extLst>
              <a:ext uri="{FF2B5EF4-FFF2-40B4-BE49-F238E27FC236}">
                <a16:creationId xmlns:a16="http://schemas.microsoft.com/office/drawing/2014/main" id="{D0D6DED7-D417-2E4D-B4F9-1E2AE5206D50}"/>
              </a:ext>
            </a:extLst>
          </p:cNvPr>
          <p:cNvPicPr>
            <a:picLocks noChangeAspect="1"/>
          </p:cNvPicPr>
          <p:nvPr/>
        </p:nvPicPr>
        <p:blipFill>
          <a:blip r:embed="rId4">
            <a:extLst>
              <a:ext uri="{28A0092B-C50C-407E-A947-70E740481C1C}">
                <a14:useLocalDpi xmlns:a14="http://schemas.microsoft.com/office/drawing/2010/main" val="0"/>
              </a:ext>
            </a:extLst>
          </a:blip>
          <a:srcRect l="3848" r="3848"/>
          <a:stretch/>
        </p:blipFill>
        <p:spPr>
          <a:xfrm>
            <a:off x="5948194" y="1583924"/>
            <a:ext cx="2757089" cy="3061004"/>
          </a:xfrm>
          <a:prstGeom prst="rect">
            <a:avLst/>
          </a:prstGeom>
          <a:solidFill>
            <a:schemeClr val="bg2"/>
          </a:solidFill>
          <a:ln>
            <a:solidFill>
              <a:schemeClr val="tx2"/>
            </a:solidFill>
          </a:ln>
        </p:spPr>
      </p:pic>
      <p:sp>
        <p:nvSpPr>
          <p:cNvPr id="11" name="Content Placeholder 4">
            <a:extLst>
              <a:ext uri="{FF2B5EF4-FFF2-40B4-BE49-F238E27FC236}">
                <a16:creationId xmlns:a16="http://schemas.microsoft.com/office/drawing/2014/main" id="{5DA6042F-0C60-E94D-9CCE-5BDFAAEACE0A}"/>
              </a:ext>
            </a:extLst>
          </p:cNvPr>
          <p:cNvSpPr txBox="1">
            <a:spLocks/>
          </p:cNvSpPr>
          <p:nvPr/>
        </p:nvSpPr>
        <p:spPr>
          <a:xfrm>
            <a:off x="5926959" y="4827739"/>
            <a:ext cx="2757088"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In the new template, paste the content into the desired text box, and click on the format tab.</a:t>
            </a:r>
          </a:p>
        </p:txBody>
      </p:sp>
      <p:sp>
        <p:nvSpPr>
          <p:cNvPr id="12" name="Oval 11">
            <a:extLst>
              <a:ext uri="{FF2B5EF4-FFF2-40B4-BE49-F238E27FC236}">
                <a16:creationId xmlns:a16="http://schemas.microsoft.com/office/drawing/2014/main" id="{101BB06F-98F4-7740-A828-86BC2D6DEA4A}"/>
              </a:ext>
            </a:extLst>
          </p:cNvPr>
          <p:cNvSpPr/>
          <p:nvPr/>
        </p:nvSpPr>
        <p:spPr bwMode="auto">
          <a:xfrm>
            <a:off x="6344734" y="3646616"/>
            <a:ext cx="508912" cy="498664"/>
          </a:xfrm>
          <a:prstGeom prst="ellipse">
            <a:avLst/>
          </a:prstGeom>
          <a:noFill/>
          <a:ln w="38100" cap="flat">
            <a:solidFill>
              <a:srgbClr val="C00000"/>
            </a:solidFill>
            <a:bevel/>
            <a:headEnd/>
            <a:tailEnd/>
          </a:ln>
          <a:effectLst/>
        </p:spPr>
        <p:txBody>
          <a:bodyPr wrap="none" rtlCol="0" anchor="ctr"/>
          <a:lstStyle/>
          <a:p>
            <a:pPr algn="ctr"/>
            <a:endParaRPr lang="en-US" dirty="0"/>
          </a:p>
        </p:txBody>
      </p:sp>
      <p:pic>
        <p:nvPicPr>
          <p:cNvPr id="14" name="Picture 13">
            <a:extLst>
              <a:ext uri="{FF2B5EF4-FFF2-40B4-BE49-F238E27FC236}">
                <a16:creationId xmlns:a16="http://schemas.microsoft.com/office/drawing/2014/main" id="{576AFE7B-E53D-AC4A-B341-4EACBCB0E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6450" y="3943741"/>
            <a:ext cx="544115" cy="544115"/>
          </a:xfrm>
          <a:prstGeom prst="rect">
            <a:avLst/>
          </a:prstGeom>
        </p:spPr>
      </p:pic>
      <p:pic>
        <p:nvPicPr>
          <p:cNvPr id="15" name="Picture 14">
            <a:extLst>
              <a:ext uri="{FF2B5EF4-FFF2-40B4-BE49-F238E27FC236}">
                <a16:creationId xmlns:a16="http://schemas.microsoft.com/office/drawing/2014/main" id="{E044A276-DE72-E945-89B4-300FDD985739}"/>
              </a:ext>
            </a:extLst>
          </p:cNvPr>
          <p:cNvPicPr>
            <a:picLocks noChangeAspect="1"/>
          </p:cNvPicPr>
          <p:nvPr/>
        </p:nvPicPr>
        <p:blipFill>
          <a:blip r:embed="rId6">
            <a:extLst>
              <a:ext uri="{28A0092B-C50C-407E-A947-70E740481C1C}">
                <a14:useLocalDpi xmlns:a14="http://schemas.microsoft.com/office/drawing/2010/main" val="0"/>
              </a:ext>
            </a:extLst>
          </a:blip>
          <a:srcRect l="3765" r="3765"/>
          <a:stretch/>
        </p:blipFill>
        <p:spPr>
          <a:xfrm>
            <a:off x="8968061" y="1576388"/>
            <a:ext cx="2761977" cy="3061004"/>
          </a:xfrm>
          <a:prstGeom prst="rect">
            <a:avLst/>
          </a:prstGeom>
          <a:solidFill>
            <a:schemeClr val="bg2"/>
          </a:solidFill>
          <a:ln>
            <a:solidFill>
              <a:schemeClr val="tx2"/>
            </a:solidFill>
          </a:ln>
        </p:spPr>
      </p:pic>
      <p:pic>
        <p:nvPicPr>
          <p:cNvPr id="18" name="Picture 17">
            <a:extLst>
              <a:ext uri="{FF2B5EF4-FFF2-40B4-BE49-F238E27FC236}">
                <a16:creationId xmlns:a16="http://schemas.microsoft.com/office/drawing/2014/main" id="{A135F91D-E5DE-B047-AE5F-0C09C8AB9A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55636" y="4162699"/>
            <a:ext cx="492112" cy="492112"/>
          </a:xfrm>
          <a:prstGeom prst="rect">
            <a:avLst/>
          </a:prstGeom>
        </p:spPr>
      </p:pic>
      <p:sp>
        <p:nvSpPr>
          <p:cNvPr id="19" name="Content Placeholder 4">
            <a:extLst>
              <a:ext uri="{FF2B5EF4-FFF2-40B4-BE49-F238E27FC236}">
                <a16:creationId xmlns:a16="http://schemas.microsoft.com/office/drawing/2014/main" id="{0E6CE30B-3CD4-2B43-A42E-3C137DA13DB9}"/>
              </a:ext>
            </a:extLst>
          </p:cNvPr>
          <p:cNvSpPr txBox="1">
            <a:spLocks/>
          </p:cNvSpPr>
          <p:nvPr/>
        </p:nvSpPr>
        <p:spPr>
          <a:xfrm>
            <a:off x="8964579" y="4827739"/>
            <a:ext cx="2735852"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Select “Keep Text Only” to apply the preloaded fonts, colors and sizes of the new template.</a:t>
            </a:r>
          </a:p>
        </p:txBody>
      </p:sp>
      <p:sp>
        <p:nvSpPr>
          <p:cNvPr id="17" name="TextBox 16">
            <a:extLst>
              <a:ext uri="{FF2B5EF4-FFF2-40B4-BE49-F238E27FC236}">
                <a16:creationId xmlns:a16="http://schemas.microsoft.com/office/drawing/2014/main" id="{DE3FF7C0-E445-BC46-B5AC-CDEB2B26DB05}"/>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20" name="Picture 19" descr="Logo, icon&#10;&#10;Description automatically generated">
            <a:extLst>
              <a:ext uri="{FF2B5EF4-FFF2-40B4-BE49-F238E27FC236}">
                <a16:creationId xmlns:a16="http://schemas.microsoft.com/office/drawing/2014/main" id="{97F3E80C-855A-A241-A016-4CD2E5C365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55098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versions ste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FC6C4365-12B4-406E-8FF5-0E73B8191D68}" type="slidenum">
              <a:rPr lang="en-US" smtClean="0"/>
              <a:t>‹#›</a:t>
            </a:fld>
            <a:endParaRPr lang="en-US" dirty="0"/>
          </a:p>
        </p:txBody>
      </p:sp>
      <p:sp>
        <p:nvSpPr>
          <p:cNvPr id="16" name="Content Placeholder 4">
            <a:extLst>
              <a:ext uri="{FF2B5EF4-FFF2-40B4-BE49-F238E27FC236}">
                <a16:creationId xmlns:a16="http://schemas.microsoft.com/office/drawing/2014/main" id="{57AB5607-CD6C-3440-976C-057FADBB3545}"/>
              </a:ext>
            </a:extLst>
          </p:cNvPr>
          <p:cNvSpPr txBox="1">
            <a:spLocks/>
          </p:cNvSpPr>
          <p:nvPr/>
        </p:nvSpPr>
        <p:spPr>
          <a:xfrm>
            <a:off x="1492248" y="4622242"/>
            <a:ext cx="5006342"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Apply the same steps to copy and paste any headlines, text, body copy, callouts, etc. from the previous presentations into the new template.</a:t>
            </a:r>
          </a:p>
        </p:txBody>
      </p:sp>
      <p:pic>
        <p:nvPicPr>
          <p:cNvPr id="17" name="Picture 16">
            <a:extLst>
              <a:ext uri="{FF2B5EF4-FFF2-40B4-BE49-F238E27FC236}">
                <a16:creationId xmlns:a16="http://schemas.microsoft.com/office/drawing/2014/main" id="{B1952F7D-9C62-E74A-AE1C-91D2B3865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5823" y="1579695"/>
            <a:ext cx="4998240" cy="2813031"/>
          </a:xfrm>
          <a:prstGeom prst="rect">
            <a:avLst/>
          </a:prstGeom>
          <a:solidFill>
            <a:schemeClr val="bg2"/>
          </a:solidFill>
          <a:ln>
            <a:solidFill>
              <a:schemeClr val="tx2"/>
            </a:solidFill>
          </a:ln>
        </p:spPr>
      </p:pic>
      <p:sp>
        <p:nvSpPr>
          <p:cNvPr id="20" name="Content Placeholder 4">
            <a:extLst>
              <a:ext uri="{FF2B5EF4-FFF2-40B4-BE49-F238E27FC236}">
                <a16:creationId xmlns:a16="http://schemas.microsoft.com/office/drawing/2014/main" id="{14FEAF84-D62E-5244-8243-E6FE55C4F9BC}"/>
              </a:ext>
            </a:extLst>
          </p:cNvPr>
          <p:cNvSpPr txBox="1">
            <a:spLocks/>
          </p:cNvSpPr>
          <p:nvPr/>
        </p:nvSpPr>
        <p:spPr>
          <a:xfrm>
            <a:off x="6726237" y="4622242"/>
            <a:ext cx="500380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Once all content is copied over, the preloaded indent styles can be applied to the paragraphs as needed (Subheads, bullets, etc.)</a:t>
            </a:r>
          </a:p>
        </p:txBody>
      </p:sp>
      <p:pic>
        <p:nvPicPr>
          <p:cNvPr id="21" name="Picture 20">
            <a:extLst>
              <a:ext uri="{FF2B5EF4-FFF2-40B4-BE49-F238E27FC236}">
                <a16:creationId xmlns:a16="http://schemas.microsoft.com/office/drawing/2014/main" id="{84BB0591-4F2B-BB44-AC55-427E2A0F6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5624" y="2420061"/>
            <a:ext cx="544115" cy="544115"/>
          </a:xfrm>
          <a:prstGeom prst="rect">
            <a:avLst/>
          </a:prstGeom>
        </p:spPr>
      </p:pic>
      <p:pic>
        <p:nvPicPr>
          <p:cNvPr id="22" name="Picture 21">
            <a:extLst>
              <a:ext uri="{FF2B5EF4-FFF2-40B4-BE49-F238E27FC236}">
                <a16:creationId xmlns:a16="http://schemas.microsoft.com/office/drawing/2014/main" id="{EE6B8B47-257D-064F-9755-741F9B7EBA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29019" y="1579696"/>
            <a:ext cx="4998238" cy="2813030"/>
          </a:xfrm>
          <a:prstGeom prst="rect">
            <a:avLst/>
          </a:prstGeom>
          <a:solidFill>
            <a:schemeClr val="bg2"/>
          </a:solidFill>
          <a:ln>
            <a:solidFill>
              <a:schemeClr val="tx2"/>
            </a:solidFill>
          </a:ln>
        </p:spPr>
      </p:pic>
      <p:sp>
        <p:nvSpPr>
          <p:cNvPr id="12" name="TextBox 11">
            <a:extLst>
              <a:ext uri="{FF2B5EF4-FFF2-40B4-BE49-F238E27FC236}">
                <a16:creationId xmlns:a16="http://schemas.microsoft.com/office/drawing/2014/main" id="{1E375AD7-DD27-A845-9ABC-884F21B9310F}"/>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4F49237B-DD6B-8A49-8F8B-84A5F9D21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103722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version MIS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FC6C4365-12B4-406E-8FF5-0E73B8191D68}" type="slidenum">
              <a:rPr lang="en-US" smtClean="0"/>
              <a:t>‹#›</a:t>
            </a:fld>
            <a:endParaRPr lang="en-US" dirty="0"/>
          </a:p>
        </p:txBody>
      </p:sp>
      <p:sp>
        <p:nvSpPr>
          <p:cNvPr id="24" name="Content Placeholder 4">
            <a:extLst>
              <a:ext uri="{FF2B5EF4-FFF2-40B4-BE49-F238E27FC236}">
                <a16:creationId xmlns:a16="http://schemas.microsoft.com/office/drawing/2014/main" id="{C6031A0F-0EFB-6644-9781-D334155CE214}"/>
              </a:ext>
            </a:extLst>
          </p:cNvPr>
          <p:cNvSpPr txBox="1">
            <a:spLocks/>
          </p:cNvSpPr>
          <p:nvPr/>
        </p:nvSpPr>
        <p:spPr>
          <a:xfrm>
            <a:off x="1492250" y="4926188"/>
            <a:ext cx="5005388"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When converting old presentations, </a:t>
            </a:r>
            <a:r>
              <a:rPr lang="en-US" sz="1200" b="1" dirty="0">
                <a:ea typeface="Verdana" panose="020B0604030504040204" pitchFamily="34" charset="0"/>
                <a:cs typeface="Verdana" panose="020B0604030504040204" pitchFamily="34" charset="0"/>
              </a:rPr>
              <a:t>DO NOT </a:t>
            </a:r>
            <a:r>
              <a:rPr lang="en-US" sz="1200" dirty="0">
                <a:ea typeface="Verdana" panose="020B0604030504040204" pitchFamily="34" charset="0"/>
                <a:cs typeface="Verdana" panose="020B0604030504040204" pitchFamily="34" charset="0"/>
              </a:rPr>
              <a:t>copy entire slides from a previous PPT and paste them into this template.</a:t>
            </a:r>
          </a:p>
        </p:txBody>
      </p:sp>
      <p:pic>
        <p:nvPicPr>
          <p:cNvPr id="25" name="Picture 24">
            <a:extLst>
              <a:ext uri="{FF2B5EF4-FFF2-40B4-BE49-F238E27FC236}">
                <a16:creationId xmlns:a16="http://schemas.microsoft.com/office/drawing/2014/main" id="{25018229-0470-5149-A0B6-4DAF6D8298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2250" y="1575814"/>
            <a:ext cx="5005388" cy="3128368"/>
          </a:xfrm>
          <a:prstGeom prst="rect">
            <a:avLst/>
          </a:prstGeom>
          <a:solidFill>
            <a:schemeClr val="bg2"/>
          </a:solidFill>
          <a:ln>
            <a:solidFill>
              <a:schemeClr val="tx2"/>
            </a:solidFill>
          </a:ln>
        </p:spPr>
      </p:pic>
      <p:pic>
        <p:nvPicPr>
          <p:cNvPr id="26" name="Picture 25">
            <a:extLst>
              <a:ext uri="{FF2B5EF4-FFF2-40B4-BE49-F238E27FC236}">
                <a16:creationId xmlns:a16="http://schemas.microsoft.com/office/drawing/2014/main" id="{F5C368E9-5724-2049-8E3B-C67DD293C4A2}"/>
              </a:ext>
            </a:extLst>
          </p:cNvPr>
          <p:cNvPicPr>
            <a:picLocks noChangeAspect="1"/>
          </p:cNvPicPr>
          <p:nvPr/>
        </p:nvPicPr>
        <p:blipFill rotWithShape="1">
          <a:blip r:embed="rId4">
            <a:extLst>
              <a:ext uri="{28A0092B-C50C-407E-A947-70E740481C1C}">
                <a14:useLocalDpi xmlns:a14="http://schemas.microsoft.com/office/drawing/2010/main" val="0"/>
              </a:ext>
            </a:extLst>
          </a:blip>
          <a:srcRect l="19038" r="3308"/>
          <a:stretch/>
        </p:blipFill>
        <p:spPr>
          <a:xfrm>
            <a:off x="6726238" y="1575814"/>
            <a:ext cx="5003799" cy="3112467"/>
          </a:xfrm>
          <a:prstGeom prst="rect">
            <a:avLst/>
          </a:prstGeom>
          <a:solidFill>
            <a:schemeClr val="bg2"/>
          </a:solidFill>
          <a:ln>
            <a:solidFill>
              <a:schemeClr val="tx2"/>
            </a:solidFill>
          </a:ln>
        </p:spPr>
      </p:pic>
      <p:sp>
        <p:nvSpPr>
          <p:cNvPr id="27" name="Content Placeholder 4">
            <a:extLst>
              <a:ext uri="{FF2B5EF4-FFF2-40B4-BE49-F238E27FC236}">
                <a16:creationId xmlns:a16="http://schemas.microsoft.com/office/drawing/2014/main" id="{ADD01A4F-08FD-844C-A758-E2C059439909}"/>
              </a:ext>
            </a:extLst>
          </p:cNvPr>
          <p:cNvSpPr txBox="1">
            <a:spLocks/>
          </p:cNvSpPr>
          <p:nvPr/>
        </p:nvSpPr>
        <p:spPr>
          <a:xfrm>
            <a:off x="6726238" y="4926188"/>
            <a:ext cx="5003800"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Powerpoint can not translate the data correctly and will assign incorrect colors and random fonts to your content. It will also import incorrect master slides from the previous presentation (shown above). </a:t>
            </a:r>
          </a:p>
        </p:txBody>
      </p:sp>
      <p:sp>
        <p:nvSpPr>
          <p:cNvPr id="28" name="Oval 27">
            <a:extLst>
              <a:ext uri="{FF2B5EF4-FFF2-40B4-BE49-F238E27FC236}">
                <a16:creationId xmlns:a16="http://schemas.microsoft.com/office/drawing/2014/main" id="{302E9FE2-09C7-414D-A951-2F7875139A46}"/>
              </a:ext>
            </a:extLst>
          </p:cNvPr>
          <p:cNvSpPr/>
          <p:nvPr/>
        </p:nvSpPr>
        <p:spPr bwMode="auto">
          <a:xfrm>
            <a:off x="7537578" y="3582856"/>
            <a:ext cx="901342" cy="757790"/>
          </a:xfrm>
          <a:prstGeom prst="ellipse">
            <a:avLst/>
          </a:prstGeom>
          <a:noFill/>
          <a:ln w="38100" cap="flat">
            <a:solidFill>
              <a:srgbClr val="C00000"/>
            </a:solidFill>
            <a:bevel/>
            <a:headEnd/>
            <a:tailEnd/>
          </a:ln>
          <a:effectLst/>
        </p:spPr>
        <p:txBody>
          <a:bodyPr wrap="none" rtlCol="0" anchor="ctr"/>
          <a:lstStyle/>
          <a:p>
            <a:pPr algn="ctr"/>
            <a:endParaRPr lang="en-US" dirty="0"/>
          </a:p>
        </p:txBody>
      </p:sp>
      <p:sp>
        <p:nvSpPr>
          <p:cNvPr id="29" name="Oval 28">
            <a:extLst>
              <a:ext uri="{FF2B5EF4-FFF2-40B4-BE49-F238E27FC236}">
                <a16:creationId xmlns:a16="http://schemas.microsoft.com/office/drawing/2014/main" id="{8B7F87A0-2AA7-A545-8AA7-0AE595E18438}"/>
              </a:ext>
            </a:extLst>
          </p:cNvPr>
          <p:cNvSpPr/>
          <p:nvPr/>
        </p:nvSpPr>
        <p:spPr bwMode="auto">
          <a:xfrm>
            <a:off x="1467528" y="2103968"/>
            <a:ext cx="836285" cy="705678"/>
          </a:xfrm>
          <a:prstGeom prst="ellipse">
            <a:avLst/>
          </a:prstGeom>
          <a:noFill/>
          <a:ln w="38100" cap="flat">
            <a:solidFill>
              <a:srgbClr val="C00000"/>
            </a:solidFill>
            <a:bevel/>
            <a:headEnd/>
            <a:tailEnd/>
          </a:ln>
          <a:effectLst/>
        </p:spPr>
        <p:txBody>
          <a:bodyPr wrap="none" rtlCol="0" anchor="ctr"/>
          <a:lstStyle/>
          <a:p>
            <a:pPr algn="ctr"/>
            <a:endParaRPr lang="en-US" dirty="0"/>
          </a:p>
        </p:txBody>
      </p:sp>
      <p:pic>
        <p:nvPicPr>
          <p:cNvPr id="30" name="Picture 29">
            <a:extLst>
              <a:ext uri="{FF2B5EF4-FFF2-40B4-BE49-F238E27FC236}">
                <a16:creationId xmlns:a16="http://schemas.microsoft.com/office/drawing/2014/main" id="{6778AEA4-0341-3B4D-B3C7-8E6DCD43AA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9698" y="2587932"/>
            <a:ext cx="544115" cy="544115"/>
          </a:xfrm>
          <a:prstGeom prst="rect">
            <a:avLst/>
          </a:prstGeom>
        </p:spPr>
      </p:pic>
      <p:sp>
        <p:nvSpPr>
          <p:cNvPr id="15" name="TextBox 14">
            <a:extLst>
              <a:ext uri="{FF2B5EF4-FFF2-40B4-BE49-F238E27FC236}">
                <a16:creationId xmlns:a16="http://schemas.microsoft.com/office/drawing/2014/main" id="{2D5ED8FA-23C8-D74A-B764-4463D4488972}"/>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 Misuse</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6" name="Picture 15" descr="Logo, icon&#10;&#10;Description automatically generated">
            <a:extLst>
              <a:ext uri="{FF2B5EF4-FFF2-40B4-BE49-F238E27FC236}">
                <a16:creationId xmlns:a16="http://schemas.microsoft.com/office/drawing/2014/main" id="{7C8DF4B7-EF1D-B442-BCA8-B7DBC2F20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1465588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2555419"/>
            <a:ext cx="6026150" cy="1897917"/>
          </a:xfrm>
        </p:spPr>
        <p:txBody>
          <a:bodyPr tIns="0" rIns="0" bIns="0" anchor="b" anchorCtr="0"/>
          <a:lstStyle>
            <a:lvl1pPr>
              <a:lnSpc>
                <a:spcPct val="92000"/>
              </a:lnSpc>
              <a:defRPr sz="44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4453336"/>
            <a:ext cx="6026150" cy="592504"/>
          </a:xfrm>
        </p:spPr>
        <p:txBody>
          <a:bodyPr tIns="91440" bIns="0" anchor="t" anchorCtr="0"/>
          <a:lstStyle>
            <a:lvl1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045840"/>
            <a:ext cx="6026148" cy="329563"/>
          </a:xfrm>
          <a:prstGeom prst="rect">
            <a:avLst/>
          </a:prstGeom>
        </p:spPr>
        <p:txBody>
          <a:bodyPr lIns="0" tIns="91440" rIns="0" bIns="0" anchor="t" anchorCtr="0"/>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1000">
                <a:solidFill>
                  <a:schemeClr val="bg1"/>
                </a:solidFill>
              </a:defRPr>
            </a:lvl7pPr>
            <a:lvl8pPr>
              <a:defRPr sz="1000">
                <a:solidFill>
                  <a:schemeClr val="bg1"/>
                </a:solidFill>
              </a:defRPr>
            </a:lvl8pPr>
            <a:lvl9pPr marL="0">
              <a:defRPr sz="1000">
                <a:solidFill>
                  <a:schemeClr val="bg1"/>
                </a:solidFill>
              </a:defRPr>
            </a:lvl9pPr>
          </a:lstStyle>
          <a:p>
            <a:endParaRPr lang="en-US" dirty="0"/>
          </a:p>
        </p:txBody>
      </p:sp>
      <p:grpSp>
        <p:nvGrpSpPr>
          <p:cNvPr id="8" name="Group 7">
            <a:extLst>
              <a:ext uri="{FF2B5EF4-FFF2-40B4-BE49-F238E27FC236}">
                <a16:creationId xmlns:a16="http://schemas.microsoft.com/office/drawing/2014/main" id="{A9791EB9-DE86-7A4D-9B7E-C9DECD9010E5}"/>
              </a:ext>
            </a:extLst>
          </p:cNvPr>
          <p:cNvGrpSpPr/>
          <p:nvPr/>
        </p:nvGrpSpPr>
        <p:grpSpPr>
          <a:xfrm>
            <a:off x="6215270" y="881270"/>
            <a:ext cx="5976730" cy="5976730"/>
            <a:chOff x="6215270" y="881270"/>
            <a:chExt cx="5976730" cy="5976730"/>
          </a:xfrm>
        </p:grpSpPr>
        <p:sp>
          <p:nvSpPr>
            <p:cNvPr id="9" name="Freeform 8">
              <a:extLst>
                <a:ext uri="{FF2B5EF4-FFF2-40B4-BE49-F238E27FC236}">
                  <a16:creationId xmlns:a16="http://schemas.microsoft.com/office/drawing/2014/main" id="{EF0059A3-098E-2A4D-AB20-3B2AB9FD8397}"/>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FCA050D5-7FFE-9046-8DAA-9F4C736F7FD0}"/>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08ADD393-2B3E-EC42-B840-7C3D16D667C8}"/>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dirty="0"/>
            </a:p>
          </p:txBody>
        </p:sp>
      </p:grpSp>
      <p:sp>
        <p:nvSpPr>
          <p:cNvPr id="14" name="TextBox 13">
            <a:extLst>
              <a:ext uri="{FF2B5EF4-FFF2-40B4-BE49-F238E27FC236}">
                <a16:creationId xmlns:a16="http://schemas.microsoft.com/office/drawing/2014/main" id="{8176F836-1E7D-684F-8C70-E66F6EE954F2}"/>
              </a:ext>
            </a:extLst>
          </p:cNvPr>
          <p:cNvSpPr txBox="1"/>
          <p:nvPr/>
        </p:nvSpPr>
        <p:spPr>
          <a:xfrm>
            <a:off x="-1075334" y="275051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A22CF29E-19DB-B947-9262-516AAB4E5D81}"/>
              </a:ext>
            </a:extLst>
          </p:cNvPr>
          <p:cNvSpPr txBox="1"/>
          <p:nvPr/>
        </p:nvSpPr>
        <p:spPr>
          <a:xfrm>
            <a:off x="-863194" y="1367942"/>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665940C3-9281-6A44-A2B5-E32C3728D8DA}"/>
              </a:ext>
            </a:extLst>
          </p:cNvPr>
          <p:cNvSpPr txBox="1"/>
          <p:nvPr/>
        </p:nvSpPr>
        <p:spPr>
          <a:xfrm>
            <a:off x="-1243584" y="273588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36" name="Graphic 35">
            <a:extLst>
              <a:ext uri="{FF2B5EF4-FFF2-40B4-BE49-F238E27FC236}">
                <a16:creationId xmlns:a16="http://schemas.microsoft.com/office/drawing/2014/main" id="{65948742-B251-0543-B6E6-21789094CE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5137" y="461963"/>
            <a:ext cx="2543937" cy="532257"/>
          </a:xfrm>
          <a:prstGeom prst="rect">
            <a:avLst/>
          </a:prstGeom>
        </p:spPr>
      </p:pic>
    </p:spTree>
    <p:extLst>
      <p:ext uri="{BB962C8B-B14F-4D97-AF65-F5344CB8AC3E}">
        <p14:creationId xmlns:p14="http://schemas.microsoft.com/office/powerpoint/2010/main" val="417291947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9550" y="1581149"/>
            <a:ext cx="10250488" cy="4822825"/>
          </a:xfrm>
        </p:spPr>
        <p:txBody>
          <a:bodyPr rIns="193852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dirty="0"/>
              <a:t>TMCAH Clinical Staff Education: MAVRIC |  © Tufts Medicine 10.2025 |  Private and confidential. Not for redistribution.</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FC6C4365-12B4-406E-8FF5-0E73B8191D68}" type="slidenum">
              <a:rPr lang="en-US" smtClean="0"/>
              <a:t>‹#›</a:t>
            </a:fld>
            <a:endParaRPr lang="en-US" dirty="0"/>
          </a:p>
        </p:txBody>
      </p:sp>
      <p:sp>
        <p:nvSpPr>
          <p:cNvPr id="8" name="Picture 5">
            <a:extLst>
              <a:ext uri="{FF2B5EF4-FFF2-40B4-BE49-F238E27FC236}">
                <a16:creationId xmlns:a16="http://schemas.microsoft.com/office/drawing/2014/main" id="{1D50B5C1-4506-D847-AF1E-F7DB8AA5BBE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dirty="0"/>
          </a:p>
        </p:txBody>
      </p:sp>
    </p:spTree>
    <p:extLst>
      <p:ext uri="{BB962C8B-B14F-4D97-AF65-F5344CB8AC3E}">
        <p14:creationId xmlns:p14="http://schemas.microsoft.com/office/powerpoint/2010/main" val="2726071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92250" y="1576388"/>
            <a:ext cx="10237787" cy="483076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492250" y="6559550"/>
            <a:ext cx="6750050" cy="146112"/>
          </a:xfrm>
          <a:prstGeom prst="rect">
            <a:avLst/>
          </a:prstGeom>
        </p:spPr>
        <p:txBody>
          <a:bodyPr vert="horz" lIns="0" tIns="0" rIns="0" bIns="0" rtlCol="0" anchor="b" anchorCtr="0"/>
          <a:lstStyle>
            <a:lvl1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9pPr>
          </a:lstStyle>
          <a:p>
            <a:r>
              <a:rPr lang="en-US" dirty="0"/>
              <a:t>TMCAH Clinical Staff Education: MAVRIC |  © Tufts Medicine 10.2025 |  Private and confidential. Not for redistribution.</a:t>
            </a:r>
          </a:p>
        </p:txBody>
      </p:sp>
      <p:sp>
        <p:nvSpPr>
          <p:cNvPr id="6" name="Slide Number Placeholder 5"/>
          <p:cNvSpPr>
            <a:spLocks noGrp="1"/>
          </p:cNvSpPr>
          <p:nvPr>
            <p:ph type="sldNum" sz="quarter" idx="4"/>
          </p:nvPr>
        </p:nvSpPr>
        <p:spPr>
          <a:xfrm>
            <a:off x="285751" y="6559550"/>
            <a:ext cx="473074" cy="146112"/>
          </a:xfrm>
          <a:prstGeom prst="rect">
            <a:avLst/>
          </a:prstGeom>
        </p:spPr>
        <p:txBody>
          <a:bodyPr vert="horz" lIns="0" tIns="0" rIns="0" bIns="0" rtlCol="0" anchor="b" anchorCtr="0"/>
          <a:lstStyle>
            <a:lvl1pPr algn="ctr">
              <a:defRPr sz="800" b="0" i="0">
                <a:solidFill>
                  <a:schemeClr val="bg1"/>
                </a:solidFill>
                <a:latin typeface="+mn-lt"/>
                <a:ea typeface="Verdana" panose="020B0604030504040204" pitchFamily="34" charset="0"/>
                <a:cs typeface="Verdana" panose="020B0604030504040204" pitchFamily="34" charset="0"/>
              </a:defRPr>
            </a:lvl1pPr>
            <a:lvl2pPr marL="0" algn="ctr">
              <a:defRPr sz="800" b="0" i="0">
                <a:solidFill>
                  <a:schemeClr val="bg1"/>
                </a:solidFill>
                <a:latin typeface="+mn-lt"/>
                <a:ea typeface="Verdana" panose="020B0604030504040204" pitchFamily="34" charset="0"/>
                <a:cs typeface="Verdana" panose="020B0604030504040204" pitchFamily="34" charset="0"/>
              </a:defRPr>
            </a:lvl2pPr>
            <a:lvl3pPr marL="0" algn="ctr">
              <a:defRPr sz="800" b="0" i="0">
                <a:solidFill>
                  <a:schemeClr val="bg1"/>
                </a:solidFill>
                <a:latin typeface="+mn-lt"/>
                <a:ea typeface="Verdana" panose="020B0604030504040204" pitchFamily="34" charset="0"/>
                <a:cs typeface="Verdana" panose="020B0604030504040204" pitchFamily="34" charset="0"/>
              </a:defRPr>
            </a:lvl3pPr>
            <a:lvl4pPr marL="0" algn="ctr">
              <a:defRPr sz="800" b="0" i="0">
                <a:solidFill>
                  <a:schemeClr val="bg1"/>
                </a:solidFill>
                <a:latin typeface="+mn-lt"/>
                <a:ea typeface="Verdana" panose="020B0604030504040204" pitchFamily="34" charset="0"/>
                <a:cs typeface="Verdana" panose="020B0604030504040204" pitchFamily="34" charset="0"/>
              </a:defRPr>
            </a:lvl4pPr>
            <a:lvl5pPr marL="0" algn="ctr">
              <a:defRPr sz="800" b="0" i="0">
                <a:solidFill>
                  <a:schemeClr val="bg1"/>
                </a:solidFill>
                <a:latin typeface="+mn-lt"/>
                <a:ea typeface="Verdana" panose="020B0604030504040204" pitchFamily="34" charset="0"/>
                <a:cs typeface="Verdana" panose="020B0604030504040204" pitchFamily="34" charset="0"/>
              </a:defRPr>
            </a:lvl5pPr>
            <a:lvl6pPr marL="0" algn="ctr">
              <a:defRPr sz="800" b="0" i="0">
                <a:solidFill>
                  <a:schemeClr val="bg1"/>
                </a:solidFill>
                <a:latin typeface="+mn-lt"/>
                <a:ea typeface="Verdana" panose="020B0604030504040204" pitchFamily="34" charset="0"/>
                <a:cs typeface="Verdana" panose="020B0604030504040204" pitchFamily="34" charset="0"/>
              </a:defRPr>
            </a:lvl6pPr>
            <a:lvl7pPr marL="0" algn="ctr">
              <a:defRPr sz="800" b="0" i="0">
                <a:solidFill>
                  <a:schemeClr val="bg1"/>
                </a:solidFill>
                <a:latin typeface="+mn-lt"/>
                <a:ea typeface="Verdana" panose="020B0604030504040204" pitchFamily="34" charset="0"/>
                <a:cs typeface="Verdana" panose="020B0604030504040204" pitchFamily="34" charset="0"/>
              </a:defRPr>
            </a:lvl7pPr>
            <a:lvl8pPr marL="0" algn="ctr">
              <a:defRPr sz="800" b="0" i="0">
                <a:solidFill>
                  <a:schemeClr val="bg1"/>
                </a:solidFill>
                <a:latin typeface="+mn-lt"/>
                <a:ea typeface="Verdana" panose="020B0604030504040204" pitchFamily="34" charset="0"/>
                <a:cs typeface="Verdana" panose="020B0604030504040204" pitchFamily="34" charset="0"/>
              </a:defRPr>
            </a:lvl8pPr>
            <a:lvl9pPr marL="0" algn="ctr">
              <a:defRPr sz="1000" b="0" i="0">
                <a:solidFill>
                  <a:schemeClr val="bg1"/>
                </a:solidFill>
                <a:latin typeface="+mn-lt"/>
                <a:ea typeface="Verdana" panose="020B0604030504040204" pitchFamily="34" charset="0"/>
                <a:cs typeface="Verdana" panose="020B0604030504040204" pitchFamily="34" charset="0"/>
              </a:defRPr>
            </a:lvl9pPr>
          </a:lstStyle>
          <a:p>
            <a:fld id="{FC6C4365-12B4-406E-8FF5-0E73B8191D68}" type="slidenum">
              <a:rPr lang="en-US" smtClean="0"/>
              <a:t>‹#›</a:t>
            </a:fld>
            <a:endParaRPr lang="en-US" dirty="0"/>
          </a:p>
        </p:txBody>
      </p:sp>
      <p:sp>
        <p:nvSpPr>
          <p:cNvPr id="15" name="Title Placeholder 1">
            <a:extLst>
              <a:ext uri="{FF2B5EF4-FFF2-40B4-BE49-F238E27FC236}">
                <a16:creationId xmlns:a16="http://schemas.microsoft.com/office/drawing/2014/main" id="{801A7D15-B225-F147-B8A4-FC671FF276EA}"/>
              </a:ext>
            </a:extLst>
          </p:cNvPr>
          <p:cNvSpPr>
            <a:spLocks noGrp="1"/>
          </p:cNvSpPr>
          <p:nvPr>
            <p:ph type="title"/>
          </p:nvPr>
        </p:nvSpPr>
        <p:spPr>
          <a:xfrm>
            <a:off x="1492250" y="454025"/>
            <a:ext cx="10234611" cy="802555"/>
          </a:xfrm>
          <a:prstGeom prst="rect">
            <a:avLst/>
          </a:prstGeom>
        </p:spPr>
        <p:txBody>
          <a:bodyPr vert="horz" lIns="0" tIns="0" rIns="1828800" bIns="0" rtlCol="0" anchor="b" anchorCtr="0">
            <a:noAutofit/>
          </a:bodyPr>
          <a:lstStyle/>
          <a:p>
            <a:r>
              <a:rPr lang="en-US"/>
              <a:t>Click to edit Master title style</a:t>
            </a:r>
            <a:endParaRPr lang="en-US" dirty="0"/>
          </a:p>
        </p:txBody>
      </p:sp>
      <p:sp>
        <p:nvSpPr>
          <p:cNvPr id="16" name="Rectangle 15">
            <a:extLst>
              <a:ext uri="{FF2B5EF4-FFF2-40B4-BE49-F238E27FC236}">
                <a16:creationId xmlns:a16="http://schemas.microsoft.com/office/drawing/2014/main" id="{4DF09E08-C890-E648-AF5E-D46BEEB1C965}"/>
              </a:ext>
            </a:extLst>
          </p:cNvPr>
          <p:cNvSpPr/>
          <p:nvPr/>
        </p:nvSpPr>
        <p:spPr bwMode="auto">
          <a:xfrm>
            <a:off x="12296213" y="0"/>
            <a:ext cx="663388" cy="57509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7C338605-D853-A540-BDE8-567BBDA6C9FD}"/>
              </a:ext>
            </a:extLst>
          </p:cNvPr>
          <p:cNvSpPr/>
          <p:nvPr/>
        </p:nvSpPr>
        <p:spPr bwMode="auto">
          <a:xfrm>
            <a:off x="12296213" y="628290"/>
            <a:ext cx="663388" cy="575099"/>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FBB599EB-E07F-3046-B37D-E04E6F1F9453}"/>
              </a:ext>
            </a:extLst>
          </p:cNvPr>
          <p:cNvSpPr/>
          <p:nvPr/>
        </p:nvSpPr>
        <p:spPr bwMode="auto">
          <a:xfrm>
            <a:off x="12296213" y="4398030"/>
            <a:ext cx="663388" cy="575099"/>
          </a:xfrm>
          <a:prstGeom prst="rect">
            <a:avLst/>
          </a:prstGeom>
          <a:solidFill>
            <a:srgbClr val="490E6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F35980EF-EE4E-394A-A9B2-18E15C439EDB}"/>
              </a:ext>
            </a:extLst>
          </p:cNvPr>
          <p:cNvSpPr/>
          <p:nvPr/>
        </p:nvSpPr>
        <p:spPr bwMode="auto">
          <a:xfrm>
            <a:off x="12296213" y="1256580"/>
            <a:ext cx="663388" cy="575099"/>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BA9A2A38-27A8-154C-9998-78CF25A77867}"/>
              </a:ext>
            </a:extLst>
          </p:cNvPr>
          <p:cNvSpPr/>
          <p:nvPr/>
        </p:nvSpPr>
        <p:spPr bwMode="auto">
          <a:xfrm>
            <a:off x="12296213" y="1884870"/>
            <a:ext cx="663388" cy="575099"/>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013EDAED-CF33-2048-9436-2F06EFEDA883}"/>
              </a:ext>
            </a:extLst>
          </p:cNvPr>
          <p:cNvSpPr/>
          <p:nvPr/>
        </p:nvSpPr>
        <p:spPr bwMode="auto">
          <a:xfrm>
            <a:off x="12296213" y="2513160"/>
            <a:ext cx="663388" cy="575099"/>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3D29B66E-0FBD-A64D-9E8D-92BA401FCB3C}"/>
              </a:ext>
            </a:extLst>
          </p:cNvPr>
          <p:cNvSpPr/>
          <p:nvPr/>
        </p:nvSpPr>
        <p:spPr bwMode="auto">
          <a:xfrm>
            <a:off x="12296213" y="3141450"/>
            <a:ext cx="663388" cy="575099"/>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4" name="Rectangle 23">
            <a:extLst>
              <a:ext uri="{FF2B5EF4-FFF2-40B4-BE49-F238E27FC236}">
                <a16:creationId xmlns:a16="http://schemas.microsoft.com/office/drawing/2014/main" id="{71FBB923-E560-6C40-B3C3-D56ECB451613}"/>
              </a:ext>
            </a:extLst>
          </p:cNvPr>
          <p:cNvSpPr/>
          <p:nvPr/>
        </p:nvSpPr>
        <p:spPr bwMode="auto">
          <a:xfrm>
            <a:off x="12296213" y="3769740"/>
            <a:ext cx="663388" cy="575099"/>
          </a:xfrm>
          <a:prstGeom prst="rect">
            <a:avLst/>
          </a:prstGeom>
          <a:solidFill>
            <a:srgbClr val="2C994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48470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dt="0"/>
  <p:txStyles>
    <p:titleStyle>
      <a:lvl1pPr algn="l" defTabSz="914400" rtl="0" eaLnBrk="1" latinLnBrk="0" hangingPunct="1">
        <a:lnSpc>
          <a:spcPct val="100000"/>
        </a:lnSpc>
        <a:spcBef>
          <a:spcPct val="0"/>
        </a:spcBef>
        <a:buNone/>
        <a:defRPr sz="3000" b="0" i="0" kern="1200">
          <a:solidFill>
            <a:schemeClr val="accent1"/>
          </a:solidFill>
          <a:latin typeface="Rockwell" panose="02060603020205020403" pitchFamily="18" charset="77"/>
          <a:ea typeface="Rockwell" panose="02060603020205020403" pitchFamily="18" charset="77"/>
          <a:cs typeface="Verdana" panose="020B060403050404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800" b="1" i="0" kern="1200">
          <a:solidFill>
            <a:schemeClr val="tx2"/>
          </a:solidFill>
          <a:latin typeface="+mn-lt"/>
          <a:ea typeface="Roboto" panose="02000000000000000000" pitchFamily="2" charset="0"/>
          <a:cs typeface="Times New Roman" panose="02020603050405020304" pitchFamily="18" charset="0"/>
        </a:defRPr>
      </a:lvl2pPr>
      <a:lvl3pPr marL="283464" indent="-283464" algn="l" defTabSz="292608" rtl="0" eaLnBrk="1" latinLnBrk="0" hangingPunct="1">
        <a:lnSpc>
          <a:spcPct val="100000"/>
        </a:lnSpc>
        <a:spcBef>
          <a:spcPts val="0"/>
        </a:spcBef>
        <a:spcAft>
          <a:spcPts val="600"/>
        </a:spcAft>
        <a:buClr>
          <a:schemeClr val="tx1"/>
        </a:buClr>
        <a:buFont typeface="Arial" panose="020B0604020202020204" pitchFamily="34" charset="0"/>
        <a:buChar char="•"/>
        <a:tabLst>
          <a:tab pos="276225" algn="l"/>
          <a:tab pos="584200" algn="l"/>
        </a:tabLst>
        <a:defRPr sz="1800" b="0" i="0" kern="1200">
          <a:solidFill>
            <a:schemeClr val="tx1"/>
          </a:solidFill>
          <a:latin typeface="+mn-lt"/>
          <a:ea typeface="Roboto" panose="02000000000000000000" pitchFamily="2" charset="0"/>
          <a:cs typeface="Times New Roman" panose="02020603050405020304" pitchFamily="18" charset="0"/>
        </a:defRPr>
      </a:lvl3pPr>
      <a:lvl4pPr marL="568325" marR="0" indent="-28575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4pPr>
      <a:lvl5pPr marL="850392" indent="-283464"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600" b="0" i="0" kern="1200">
          <a:solidFill>
            <a:schemeClr val="tx1"/>
          </a:solidFill>
          <a:latin typeface="+mn-lt"/>
          <a:ea typeface="Roboto" panose="02000000000000000000" pitchFamily="2" charset="0"/>
          <a:cs typeface="Times New Roman" panose="02020603050405020304" pitchFamily="18"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1"/>
          </a:solidFill>
          <a:latin typeface="+mn-lt"/>
          <a:ea typeface="Roboto" panose="02000000000000000000" pitchFamily="2" charset="0"/>
          <a:cs typeface="Times New Roman" panose="02020603050405020304" pitchFamily="18"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94">
          <p15:clr>
            <a:srgbClr val="F26B43"/>
          </p15:clr>
        </p15:guide>
        <p15:guide id="3" pos="296">
          <p15:clr>
            <a:srgbClr val="F26B43"/>
          </p15:clr>
        </p15:guide>
        <p15:guide id="10" pos="4161">
          <p15:clr>
            <a:srgbClr val="F26B43"/>
          </p15:clr>
        </p15:guide>
        <p15:guide id="12" pos="4237">
          <p15:clr>
            <a:srgbClr val="F26B43"/>
          </p15:clr>
        </p15:guide>
        <p15:guide id="13" pos="7389">
          <p15:clr>
            <a:srgbClr val="F26B43"/>
          </p15:clr>
        </p15:guide>
        <p15:guide id="15" pos="5192">
          <p15:clr>
            <a:srgbClr val="F26B43"/>
          </p15:clr>
        </p15:guide>
        <p15:guide id="16" pos="5336">
          <p15:clr>
            <a:srgbClr val="F26B43"/>
          </p15:clr>
        </p15:guide>
        <p15:guide id="23" orient="horz" pos="4224">
          <p15:clr>
            <a:srgbClr val="F26B43"/>
          </p15:clr>
        </p15:guide>
        <p15:guide id="25" orient="horz" pos="288">
          <p15:clr>
            <a:srgbClr val="F26B43"/>
          </p15:clr>
        </p15:guide>
        <p15:guide id="31" orient="horz" pos="4036">
          <p15:clr>
            <a:srgbClr val="F26B43"/>
          </p15:clr>
        </p15:guide>
        <p15:guide id="32" orient="horz" pos="4132">
          <p15:clr>
            <a:srgbClr val="F26B43"/>
          </p15:clr>
        </p15:guide>
        <p15:guide id="37" pos="3138">
          <p15:clr>
            <a:srgbClr val="F26B43"/>
          </p15:clr>
        </p15:guide>
        <p15:guide id="40" pos="4093">
          <p15:clr>
            <a:srgbClr val="F26B43"/>
          </p15:clr>
        </p15:guide>
        <p15:guide id="48" orient="horz" pos="993">
          <p15:clr>
            <a:srgbClr val="F26B43"/>
          </p15:clr>
        </p15:guide>
        <p15:guide id="50" orient="horz" pos="788">
          <p15:clr>
            <a:srgbClr val="F26B43"/>
          </p15:clr>
        </p15:guide>
        <p15:guide id="51" pos="9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9550" y="454025"/>
            <a:ext cx="10247312" cy="802555"/>
          </a:xfrm>
          <a:prstGeom prst="rect">
            <a:avLst/>
          </a:prstGeom>
        </p:spPr>
        <p:txBody>
          <a:bodyPr vert="horz" lIns="0" tIns="0" rIns="182880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479550" y="1581150"/>
            <a:ext cx="10250488" cy="4822825"/>
          </a:xfrm>
          <a:prstGeom prst="rect">
            <a:avLst/>
          </a:prstGeom>
        </p:spPr>
        <p:txBody>
          <a:bodyPr vert="horz" lIns="0" tIns="0" rIns="22860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479550" y="6556829"/>
            <a:ext cx="6761163" cy="148697"/>
          </a:xfrm>
          <a:prstGeom prst="rect">
            <a:avLst/>
          </a:prstGeom>
        </p:spPr>
        <p:txBody>
          <a:bodyPr vert="horz" lIns="0" tIns="0" rIns="0" bIns="0" rtlCol="0" anchor="b" anchorCtr="0"/>
          <a:lstStyle>
            <a:lvl1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9pPr>
          </a:lstStyle>
          <a:p>
            <a:r>
              <a:rPr lang="en-US" dirty="0"/>
              <a:t>TMCAH Clinical Staff Education: MAVRIC |  © Tufts Medicine 10.2025 |  Private and confidential. Not for redistribution.</a:t>
            </a:r>
          </a:p>
        </p:txBody>
      </p:sp>
      <p:sp>
        <p:nvSpPr>
          <p:cNvPr id="6" name="Slide Number Placeholder 5"/>
          <p:cNvSpPr>
            <a:spLocks noGrp="1"/>
          </p:cNvSpPr>
          <p:nvPr>
            <p:ph type="sldNum" sz="quarter" idx="4"/>
          </p:nvPr>
        </p:nvSpPr>
        <p:spPr>
          <a:xfrm>
            <a:off x="283029" y="6556375"/>
            <a:ext cx="446314" cy="149151"/>
          </a:xfrm>
          <a:prstGeom prst="rect">
            <a:avLst/>
          </a:prstGeom>
        </p:spPr>
        <p:txBody>
          <a:bodyPr vert="horz" lIns="0" tIns="0" rIns="0" bIns="0" rtlCol="0" anchor="b" anchorCtr="0"/>
          <a:lstStyle>
            <a:lvl1pPr algn="ctr">
              <a:defRPr sz="1000" b="0" i="0">
                <a:solidFill>
                  <a:schemeClr val="bg1"/>
                </a:solidFill>
                <a:latin typeface="+mn-lt"/>
                <a:ea typeface="Verdana" panose="020B0604030504040204" pitchFamily="34" charset="0"/>
                <a:cs typeface="Verdana" panose="020B0604030504040204" pitchFamily="34" charset="0"/>
              </a:defRPr>
            </a:lvl1pPr>
            <a:lvl2pPr marL="0" algn="ctr">
              <a:defRPr sz="800" b="0" i="0">
                <a:solidFill>
                  <a:schemeClr val="bg1"/>
                </a:solidFill>
                <a:latin typeface="+mn-lt"/>
                <a:ea typeface="Verdana" panose="020B0604030504040204" pitchFamily="34" charset="0"/>
                <a:cs typeface="Verdana" panose="020B0604030504040204" pitchFamily="34" charset="0"/>
              </a:defRPr>
            </a:lvl2pPr>
            <a:lvl3pPr marL="0" algn="ctr">
              <a:defRPr sz="800" b="0" i="0">
                <a:solidFill>
                  <a:schemeClr val="bg1"/>
                </a:solidFill>
                <a:latin typeface="+mn-lt"/>
                <a:ea typeface="Verdana" panose="020B0604030504040204" pitchFamily="34" charset="0"/>
                <a:cs typeface="Verdana" panose="020B0604030504040204" pitchFamily="34" charset="0"/>
              </a:defRPr>
            </a:lvl3pPr>
            <a:lvl4pPr marL="0" algn="ctr">
              <a:defRPr sz="800" b="0" i="0">
                <a:solidFill>
                  <a:schemeClr val="bg1"/>
                </a:solidFill>
                <a:latin typeface="+mn-lt"/>
                <a:ea typeface="Verdana" panose="020B0604030504040204" pitchFamily="34" charset="0"/>
                <a:cs typeface="Verdana" panose="020B0604030504040204" pitchFamily="34" charset="0"/>
              </a:defRPr>
            </a:lvl4pPr>
            <a:lvl5pPr marL="0" algn="ctr">
              <a:defRPr sz="800" b="0" i="0">
                <a:solidFill>
                  <a:schemeClr val="bg1"/>
                </a:solidFill>
                <a:latin typeface="+mn-lt"/>
                <a:ea typeface="Verdana" panose="020B0604030504040204" pitchFamily="34" charset="0"/>
                <a:cs typeface="Verdana" panose="020B0604030504040204" pitchFamily="34" charset="0"/>
              </a:defRPr>
            </a:lvl5pPr>
            <a:lvl6pPr marL="0" algn="ctr">
              <a:defRPr sz="800" b="0" i="0">
                <a:solidFill>
                  <a:schemeClr val="bg1"/>
                </a:solidFill>
                <a:latin typeface="+mn-lt"/>
                <a:ea typeface="Verdana" panose="020B0604030504040204" pitchFamily="34" charset="0"/>
                <a:cs typeface="Verdana" panose="020B0604030504040204" pitchFamily="34" charset="0"/>
              </a:defRPr>
            </a:lvl6pPr>
            <a:lvl7pPr marL="0" algn="ctr">
              <a:defRPr sz="800" b="0" i="0">
                <a:solidFill>
                  <a:schemeClr val="bg1"/>
                </a:solidFill>
                <a:latin typeface="+mn-lt"/>
                <a:ea typeface="Verdana" panose="020B0604030504040204" pitchFamily="34" charset="0"/>
                <a:cs typeface="Verdana" panose="020B0604030504040204" pitchFamily="34" charset="0"/>
              </a:defRPr>
            </a:lvl7pPr>
            <a:lvl8pPr marL="0" algn="ctr">
              <a:defRPr sz="800" b="0" i="0">
                <a:solidFill>
                  <a:schemeClr val="bg1"/>
                </a:solidFill>
                <a:latin typeface="+mn-lt"/>
                <a:ea typeface="Verdana" panose="020B0604030504040204" pitchFamily="34" charset="0"/>
                <a:cs typeface="Verdana" panose="020B0604030504040204" pitchFamily="34" charset="0"/>
              </a:defRPr>
            </a:lvl8pPr>
            <a:lvl9pPr marL="0" algn="ctr">
              <a:defRPr sz="800" b="0" i="0">
                <a:solidFill>
                  <a:schemeClr val="bg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4" name="Rectangle 3">
            <a:extLst>
              <a:ext uri="{FF2B5EF4-FFF2-40B4-BE49-F238E27FC236}">
                <a16:creationId xmlns:a16="http://schemas.microsoft.com/office/drawing/2014/main" id="{A511D247-23B7-924B-AA11-A82B0DD0AD66}"/>
              </a:ext>
            </a:extLst>
          </p:cNvPr>
          <p:cNvSpPr/>
          <p:nvPr/>
        </p:nvSpPr>
        <p:spPr bwMode="auto">
          <a:xfrm>
            <a:off x="12296213" y="0"/>
            <a:ext cx="663388" cy="57509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1CDFB26C-227B-3746-AB23-D2C429AAB37B}"/>
              </a:ext>
            </a:extLst>
          </p:cNvPr>
          <p:cNvSpPr/>
          <p:nvPr/>
        </p:nvSpPr>
        <p:spPr bwMode="auto">
          <a:xfrm>
            <a:off x="12296213" y="628290"/>
            <a:ext cx="663388" cy="575099"/>
          </a:xfrm>
          <a:prstGeom prst="rect">
            <a:avLst/>
          </a:prstGeom>
          <a:solidFill>
            <a:srgbClr val="5CBB5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9F9BA1A1-87B2-E545-A6F6-00585A56348C}"/>
              </a:ext>
            </a:extLst>
          </p:cNvPr>
          <p:cNvSpPr/>
          <p:nvPr/>
        </p:nvSpPr>
        <p:spPr bwMode="auto">
          <a:xfrm>
            <a:off x="12296213" y="4398030"/>
            <a:ext cx="663388" cy="575099"/>
          </a:xfrm>
          <a:prstGeom prst="rect">
            <a:avLst/>
          </a:prstGeom>
          <a:solidFill>
            <a:srgbClr val="490E6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E40AB86-FFD2-F648-8E66-A170F24CE1F2}"/>
              </a:ext>
            </a:extLst>
          </p:cNvPr>
          <p:cNvSpPr/>
          <p:nvPr/>
        </p:nvSpPr>
        <p:spPr bwMode="auto">
          <a:xfrm>
            <a:off x="12296213" y="1256580"/>
            <a:ext cx="663388" cy="575099"/>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5A73BAE-FEF3-C74F-88BF-7EE81350D6FC}"/>
              </a:ext>
            </a:extLst>
          </p:cNvPr>
          <p:cNvSpPr/>
          <p:nvPr/>
        </p:nvSpPr>
        <p:spPr bwMode="auto">
          <a:xfrm>
            <a:off x="12296213" y="1884870"/>
            <a:ext cx="663388" cy="575099"/>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EE720674-C4F2-C142-AACD-ECD33ABFEEA4}"/>
              </a:ext>
            </a:extLst>
          </p:cNvPr>
          <p:cNvSpPr/>
          <p:nvPr/>
        </p:nvSpPr>
        <p:spPr bwMode="auto">
          <a:xfrm>
            <a:off x="12296213" y="2513160"/>
            <a:ext cx="663388" cy="575099"/>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9C7F11-5732-7F4F-A5A0-0397E2C2C935}"/>
              </a:ext>
            </a:extLst>
          </p:cNvPr>
          <p:cNvSpPr/>
          <p:nvPr/>
        </p:nvSpPr>
        <p:spPr bwMode="auto">
          <a:xfrm>
            <a:off x="12296213" y="3141450"/>
            <a:ext cx="663388" cy="575099"/>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C69FA5F2-FCB9-E945-A769-DF04CD8AEC6A}"/>
              </a:ext>
            </a:extLst>
          </p:cNvPr>
          <p:cNvSpPr/>
          <p:nvPr/>
        </p:nvSpPr>
        <p:spPr bwMode="auto">
          <a:xfrm>
            <a:off x="12296213" y="3769740"/>
            <a:ext cx="663388" cy="575099"/>
          </a:xfrm>
          <a:prstGeom prst="rect">
            <a:avLst/>
          </a:prstGeom>
          <a:solidFill>
            <a:srgbClr val="00974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216477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Lst>
  <p:hf sldNum="0" hdr="0" dt="0"/>
  <p:txStyles>
    <p:titleStyle>
      <a:lvl1pPr algn="l" defTabSz="914400" rtl="0" eaLnBrk="1" latinLnBrk="0" hangingPunct="1">
        <a:lnSpc>
          <a:spcPct val="100000"/>
        </a:lnSpc>
        <a:spcBef>
          <a:spcPct val="0"/>
        </a:spcBef>
        <a:buNone/>
        <a:defRPr sz="3000" b="0" i="0" kern="1200">
          <a:solidFill>
            <a:schemeClr val="accent1"/>
          </a:solidFill>
          <a:latin typeface="Rockwell" panose="02060603020205020403" pitchFamily="18" charset="77"/>
          <a:ea typeface="Roboto Medium" panose="02000000000000000000" pitchFamily="2" charset="0"/>
          <a:cs typeface="Verdana" panose="020B060403050404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2"/>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800" b="1" i="0" kern="1200">
          <a:solidFill>
            <a:schemeClr val="tx2"/>
          </a:solidFill>
          <a:latin typeface="+mn-lt"/>
          <a:ea typeface="Roboto" panose="02000000000000000000" pitchFamily="2" charset="0"/>
          <a:cs typeface="Times New Roman" panose="02020603050405020304" pitchFamily="18" charset="0"/>
        </a:defRPr>
      </a:lvl2pPr>
      <a:lvl3pPr marL="283464" indent="-283464" algn="l" defTabSz="292608" rtl="0" eaLnBrk="1" latinLnBrk="0" hangingPunct="1">
        <a:lnSpc>
          <a:spcPct val="100000"/>
        </a:lnSpc>
        <a:spcBef>
          <a:spcPts val="0"/>
        </a:spcBef>
        <a:spcAft>
          <a:spcPts val="600"/>
        </a:spcAft>
        <a:buClr>
          <a:schemeClr val="tx1"/>
        </a:buClr>
        <a:buFont typeface="Arial" panose="020B0604020202020204" pitchFamily="34" charset="0"/>
        <a:buChar char="•"/>
        <a:tabLst>
          <a:tab pos="276225" algn="l"/>
          <a:tab pos="584200" algn="l"/>
        </a:tabLst>
        <a:defRPr sz="1800" b="0" i="0" kern="1200">
          <a:solidFill>
            <a:schemeClr val="tx2"/>
          </a:solidFill>
          <a:latin typeface="+mn-lt"/>
          <a:ea typeface="Roboto" panose="02000000000000000000" pitchFamily="2" charset="0"/>
          <a:cs typeface="Times New Roman" panose="02020603050405020304" pitchFamily="18" charset="0"/>
        </a:defRPr>
      </a:lvl3pPr>
      <a:lvl4pPr marL="568325" marR="0" indent="-28575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2"/>
          </a:solidFill>
          <a:latin typeface="+mn-lt"/>
          <a:ea typeface="Roboto" panose="02000000000000000000" pitchFamily="2" charset="0"/>
          <a:cs typeface="Times New Roman" panose="02020603050405020304" pitchFamily="18" charset="0"/>
        </a:defRPr>
      </a:lvl4pPr>
      <a:lvl5pPr marL="850392" indent="-283464"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600" b="0" i="0" kern="1200">
          <a:solidFill>
            <a:schemeClr val="tx2"/>
          </a:solidFill>
          <a:latin typeface="+mn-lt"/>
          <a:ea typeface="Roboto" panose="02000000000000000000" pitchFamily="2" charset="0"/>
          <a:cs typeface="Times New Roman" panose="02020603050405020304" pitchFamily="18"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mn-lt"/>
          <a:ea typeface="Roboto" panose="02000000000000000000" pitchFamily="2" charset="0"/>
          <a:cs typeface="Times New Roman" panose="02020603050405020304" pitchFamily="18"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134">
          <p15:clr>
            <a:srgbClr val="F26B43"/>
          </p15:clr>
        </p15:guide>
        <p15:guide id="3" pos="932">
          <p15:clr>
            <a:srgbClr val="F26B43"/>
          </p15:clr>
        </p15:guide>
        <p15:guide id="10" pos="4161">
          <p15:clr>
            <a:srgbClr val="F26B43"/>
          </p15:clr>
        </p15:guide>
        <p15:guide id="12" pos="4233">
          <p15:clr>
            <a:srgbClr val="F26B43"/>
          </p15:clr>
        </p15:guide>
        <p15:guide id="13" pos="7389">
          <p15:clr>
            <a:srgbClr val="F26B43"/>
          </p15:clr>
        </p15:guide>
        <p15:guide id="15" pos="5191">
          <p15:clr>
            <a:srgbClr val="F26B43"/>
          </p15:clr>
        </p15:guide>
        <p15:guide id="16" pos="5335">
          <p15:clr>
            <a:srgbClr val="F26B43"/>
          </p15:clr>
        </p15:guide>
        <p15:guide id="23" orient="horz" pos="4224">
          <p15:clr>
            <a:srgbClr val="F26B43"/>
          </p15:clr>
        </p15:guide>
        <p15:guide id="25" orient="horz" pos="286">
          <p15:clr>
            <a:srgbClr val="F26B43"/>
          </p15:clr>
        </p15:guide>
        <p15:guide id="31" orient="horz" pos="4029">
          <p15:clr>
            <a:srgbClr val="F26B43"/>
          </p15:clr>
        </p15:guide>
        <p15:guide id="32" orient="horz" pos="4130">
          <p15:clr>
            <a:srgbClr val="F26B43"/>
          </p15:clr>
        </p15:guide>
        <p15:guide id="37" pos="2990">
          <p15:clr>
            <a:srgbClr val="F26B43"/>
          </p15:clr>
        </p15:guide>
        <p15:guide id="40" pos="4089">
          <p15:clr>
            <a:srgbClr val="F26B43"/>
          </p15:clr>
        </p15:guide>
        <p15:guide id="49" orient="horz" pos="790">
          <p15:clr>
            <a:srgbClr val="F26B43"/>
          </p15:clr>
        </p15:guide>
        <p15:guide id="50" orient="horz" pos="996">
          <p15:clr>
            <a:srgbClr val="F26B43"/>
          </p15:clr>
        </p15:guide>
        <p15:guide id="51" pos="29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hyperlink" Target="https://www.interimhealthcare.com/services/hospice" TargetMode="External"/><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574AC0-339C-2037-39A2-8CD763A677B3}"/>
              </a:ext>
            </a:extLst>
          </p:cNvPr>
          <p:cNvSpPr>
            <a:spLocks noGrp="1" noRot="1" noMove="1" noResize="1" noEditPoints="1" noAdjustHandles="1" noChangeArrowheads="1" noChangeShapeType="1"/>
          </p:cNvSpPr>
          <p:nvPr>
            <p:ph type="title"/>
          </p:nvPr>
        </p:nvSpPr>
        <p:spPr>
          <a:xfrm>
            <a:off x="970828" y="1531083"/>
            <a:ext cx="7545387" cy="1897917"/>
          </a:xfrm>
        </p:spPr>
        <p:txBody>
          <a:bodyPr/>
          <a:lstStyle/>
          <a:p>
            <a:r>
              <a:rPr lang="en-US" dirty="0"/>
              <a:t>Massachusetts Vital Records Information Collaborative (MAVRIC)</a:t>
            </a:r>
          </a:p>
        </p:txBody>
      </p:sp>
      <p:sp>
        <p:nvSpPr>
          <p:cNvPr id="10" name="Text Placeholder 2">
            <a:extLst>
              <a:ext uri="{FF2B5EF4-FFF2-40B4-BE49-F238E27FC236}">
                <a16:creationId xmlns:a16="http://schemas.microsoft.com/office/drawing/2014/main" id="{7ED1D7C2-7D84-6532-CE01-6FBB63718991}"/>
              </a:ext>
            </a:extLst>
          </p:cNvPr>
          <p:cNvSpPr>
            <a:spLocks noGrp="1" noRot="1" noMove="1" noResize="1" noEditPoints="1" noAdjustHandles="1" noChangeArrowheads="1" noChangeShapeType="1"/>
          </p:cNvSpPr>
          <p:nvPr>
            <p:ph type="body" sz="quarter" idx="19"/>
          </p:nvPr>
        </p:nvSpPr>
        <p:spPr>
          <a:xfrm>
            <a:off x="1037504" y="3737229"/>
            <a:ext cx="6026150" cy="592504"/>
          </a:xfrm>
        </p:spPr>
        <p:txBody>
          <a:bodyPr/>
          <a:lstStyle/>
          <a:p>
            <a:r>
              <a:rPr lang="en-US" dirty="0"/>
              <a:t>Hospice RN Training: </a:t>
            </a:r>
            <a:br>
              <a:rPr lang="en-US" dirty="0"/>
            </a:br>
            <a:r>
              <a:rPr lang="en-US" i="1" dirty="0"/>
              <a:t>Death Pronouncement &amp; Certification Process</a:t>
            </a:r>
          </a:p>
        </p:txBody>
      </p:sp>
      <p:sp>
        <p:nvSpPr>
          <p:cNvPr id="4" name="TextBox 3">
            <a:extLst>
              <a:ext uri="{FF2B5EF4-FFF2-40B4-BE49-F238E27FC236}">
                <a16:creationId xmlns:a16="http://schemas.microsoft.com/office/drawing/2014/main" id="{8A7C2E14-927C-3891-B0C8-DA8C3E6E6B1A}"/>
              </a:ext>
            </a:extLst>
          </p:cNvPr>
          <p:cNvSpPr txBox="1">
            <a:spLocks noGrp="1" noRot="1" noMove="1" noResize="1" noEditPoints="1" noAdjustHandles="1" noChangeArrowheads="1" noChangeShapeType="1"/>
          </p:cNvSpPr>
          <p:nvPr/>
        </p:nvSpPr>
        <p:spPr>
          <a:xfrm>
            <a:off x="9000565" y="6355977"/>
            <a:ext cx="2904565" cy="367552"/>
          </a:xfrm>
          <a:prstGeom prst="rect">
            <a:avLst/>
          </a:prstGeom>
          <a:noFill/>
        </p:spPr>
        <p:txBody>
          <a:bodyPr wrap="square" lIns="0" tIns="0" rIns="0" bIns="0" rtlCol="0">
            <a:normAutofit/>
          </a:bodyPr>
          <a:lstStyle/>
          <a:p>
            <a:pPr marL="0" indent="-3657600" algn="r">
              <a:spcAft>
                <a:spcPts val="600"/>
              </a:spcAft>
            </a:pPr>
            <a:r>
              <a:rPr lang="en-US" sz="1200" b="0" i="1" dirty="0">
                <a:solidFill>
                  <a:schemeClr val="bg1"/>
                </a:solidFill>
                <a:latin typeface="+mn-lt"/>
                <a:ea typeface="Roboto" panose="02000000000000000000" pitchFamily="2" charset="0"/>
                <a:cs typeface="Times New Roman" panose="02020603050405020304" pitchFamily="18" charset="0"/>
              </a:rPr>
              <a:t>Clinical Staff Development; 10/2025</a:t>
            </a:r>
          </a:p>
        </p:txBody>
      </p:sp>
    </p:spTree>
    <p:extLst>
      <p:ext uri="{BB962C8B-B14F-4D97-AF65-F5344CB8AC3E}">
        <p14:creationId xmlns:p14="http://schemas.microsoft.com/office/powerpoint/2010/main" val="344397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CC0BA-7C8D-7129-DCA2-8385FA9B83F9}"/>
              </a:ext>
            </a:extLst>
          </p:cNvPr>
          <p:cNvSpPr>
            <a:spLocks noGrp="1" noRot="1" noMove="1" noResize="1" noEditPoints="1" noAdjustHandles="1" noChangeArrowheads="1" noChangeShapeType="1"/>
          </p:cNvSpPr>
          <p:nvPr>
            <p:ph type="title"/>
          </p:nvPr>
        </p:nvSpPr>
        <p:spPr/>
        <p:txBody>
          <a:bodyPr/>
          <a:lstStyle/>
          <a:p>
            <a:r>
              <a:rPr lang="en-US" dirty="0"/>
              <a:t>Thank you for learning!</a:t>
            </a:r>
          </a:p>
        </p:txBody>
      </p:sp>
      <p:sp>
        <p:nvSpPr>
          <p:cNvPr id="3" name="Text Placeholder 2">
            <a:extLst>
              <a:ext uri="{FF2B5EF4-FFF2-40B4-BE49-F238E27FC236}">
                <a16:creationId xmlns:a16="http://schemas.microsoft.com/office/drawing/2014/main" id="{6A4498CC-16A2-0A78-61C3-7B5C6A965E4F}"/>
              </a:ext>
            </a:extLst>
          </p:cNvPr>
          <p:cNvSpPr>
            <a:spLocks noGrp="1" noRot="1" noMove="1" noResize="1" noEditPoints="1" noAdjustHandles="1" noChangeArrowheads="1" noChangeShapeType="1"/>
          </p:cNvSpPr>
          <p:nvPr>
            <p:ph type="body" sz="quarter" idx="19"/>
          </p:nvPr>
        </p:nvSpPr>
        <p:spPr/>
        <p:txBody>
          <a:bodyPr anchor="ctr" anchorCtr="0"/>
          <a:lstStyle/>
          <a:p>
            <a:r>
              <a:rPr lang="en-US" dirty="0"/>
              <a:t>Tufts Medicine Care at Home</a:t>
            </a:r>
          </a:p>
          <a:p>
            <a:r>
              <a:rPr lang="en-US" dirty="0"/>
              <a:t>Clinical Staff Development</a:t>
            </a:r>
          </a:p>
          <a:p>
            <a:r>
              <a:rPr lang="en-US" dirty="0"/>
              <a:t>847 Rogers Street, Suite 201</a:t>
            </a:r>
          </a:p>
          <a:p>
            <a:r>
              <a:rPr lang="en-US" dirty="0"/>
              <a:t>Lowell, MA 01852</a:t>
            </a:r>
          </a:p>
        </p:txBody>
      </p:sp>
    </p:spTree>
    <p:extLst>
      <p:ext uri="{BB962C8B-B14F-4D97-AF65-F5344CB8AC3E}">
        <p14:creationId xmlns:p14="http://schemas.microsoft.com/office/powerpoint/2010/main" val="4187555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hands holding an old person">
            <a:extLst>
              <a:ext uri="{FF2B5EF4-FFF2-40B4-BE49-F238E27FC236}">
                <a16:creationId xmlns:a16="http://schemas.microsoft.com/office/drawing/2014/main" id="{35791E26-ED0F-975E-52BD-55DBD34D11EA}"/>
              </a:ext>
            </a:extLst>
          </p:cNvPr>
          <p:cNvPicPr>
            <a:picLocks noChangeAspect="1"/>
          </p:cNvPicPr>
          <p:nvPr/>
        </p:nvPicPr>
        <p:blipFill>
          <a:blip r:embed="rId2">
            <a:alphaModFix amt="24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79549" y="54364"/>
            <a:ext cx="10062417" cy="6505186"/>
          </a:xfrm>
          <a:prstGeom prst="rect">
            <a:avLst/>
          </a:prstGeom>
        </p:spPr>
      </p:pic>
      <p:sp>
        <p:nvSpPr>
          <p:cNvPr id="2" name="Content Placeholder 1">
            <a:extLst>
              <a:ext uri="{FF2B5EF4-FFF2-40B4-BE49-F238E27FC236}">
                <a16:creationId xmlns:a16="http://schemas.microsoft.com/office/drawing/2014/main" id="{DD8E3D83-2236-D771-7FAB-922F36758B4A}"/>
              </a:ext>
            </a:extLst>
          </p:cNvPr>
          <p:cNvSpPr>
            <a:spLocks noGrp="1" noRot="1" noMove="1" noResize="1" noEditPoints="1" noAdjustHandles="1" noChangeArrowheads="1" noChangeShapeType="1"/>
          </p:cNvSpPr>
          <p:nvPr>
            <p:ph sz="quarter" idx="12"/>
          </p:nvPr>
        </p:nvSpPr>
        <p:spPr/>
        <p:txBody>
          <a:bodyPr/>
          <a:lstStyle/>
          <a:p>
            <a:pPr>
              <a:lnSpc>
                <a:spcPct val="150000"/>
              </a:lnSpc>
            </a:pPr>
            <a:r>
              <a:rPr lang="en-US" b="1" i="1" dirty="0"/>
              <a:t>By the end of this session, participants will be able to:</a:t>
            </a:r>
          </a:p>
          <a:p>
            <a:pPr marL="342900" indent="-342900">
              <a:lnSpc>
                <a:spcPct val="150000"/>
              </a:lnSpc>
              <a:buFont typeface="+mj-lt"/>
              <a:buAutoNum type="arabicPeriod"/>
            </a:pPr>
            <a:r>
              <a:rPr lang="en-US" b="1" dirty="0"/>
              <a:t>Describe the purpose and function of MAVRIC in death reporting.</a:t>
            </a:r>
          </a:p>
          <a:p>
            <a:pPr marL="342900" indent="-342900">
              <a:lnSpc>
                <a:spcPct val="150000"/>
              </a:lnSpc>
              <a:buFont typeface="+mj-lt"/>
              <a:buAutoNum type="arabicPeriod"/>
            </a:pPr>
            <a:r>
              <a:rPr lang="en-US" b="1" dirty="0"/>
              <a:t>Identify the legal responsibilities of hospice staff (RNs) versus certifying providers.</a:t>
            </a:r>
          </a:p>
          <a:p>
            <a:pPr marL="342900" indent="-342900">
              <a:lnSpc>
                <a:spcPct val="150000"/>
              </a:lnSpc>
              <a:buFont typeface="+mj-lt"/>
              <a:buAutoNum type="arabicPeriod"/>
            </a:pPr>
            <a:r>
              <a:rPr lang="en-US" b="1" dirty="0"/>
              <a:t>Demonstrate understanding of required documentation and workflow in MAVRIC.</a:t>
            </a:r>
          </a:p>
          <a:p>
            <a:pPr marL="342900" indent="-342900">
              <a:lnSpc>
                <a:spcPct val="150000"/>
              </a:lnSpc>
              <a:buFont typeface="+mj-lt"/>
              <a:buAutoNum type="arabicPeriod"/>
            </a:pPr>
            <a:r>
              <a:rPr lang="en-US" b="1" dirty="0"/>
              <a:t>Recognize common errors and strategies to prevent delays in certification.</a:t>
            </a:r>
          </a:p>
        </p:txBody>
      </p:sp>
      <p:sp>
        <p:nvSpPr>
          <p:cNvPr id="3" name="Title 2">
            <a:extLst>
              <a:ext uri="{FF2B5EF4-FFF2-40B4-BE49-F238E27FC236}">
                <a16:creationId xmlns:a16="http://schemas.microsoft.com/office/drawing/2014/main" id="{00CFE0A7-BA67-D39A-2B8A-731E51E3A5AD}"/>
              </a:ext>
            </a:extLst>
          </p:cNvPr>
          <p:cNvSpPr>
            <a:spLocks noGrp="1" noRot="1" noMove="1" noResize="1" noEditPoints="1" noAdjustHandles="1" noChangeArrowheads="1" noChangeShapeType="1"/>
          </p:cNvSpPr>
          <p:nvPr>
            <p:ph type="title"/>
          </p:nvPr>
        </p:nvSpPr>
        <p:spPr/>
        <p:txBody>
          <a:bodyPr rIns="0"/>
          <a:lstStyle/>
          <a:p>
            <a:pPr algn="ctr"/>
            <a:r>
              <a:rPr lang="en-US" dirty="0">
                <a:solidFill>
                  <a:schemeClr val="accent6"/>
                </a:solidFill>
              </a:rPr>
              <a:t>Learner Objectives</a:t>
            </a:r>
          </a:p>
        </p:txBody>
      </p:sp>
      <p:sp>
        <p:nvSpPr>
          <p:cNvPr id="4" name="Footer Placeholder 3">
            <a:extLst>
              <a:ext uri="{FF2B5EF4-FFF2-40B4-BE49-F238E27FC236}">
                <a16:creationId xmlns:a16="http://schemas.microsoft.com/office/drawing/2014/main" id="{7CF36A28-9794-48ED-7295-812292C9CDF8}"/>
              </a:ext>
            </a:extLst>
          </p:cNvPr>
          <p:cNvSpPr>
            <a:spLocks noGrp="1" noRot="1" noMove="1" noResize="1" noEditPoints="1" noAdjustHandles="1" noChangeArrowheads="1" noChangeShapeType="1"/>
          </p:cNvSpPr>
          <p:nvPr>
            <p:ph type="ftr" sz="quarter" idx="13"/>
          </p:nvPr>
        </p:nvSpPr>
        <p:spPr/>
        <p:txBody>
          <a:bodyPr/>
          <a:lstStyle/>
          <a:p>
            <a:r>
              <a:rPr lang="en-US" dirty="0"/>
              <a:t>TMCAH Clinical Staff Education: MAVRIC |  © Tufts Medicine 10.2025 |  Private and confidential. Not for redistribution.</a:t>
            </a:r>
          </a:p>
        </p:txBody>
      </p:sp>
    </p:spTree>
    <p:extLst>
      <p:ext uri="{BB962C8B-B14F-4D97-AF65-F5344CB8AC3E}">
        <p14:creationId xmlns:p14="http://schemas.microsoft.com/office/powerpoint/2010/main" val="104682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76EDD-25BA-54FB-A9D4-D3DEB6E3D42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C6BFBF-E3A7-A9B5-BBE4-2DA1CA696206}"/>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Statewide electronic system for death reporting</a:t>
            </a:r>
          </a:p>
          <a:p>
            <a:pPr marL="569214" lvl="2" indent="-285750">
              <a:lnSpc>
                <a:spcPct val="150000"/>
              </a:lnSpc>
            </a:pPr>
            <a:r>
              <a:rPr lang="en-US" dirty="0"/>
              <a:t>MAVRIC stands for: Massachusetts Vital Records Information Collaborative</a:t>
            </a:r>
          </a:p>
          <a:p>
            <a:pPr marL="285750" indent="-285750">
              <a:lnSpc>
                <a:spcPct val="150000"/>
              </a:lnSpc>
              <a:buFont typeface="Arial" panose="020B0604020202020204" pitchFamily="34" charset="0"/>
              <a:buChar char="•"/>
            </a:pPr>
            <a:r>
              <a:rPr lang="en-US" dirty="0"/>
              <a:t>Connects RNs, MDs, Funeral Directors, and Town Clerks</a:t>
            </a:r>
          </a:p>
          <a:p>
            <a:pPr marL="569214" lvl="2" indent="-285750">
              <a:lnSpc>
                <a:spcPct val="150000"/>
              </a:lnSpc>
            </a:pPr>
            <a:r>
              <a:rPr lang="en-US" dirty="0"/>
              <a:t>Provides a unified platform to record deaths, replacing fragmented paper or fax systems</a:t>
            </a:r>
          </a:p>
          <a:p>
            <a:pPr marL="285750" indent="-285750">
              <a:lnSpc>
                <a:spcPct val="150000"/>
              </a:lnSpc>
              <a:buFont typeface="Arial" panose="020B0604020202020204" pitchFamily="34" charset="0"/>
              <a:buChar char="•"/>
            </a:pPr>
            <a:r>
              <a:rPr lang="en-US" dirty="0"/>
              <a:t>Improves timeliness, accuracy, and legal compliance</a:t>
            </a:r>
          </a:p>
          <a:p>
            <a:pPr marL="285750" indent="-285750">
              <a:lnSpc>
                <a:spcPct val="150000"/>
              </a:lnSpc>
              <a:buFont typeface="Arial" panose="020B0604020202020204" pitchFamily="34" charset="0"/>
              <a:buChar char="•"/>
            </a:pPr>
            <a:r>
              <a:rPr lang="en-US" dirty="0"/>
              <a:t>Supports public health data tracking and record access</a:t>
            </a:r>
          </a:p>
          <a:p>
            <a:pPr marL="569214" lvl="2" indent="-285750">
              <a:lnSpc>
                <a:spcPct val="150000"/>
              </a:lnSpc>
            </a:pPr>
            <a:r>
              <a:rPr lang="en-US" dirty="0"/>
              <a:t>Vital for both compliance and the integrity of public health statistics</a:t>
            </a:r>
          </a:p>
          <a:p>
            <a:pPr>
              <a:lnSpc>
                <a:spcPct val="150000"/>
              </a:lnSpc>
            </a:pPr>
            <a:endParaRPr lang="en-US" dirty="0"/>
          </a:p>
        </p:txBody>
      </p:sp>
      <p:sp>
        <p:nvSpPr>
          <p:cNvPr id="3" name="Title 2">
            <a:extLst>
              <a:ext uri="{FF2B5EF4-FFF2-40B4-BE49-F238E27FC236}">
                <a16:creationId xmlns:a16="http://schemas.microsoft.com/office/drawing/2014/main" id="{82642CC8-0178-FDA7-CB00-3CDA615DF253}"/>
              </a:ext>
            </a:extLst>
          </p:cNvPr>
          <p:cNvSpPr>
            <a:spLocks noGrp="1" noRot="1" noMove="1" noResize="1" noEditPoints="1" noAdjustHandles="1" noChangeArrowheads="1" noChangeShapeType="1"/>
          </p:cNvSpPr>
          <p:nvPr>
            <p:ph type="title"/>
          </p:nvPr>
        </p:nvSpPr>
        <p:spPr/>
        <p:txBody>
          <a:bodyPr rIns="0"/>
          <a:lstStyle/>
          <a:p>
            <a:pPr algn="ctr"/>
            <a:r>
              <a:rPr lang="en-US" dirty="0">
                <a:solidFill>
                  <a:schemeClr val="accent6"/>
                </a:solidFill>
              </a:rPr>
              <a:t>Purpose of MAVRIC</a:t>
            </a:r>
          </a:p>
        </p:txBody>
      </p:sp>
      <p:sp>
        <p:nvSpPr>
          <p:cNvPr id="4" name="Footer Placeholder 3">
            <a:extLst>
              <a:ext uri="{FF2B5EF4-FFF2-40B4-BE49-F238E27FC236}">
                <a16:creationId xmlns:a16="http://schemas.microsoft.com/office/drawing/2014/main" id="{5F0769C7-EEBB-1A2C-3412-8B2FFE280842}"/>
              </a:ext>
            </a:extLst>
          </p:cNvPr>
          <p:cNvSpPr>
            <a:spLocks noGrp="1" noRot="1" noMove="1" noResize="1" noEditPoints="1" noAdjustHandles="1" noChangeArrowheads="1" noChangeShapeType="1"/>
          </p:cNvSpPr>
          <p:nvPr>
            <p:ph type="ftr" sz="quarter" idx="13"/>
          </p:nvPr>
        </p:nvSpPr>
        <p:spPr/>
        <p:txBody>
          <a:bodyPr/>
          <a:lstStyle/>
          <a:p>
            <a:r>
              <a:rPr lang="en-US" dirty="0"/>
              <a:t>TMCAH Clinical Staff Education: MAVRIC |  © Tufts Medicine 10.2025 |  Private and confidential. Not for redistribution.</a:t>
            </a:r>
          </a:p>
        </p:txBody>
      </p:sp>
    </p:spTree>
    <p:extLst>
      <p:ext uri="{BB962C8B-B14F-4D97-AF65-F5344CB8AC3E}">
        <p14:creationId xmlns:p14="http://schemas.microsoft.com/office/powerpoint/2010/main" val="303731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D1EC8-40AE-5405-34D3-5D1322C3DEE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C21E7B-ABE5-48CE-08E5-073FADD5B47A}"/>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Governed by MGL Chapter 46, Sections 9 &amp; 9C</a:t>
            </a:r>
          </a:p>
          <a:p>
            <a:pPr marL="285750" indent="-285750">
              <a:lnSpc>
                <a:spcPct val="150000"/>
              </a:lnSpc>
              <a:buFont typeface="Arial" panose="020B0604020202020204" pitchFamily="34" charset="0"/>
              <a:buChar char="•"/>
            </a:pPr>
            <a:r>
              <a:rPr lang="en-US" dirty="0"/>
              <a:t>RNs may </a:t>
            </a:r>
            <a:r>
              <a:rPr lang="en-US" b="1" i="1" dirty="0"/>
              <a:t>pronounce </a:t>
            </a:r>
            <a:r>
              <a:rPr lang="en-US" dirty="0"/>
              <a:t>death under hospice protocols</a:t>
            </a:r>
          </a:p>
          <a:p>
            <a:pPr marL="569214" lvl="2" indent="-285750">
              <a:lnSpc>
                <a:spcPct val="150000"/>
              </a:lnSpc>
            </a:pPr>
            <a:r>
              <a:rPr lang="en-US" dirty="0"/>
              <a:t>The law allows hospice RNs to officially pronounce death, but certification still rests with the attending provider or medical director.</a:t>
            </a:r>
          </a:p>
          <a:p>
            <a:pPr marL="285750" indent="-285750">
              <a:lnSpc>
                <a:spcPct val="150000"/>
              </a:lnSpc>
              <a:buFont typeface="Arial" panose="020B0604020202020204" pitchFamily="34" charset="0"/>
              <a:buChar char="•"/>
            </a:pPr>
            <a:r>
              <a:rPr lang="en-US" dirty="0"/>
              <a:t>Only providers (MD/NP/PA) can </a:t>
            </a:r>
            <a:r>
              <a:rPr lang="en-US" b="1" i="1" dirty="0"/>
              <a:t>certify </a:t>
            </a:r>
            <a:r>
              <a:rPr lang="en-US" dirty="0"/>
              <a:t>cause of death</a:t>
            </a:r>
          </a:p>
          <a:p>
            <a:pPr marL="285750" indent="-285750">
              <a:lnSpc>
                <a:spcPct val="150000"/>
              </a:lnSpc>
              <a:buFont typeface="Arial" panose="020B0604020202020204" pitchFamily="34" charset="0"/>
              <a:buChar char="•"/>
            </a:pPr>
            <a:r>
              <a:rPr lang="en-US" dirty="0"/>
              <a:t>Entry must occur within 24 hours or before body removal</a:t>
            </a:r>
          </a:p>
          <a:p>
            <a:pPr marL="569214" lvl="2" indent="-285750">
              <a:lnSpc>
                <a:spcPct val="150000"/>
              </a:lnSpc>
            </a:pPr>
            <a:r>
              <a:rPr lang="en-US" dirty="0"/>
              <a:t>Timely MAVRIC entry ensures compliance with state and federal standards.</a:t>
            </a:r>
          </a:p>
          <a:p>
            <a:pPr marL="569214" lvl="2" indent="-285750">
              <a:lnSpc>
                <a:spcPct val="150000"/>
              </a:lnSpc>
            </a:pPr>
            <a:r>
              <a:rPr lang="en-US" dirty="0"/>
              <a:t>Accuracy is a matter of both law and dignity.</a:t>
            </a:r>
          </a:p>
          <a:p>
            <a:pPr marL="285750" indent="-285750">
              <a:lnSpc>
                <a:spcPct val="150000"/>
              </a:lnSpc>
              <a:buFont typeface="Arial" panose="020B0604020202020204" pitchFamily="34" charset="0"/>
              <a:buChar char="•"/>
            </a:pPr>
            <a:r>
              <a:rPr lang="en-US" dirty="0"/>
              <a:t>Aligns with CMS &amp; Joint Commission Hospice CoPs</a:t>
            </a:r>
          </a:p>
          <a:p>
            <a:pPr>
              <a:lnSpc>
                <a:spcPct val="150000"/>
              </a:lnSpc>
            </a:pPr>
            <a:endParaRPr lang="en-US" dirty="0"/>
          </a:p>
        </p:txBody>
      </p:sp>
      <p:sp>
        <p:nvSpPr>
          <p:cNvPr id="3" name="Title 2">
            <a:extLst>
              <a:ext uri="{FF2B5EF4-FFF2-40B4-BE49-F238E27FC236}">
                <a16:creationId xmlns:a16="http://schemas.microsoft.com/office/drawing/2014/main" id="{22956184-DFD6-7705-FE1A-2E1ACC217352}"/>
              </a:ext>
            </a:extLst>
          </p:cNvPr>
          <p:cNvSpPr>
            <a:spLocks noGrp="1" noRot="1" noMove="1" noResize="1" noEditPoints="1" noAdjustHandles="1" noChangeArrowheads="1" noChangeShapeType="1"/>
          </p:cNvSpPr>
          <p:nvPr>
            <p:ph type="title"/>
          </p:nvPr>
        </p:nvSpPr>
        <p:spPr/>
        <p:txBody>
          <a:bodyPr rIns="0"/>
          <a:lstStyle/>
          <a:p>
            <a:pPr algn="ctr"/>
            <a:r>
              <a:rPr lang="en-US" dirty="0">
                <a:solidFill>
                  <a:schemeClr val="accent6"/>
                </a:solidFill>
              </a:rPr>
              <a:t>Legal Framework</a:t>
            </a:r>
          </a:p>
        </p:txBody>
      </p:sp>
      <p:sp>
        <p:nvSpPr>
          <p:cNvPr id="4" name="Footer Placeholder 3">
            <a:extLst>
              <a:ext uri="{FF2B5EF4-FFF2-40B4-BE49-F238E27FC236}">
                <a16:creationId xmlns:a16="http://schemas.microsoft.com/office/drawing/2014/main" id="{5A13C7D2-AF20-E4FC-51FB-09D9DF413474}"/>
              </a:ext>
            </a:extLst>
          </p:cNvPr>
          <p:cNvSpPr>
            <a:spLocks noGrp="1" noRot="1" noMove="1" noResize="1" noEditPoints="1" noAdjustHandles="1" noChangeArrowheads="1" noChangeShapeType="1"/>
          </p:cNvSpPr>
          <p:nvPr>
            <p:ph type="ftr" sz="quarter" idx="13"/>
          </p:nvPr>
        </p:nvSpPr>
        <p:spPr/>
        <p:txBody>
          <a:bodyPr/>
          <a:lstStyle/>
          <a:p>
            <a:r>
              <a:rPr lang="en-US" dirty="0"/>
              <a:t>TMCAH Clinical Staff Education: MAVRIC |  © Tufts Medicine 10.2025 |  Private and confidential. Not for redistribution.</a:t>
            </a:r>
          </a:p>
        </p:txBody>
      </p:sp>
    </p:spTree>
    <p:extLst>
      <p:ext uri="{BB962C8B-B14F-4D97-AF65-F5344CB8AC3E}">
        <p14:creationId xmlns:p14="http://schemas.microsoft.com/office/powerpoint/2010/main" val="3221992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C9EE0-C906-FF62-A596-3ABA5F35ED7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F3DD3D-238C-ECBE-F064-5262FF2E883D}"/>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Verify and pronounce death</a:t>
            </a:r>
          </a:p>
          <a:p>
            <a:pPr marL="569214" lvl="2" indent="-285750">
              <a:lnSpc>
                <a:spcPct val="150000"/>
              </a:lnSpc>
            </a:pPr>
            <a:r>
              <a:rPr lang="en-US" dirty="0"/>
              <a:t>After pronouncement, the nurse’s main responsibilities include communication and data accuracy (time of death, spelling of name, place – all must match exactly)</a:t>
            </a:r>
          </a:p>
          <a:p>
            <a:pPr marL="285750" indent="-285750">
              <a:lnSpc>
                <a:spcPct val="150000"/>
              </a:lnSpc>
              <a:buFont typeface="Arial" panose="020B0604020202020204" pitchFamily="34" charset="0"/>
              <a:buChar char="•"/>
            </a:pPr>
            <a:r>
              <a:rPr lang="en-US" dirty="0"/>
              <a:t>Notify Medical Director/Attending Provider</a:t>
            </a:r>
          </a:p>
          <a:p>
            <a:pPr marL="285750" indent="-285750">
              <a:lnSpc>
                <a:spcPct val="150000"/>
              </a:lnSpc>
              <a:buFont typeface="Arial" panose="020B0604020202020204" pitchFamily="34" charset="0"/>
              <a:buChar char="•"/>
            </a:pPr>
            <a:r>
              <a:rPr lang="en-US" dirty="0"/>
              <a:t>Notify Funeral Home</a:t>
            </a:r>
          </a:p>
          <a:p>
            <a:pPr marL="285750" indent="-285750">
              <a:lnSpc>
                <a:spcPct val="150000"/>
              </a:lnSpc>
              <a:buFont typeface="Arial" panose="020B0604020202020204" pitchFamily="34" charset="0"/>
              <a:buChar char="•"/>
            </a:pPr>
            <a:r>
              <a:rPr lang="en-US" dirty="0"/>
              <a:t>Enter demographic and death details into MAVRIC</a:t>
            </a:r>
          </a:p>
          <a:p>
            <a:pPr marL="285750" indent="-285750">
              <a:lnSpc>
                <a:spcPct val="150000"/>
              </a:lnSpc>
              <a:buFont typeface="Arial" panose="020B0604020202020204" pitchFamily="34" charset="0"/>
              <a:buChar char="•"/>
            </a:pPr>
            <a:r>
              <a:rPr lang="en-US" dirty="0"/>
              <a:t>Coordinate certification with provider</a:t>
            </a:r>
          </a:p>
          <a:p>
            <a:pPr marL="569214" lvl="2" indent="-285750">
              <a:lnSpc>
                <a:spcPct val="150000"/>
              </a:lnSpc>
            </a:pPr>
            <a:r>
              <a:rPr lang="en-US" dirty="0"/>
              <a:t>Collaboration with the provider and funeral home ensures seamless transition through the MAVRIC workflow.</a:t>
            </a:r>
          </a:p>
          <a:p>
            <a:pPr>
              <a:lnSpc>
                <a:spcPct val="150000"/>
              </a:lnSpc>
            </a:pPr>
            <a:endParaRPr lang="en-US" dirty="0"/>
          </a:p>
        </p:txBody>
      </p:sp>
      <p:sp>
        <p:nvSpPr>
          <p:cNvPr id="3" name="Title 2">
            <a:extLst>
              <a:ext uri="{FF2B5EF4-FFF2-40B4-BE49-F238E27FC236}">
                <a16:creationId xmlns:a16="http://schemas.microsoft.com/office/drawing/2014/main" id="{32A5FBEC-36F2-743C-4A46-32C4771EE7B2}"/>
              </a:ext>
            </a:extLst>
          </p:cNvPr>
          <p:cNvSpPr>
            <a:spLocks noGrp="1" noRot="1" noMove="1" noResize="1" noEditPoints="1" noAdjustHandles="1" noChangeArrowheads="1" noChangeShapeType="1"/>
          </p:cNvSpPr>
          <p:nvPr>
            <p:ph type="title"/>
          </p:nvPr>
        </p:nvSpPr>
        <p:spPr/>
        <p:txBody>
          <a:bodyPr rIns="0"/>
          <a:lstStyle/>
          <a:p>
            <a:pPr algn="ctr"/>
            <a:r>
              <a:rPr lang="en-US" dirty="0">
                <a:solidFill>
                  <a:schemeClr val="accent6"/>
                </a:solidFill>
              </a:rPr>
              <a:t>RN Responsibilities in MAVRIC Workflow</a:t>
            </a:r>
          </a:p>
        </p:txBody>
      </p:sp>
      <p:sp>
        <p:nvSpPr>
          <p:cNvPr id="4" name="Footer Placeholder 3">
            <a:extLst>
              <a:ext uri="{FF2B5EF4-FFF2-40B4-BE49-F238E27FC236}">
                <a16:creationId xmlns:a16="http://schemas.microsoft.com/office/drawing/2014/main" id="{63075142-34D8-C5AF-53A1-9708EF61A4E4}"/>
              </a:ext>
            </a:extLst>
          </p:cNvPr>
          <p:cNvSpPr>
            <a:spLocks noGrp="1" noRot="1" noMove="1" noResize="1" noEditPoints="1" noAdjustHandles="1" noChangeArrowheads="1" noChangeShapeType="1"/>
          </p:cNvSpPr>
          <p:nvPr>
            <p:ph type="ftr" sz="quarter" idx="13"/>
          </p:nvPr>
        </p:nvSpPr>
        <p:spPr/>
        <p:txBody>
          <a:bodyPr/>
          <a:lstStyle/>
          <a:p>
            <a:r>
              <a:rPr lang="en-US" dirty="0"/>
              <a:t>TMCAH Clinical Staff Education: MAVRIC |  © Tufts Medicine 10.2025 |  Private and confidential. Not for redistribution.</a:t>
            </a:r>
          </a:p>
        </p:txBody>
      </p:sp>
    </p:spTree>
    <p:extLst>
      <p:ext uri="{BB962C8B-B14F-4D97-AF65-F5344CB8AC3E}">
        <p14:creationId xmlns:p14="http://schemas.microsoft.com/office/powerpoint/2010/main" val="43198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EC2EB-2AA5-2001-CD46-4A9B591644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D180A-4746-AA96-F756-E7B0DF351D09}"/>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Ensure exact time/date of death</a:t>
            </a:r>
          </a:p>
          <a:p>
            <a:pPr marL="569214" lvl="2" indent="-285750">
              <a:lnSpc>
                <a:spcPct val="150000"/>
              </a:lnSpc>
            </a:pPr>
            <a:r>
              <a:rPr lang="en-US" dirty="0"/>
              <a:t>Errors can delay certification and cause family distress.</a:t>
            </a:r>
          </a:p>
          <a:p>
            <a:pPr marL="285750" indent="-285750">
              <a:lnSpc>
                <a:spcPct val="150000"/>
              </a:lnSpc>
              <a:buFont typeface="Arial" panose="020B0604020202020204" pitchFamily="34" charset="0"/>
              <a:buChar char="•"/>
            </a:pPr>
            <a:r>
              <a:rPr lang="en-US" dirty="0"/>
              <a:t>Double-check patient identifiers</a:t>
            </a:r>
          </a:p>
          <a:p>
            <a:pPr marL="285750" indent="-285750">
              <a:lnSpc>
                <a:spcPct val="150000"/>
              </a:lnSpc>
              <a:buFont typeface="Arial" panose="020B0604020202020204" pitchFamily="34" charset="0"/>
              <a:buChar char="•"/>
            </a:pPr>
            <a:r>
              <a:rPr lang="en-US" dirty="0"/>
              <a:t>Use clinical, non-ambiguous cause-of-death language</a:t>
            </a:r>
          </a:p>
          <a:p>
            <a:pPr marL="569214" lvl="2" indent="-285750">
              <a:lnSpc>
                <a:spcPct val="150000"/>
              </a:lnSpc>
            </a:pPr>
            <a:r>
              <a:rPr lang="en-US" dirty="0"/>
              <a:t>Be cautious with terms like “cardiac arrest” (alone – it is not an acceptable cause of death).</a:t>
            </a:r>
          </a:p>
          <a:p>
            <a:pPr marL="285750" indent="-285750">
              <a:lnSpc>
                <a:spcPct val="150000"/>
              </a:lnSpc>
              <a:buFont typeface="Arial" panose="020B0604020202020204" pitchFamily="34" charset="0"/>
              <a:buChar char="•"/>
            </a:pPr>
            <a:r>
              <a:rPr lang="en-US" dirty="0"/>
              <a:t>Avoid abbreviations and acronyms</a:t>
            </a:r>
          </a:p>
          <a:p>
            <a:pPr marL="285750" indent="-285750">
              <a:lnSpc>
                <a:spcPct val="150000"/>
              </a:lnSpc>
              <a:buFont typeface="Arial" panose="020B0604020202020204" pitchFamily="34" charset="0"/>
              <a:buChar char="•"/>
            </a:pPr>
            <a:r>
              <a:rPr lang="en-US" dirty="0"/>
              <a:t>Notify team of any system access issues immediately</a:t>
            </a:r>
          </a:p>
          <a:p>
            <a:pPr marL="569214" lvl="2" indent="-285750">
              <a:lnSpc>
                <a:spcPct val="150000"/>
              </a:lnSpc>
            </a:pPr>
            <a:r>
              <a:rPr lang="en-US" dirty="0"/>
              <a:t>Always escalate system issues quickly so certification isn’t delayed.</a:t>
            </a:r>
          </a:p>
          <a:p>
            <a:pPr>
              <a:lnSpc>
                <a:spcPct val="150000"/>
              </a:lnSpc>
            </a:pPr>
            <a:endParaRPr lang="en-US" dirty="0"/>
          </a:p>
        </p:txBody>
      </p:sp>
      <p:sp>
        <p:nvSpPr>
          <p:cNvPr id="3" name="Title 2">
            <a:extLst>
              <a:ext uri="{FF2B5EF4-FFF2-40B4-BE49-F238E27FC236}">
                <a16:creationId xmlns:a16="http://schemas.microsoft.com/office/drawing/2014/main" id="{8E857C67-D934-706F-001A-1D49A561F5B6}"/>
              </a:ext>
            </a:extLst>
          </p:cNvPr>
          <p:cNvSpPr>
            <a:spLocks noGrp="1" noRot="1" noMove="1" noResize="1" noEditPoints="1" noAdjustHandles="1" noChangeArrowheads="1" noChangeShapeType="1"/>
          </p:cNvSpPr>
          <p:nvPr>
            <p:ph type="title"/>
          </p:nvPr>
        </p:nvSpPr>
        <p:spPr/>
        <p:txBody>
          <a:bodyPr rIns="0"/>
          <a:lstStyle/>
          <a:p>
            <a:pPr algn="ctr"/>
            <a:r>
              <a:rPr lang="en-US" dirty="0">
                <a:solidFill>
                  <a:schemeClr val="accent6"/>
                </a:solidFill>
              </a:rPr>
              <a:t>Documentation Accuracy</a:t>
            </a:r>
          </a:p>
        </p:txBody>
      </p:sp>
      <p:sp>
        <p:nvSpPr>
          <p:cNvPr id="4" name="Footer Placeholder 3">
            <a:extLst>
              <a:ext uri="{FF2B5EF4-FFF2-40B4-BE49-F238E27FC236}">
                <a16:creationId xmlns:a16="http://schemas.microsoft.com/office/drawing/2014/main" id="{489A0E28-F91C-DC46-B0EB-AEEC62EA4AB8}"/>
              </a:ext>
            </a:extLst>
          </p:cNvPr>
          <p:cNvSpPr>
            <a:spLocks noGrp="1" noRot="1" noMove="1" noResize="1" noEditPoints="1" noAdjustHandles="1" noChangeArrowheads="1" noChangeShapeType="1"/>
          </p:cNvSpPr>
          <p:nvPr>
            <p:ph type="ftr" sz="quarter" idx="13"/>
          </p:nvPr>
        </p:nvSpPr>
        <p:spPr/>
        <p:txBody>
          <a:bodyPr/>
          <a:lstStyle/>
          <a:p>
            <a:r>
              <a:rPr lang="en-US" dirty="0"/>
              <a:t>TMCAH Clinical Staff Education: MAVRIC |  © Tufts Medicine 10.2025 |  Private and confidential. Not for redistribution.</a:t>
            </a:r>
          </a:p>
        </p:txBody>
      </p:sp>
    </p:spTree>
    <p:extLst>
      <p:ext uri="{BB962C8B-B14F-4D97-AF65-F5344CB8AC3E}">
        <p14:creationId xmlns:p14="http://schemas.microsoft.com/office/powerpoint/2010/main" val="134438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D3D46-C274-5DAD-7379-6D3404BCB80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F3352D-0350-50AD-A081-555DC275F582}"/>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Log in via secure MAVRIC access link</a:t>
            </a:r>
          </a:p>
          <a:p>
            <a:pPr marL="285750" indent="-285750">
              <a:lnSpc>
                <a:spcPct val="150000"/>
              </a:lnSpc>
              <a:buFont typeface="Arial" panose="020B0604020202020204" pitchFamily="34" charset="0"/>
              <a:buChar char="•"/>
            </a:pPr>
            <a:r>
              <a:rPr lang="en-US" dirty="0"/>
              <a:t>Identify Role: Pronouncing RN vs. Certifier</a:t>
            </a:r>
          </a:p>
          <a:p>
            <a:pPr marL="285750" indent="-285750">
              <a:lnSpc>
                <a:spcPct val="150000"/>
              </a:lnSpc>
              <a:buFont typeface="Arial" panose="020B0604020202020204" pitchFamily="34" charset="0"/>
              <a:buChar char="•"/>
            </a:pPr>
            <a:r>
              <a:rPr lang="en-US" dirty="0"/>
              <a:t>Enter demographics and death data accurately</a:t>
            </a:r>
          </a:p>
          <a:p>
            <a:pPr marL="285750" indent="-285750">
              <a:lnSpc>
                <a:spcPct val="150000"/>
              </a:lnSpc>
              <a:buFont typeface="Arial" panose="020B0604020202020204" pitchFamily="34" charset="0"/>
              <a:buChar char="•"/>
            </a:pPr>
            <a:r>
              <a:rPr lang="en-US" dirty="0"/>
              <a:t>Save draft or submit to provider for certification</a:t>
            </a:r>
          </a:p>
          <a:p>
            <a:pPr marL="569214" lvl="2" indent="-285750">
              <a:lnSpc>
                <a:spcPct val="150000"/>
              </a:lnSpc>
            </a:pPr>
            <a:r>
              <a:rPr lang="en-US" dirty="0"/>
              <a:t>Most RNs will not complete full certification, but initiate the record</a:t>
            </a:r>
          </a:p>
          <a:p>
            <a:pPr marL="569214" lvl="2" indent="-285750">
              <a:lnSpc>
                <a:spcPct val="150000"/>
              </a:lnSpc>
            </a:pPr>
            <a:r>
              <a:rPr lang="en-US" dirty="0"/>
              <a:t>Familiarity with the system layout saves you time!</a:t>
            </a:r>
          </a:p>
          <a:p>
            <a:pPr marL="569214" lvl="2" indent="-285750">
              <a:lnSpc>
                <a:spcPct val="150000"/>
              </a:lnSpc>
            </a:pPr>
            <a:r>
              <a:rPr lang="en-US" dirty="0"/>
              <a:t>Always log out securely and protect patient information!</a:t>
            </a:r>
          </a:p>
          <a:p>
            <a:pPr marL="285750" indent="-285750">
              <a:lnSpc>
                <a:spcPct val="150000"/>
              </a:lnSpc>
              <a:buFont typeface="Arial" panose="020B0604020202020204" pitchFamily="34" charset="0"/>
              <a:buChar char="•"/>
            </a:pPr>
            <a:r>
              <a:rPr lang="en-US" dirty="0"/>
              <a:t>Contact DPH Vital Records Help Desk for technical issues</a:t>
            </a:r>
          </a:p>
          <a:p>
            <a:pPr>
              <a:lnSpc>
                <a:spcPct val="150000"/>
              </a:lnSpc>
            </a:pPr>
            <a:endParaRPr lang="en-US" dirty="0"/>
          </a:p>
        </p:txBody>
      </p:sp>
      <p:sp>
        <p:nvSpPr>
          <p:cNvPr id="3" name="Title 2">
            <a:extLst>
              <a:ext uri="{FF2B5EF4-FFF2-40B4-BE49-F238E27FC236}">
                <a16:creationId xmlns:a16="http://schemas.microsoft.com/office/drawing/2014/main" id="{07AD0987-AF37-BDA0-45DF-2E3398D3F156}"/>
              </a:ext>
            </a:extLst>
          </p:cNvPr>
          <p:cNvSpPr>
            <a:spLocks noGrp="1" noRot="1" noMove="1" noResize="1" noEditPoints="1" noAdjustHandles="1" noChangeArrowheads="1" noChangeShapeType="1"/>
          </p:cNvSpPr>
          <p:nvPr>
            <p:ph type="title"/>
          </p:nvPr>
        </p:nvSpPr>
        <p:spPr/>
        <p:txBody>
          <a:bodyPr rIns="0"/>
          <a:lstStyle/>
          <a:p>
            <a:pPr algn="ctr"/>
            <a:r>
              <a:rPr lang="en-US" dirty="0">
                <a:solidFill>
                  <a:schemeClr val="accent6"/>
                </a:solidFill>
              </a:rPr>
              <a:t>Navigating the System</a:t>
            </a:r>
          </a:p>
        </p:txBody>
      </p:sp>
      <p:sp>
        <p:nvSpPr>
          <p:cNvPr id="4" name="Footer Placeholder 3">
            <a:extLst>
              <a:ext uri="{FF2B5EF4-FFF2-40B4-BE49-F238E27FC236}">
                <a16:creationId xmlns:a16="http://schemas.microsoft.com/office/drawing/2014/main" id="{70FD4A45-DB1D-5EC9-210D-81CB7523F0B2}"/>
              </a:ext>
            </a:extLst>
          </p:cNvPr>
          <p:cNvSpPr>
            <a:spLocks noGrp="1" noRot="1" noMove="1" noResize="1" noEditPoints="1" noAdjustHandles="1" noChangeArrowheads="1" noChangeShapeType="1"/>
          </p:cNvSpPr>
          <p:nvPr>
            <p:ph type="ftr" sz="quarter" idx="13"/>
          </p:nvPr>
        </p:nvSpPr>
        <p:spPr/>
        <p:txBody>
          <a:bodyPr/>
          <a:lstStyle/>
          <a:p>
            <a:r>
              <a:rPr lang="en-US" dirty="0"/>
              <a:t>TMCAH Clinical Staff Education: MAVRIC |  © Tufts Medicine 10.2025 |  Private and confidential. Not for redistribution.</a:t>
            </a:r>
          </a:p>
        </p:txBody>
      </p:sp>
    </p:spTree>
    <p:extLst>
      <p:ext uri="{BB962C8B-B14F-4D97-AF65-F5344CB8AC3E}">
        <p14:creationId xmlns:p14="http://schemas.microsoft.com/office/powerpoint/2010/main" val="125449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E87C-83AD-ED89-78CD-5F6F130E4F9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911D34-BDBF-B0C3-2F7A-AE66AA15DA86}"/>
              </a:ext>
            </a:extLst>
          </p:cNvPr>
          <p:cNvSpPr>
            <a:spLocks noGrp="1" noRot="1" noMove="1" noResize="1" noEditPoints="1" noAdjustHandles="1" noChangeArrowheads="1" noChangeShapeType="1"/>
          </p:cNvSpPr>
          <p:nvPr>
            <p:ph sz="quarter" idx="12"/>
          </p:nvPr>
        </p:nvSpPr>
        <p:spPr/>
        <p:txBody>
          <a:bodyPr/>
          <a:lstStyle/>
          <a:p>
            <a:pPr>
              <a:lnSpc>
                <a:spcPct val="150000"/>
              </a:lnSpc>
            </a:pPr>
            <a:r>
              <a:rPr lang="en-US" i="1" dirty="0"/>
              <a:t>John Doe’s home death is noted at 3:15 a.m.; the RN pronounces; Funeral Home notified; Provider certifies by 10:00 a.m.</a:t>
            </a:r>
          </a:p>
          <a:p>
            <a:pPr marL="285750" indent="-285750">
              <a:lnSpc>
                <a:spcPct val="150000"/>
              </a:lnSpc>
              <a:buFont typeface="Arial" panose="020B0604020202020204" pitchFamily="34" charset="0"/>
              <a:buChar char="•"/>
            </a:pPr>
            <a:r>
              <a:rPr lang="en-US" b="1" dirty="0">
                <a:solidFill>
                  <a:schemeClr val="accent6"/>
                </a:solidFill>
              </a:rPr>
              <a:t>Key Actions</a:t>
            </a:r>
          </a:p>
          <a:p>
            <a:pPr marL="569214" lvl="2" indent="-285750">
              <a:lnSpc>
                <a:spcPct val="150000"/>
              </a:lnSpc>
            </a:pPr>
            <a:r>
              <a:rPr lang="en-US" dirty="0"/>
              <a:t>RN logs pronouncement details in MAVRIC</a:t>
            </a:r>
          </a:p>
          <a:p>
            <a:pPr marL="569214" lvl="2" indent="-285750">
              <a:lnSpc>
                <a:spcPct val="150000"/>
              </a:lnSpc>
            </a:pPr>
            <a:r>
              <a:rPr lang="en-US" dirty="0"/>
              <a:t>Provider signs and finalizes record</a:t>
            </a:r>
          </a:p>
          <a:p>
            <a:pPr marL="569214" lvl="2" indent="-285750">
              <a:lnSpc>
                <a:spcPct val="150000"/>
              </a:lnSpc>
            </a:pPr>
            <a:r>
              <a:rPr lang="en-US" dirty="0"/>
              <a:t>Funeral Home receives confirmation</a:t>
            </a:r>
          </a:p>
          <a:p>
            <a:pPr marL="569214" lvl="2" indent="-285750">
              <a:lnSpc>
                <a:spcPct val="150000"/>
              </a:lnSpc>
            </a:pPr>
            <a:r>
              <a:rPr lang="en-US" dirty="0"/>
              <a:t>Death Certificate released to Town Clerk</a:t>
            </a:r>
          </a:p>
          <a:p>
            <a:pPr>
              <a:lnSpc>
                <a:spcPct val="150000"/>
              </a:lnSpc>
            </a:pPr>
            <a:endParaRPr lang="en-US" dirty="0"/>
          </a:p>
        </p:txBody>
      </p:sp>
      <p:sp>
        <p:nvSpPr>
          <p:cNvPr id="3" name="Title 2">
            <a:extLst>
              <a:ext uri="{FF2B5EF4-FFF2-40B4-BE49-F238E27FC236}">
                <a16:creationId xmlns:a16="http://schemas.microsoft.com/office/drawing/2014/main" id="{783F802B-FF86-C4EA-21A5-E3667385522C}"/>
              </a:ext>
            </a:extLst>
          </p:cNvPr>
          <p:cNvSpPr>
            <a:spLocks noGrp="1" noRot="1" noMove="1" noResize="1" noEditPoints="1" noAdjustHandles="1" noChangeArrowheads="1" noChangeShapeType="1"/>
          </p:cNvSpPr>
          <p:nvPr>
            <p:ph type="title"/>
          </p:nvPr>
        </p:nvSpPr>
        <p:spPr/>
        <p:txBody>
          <a:bodyPr rIns="0"/>
          <a:lstStyle/>
          <a:p>
            <a:pPr algn="ctr"/>
            <a:r>
              <a:rPr lang="en-US" dirty="0">
                <a:solidFill>
                  <a:schemeClr val="accent6"/>
                </a:solidFill>
              </a:rPr>
              <a:t>Case Example Scenario</a:t>
            </a:r>
          </a:p>
        </p:txBody>
      </p:sp>
      <p:sp>
        <p:nvSpPr>
          <p:cNvPr id="4" name="Footer Placeholder 3">
            <a:extLst>
              <a:ext uri="{FF2B5EF4-FFF2-40B4-BE49-F238E27FC236}">
                <a16:creationId xmlns:a16="http://schemas.microsoft.com/office/drawing/2014/main" id="{B6274D5E-16C8-FD55-DB0F-7CAA6EBFE8FE}"/>
              </a:ext>
            </a:extLst>
          </p:cNvPr>
          <p:cNvSpPr>
            <a:spLocks noGrp="1" noRot="1" noMove="1" noResize="1" noEditPoints="1" noAdjustHandles="1" noChangeArrowheads="1" noChangeShapeType="1"/>
          </p:cNvSpPr>
          <p:nvPr>
            <p:ph type="ftr" sz="quarter" idx="13"/>
          </p:nvPr>
        </p:nvSpPr>
        <p:spPr/>
        <p:txBody>
          <a:bodyPr/>
          <a:lstStyle/>
          <a:p>
            <a:r>
              <a:rPr lang="en-US" dirty="0"/>
              <a:t>TMCAH Clinical Staff Education: MAVRIC |  © Tufts Medicine 10.2025 |  Private and confidential. Not for redistribution.</a:t>
            </a:r>
          </a:p>
        </p:txBody>
      </p:sp>
    </p:spTree>
    <p:extLst>
      <p:ext uri="{BB962C8B-B14F-4D97-AF65-F5344CB8AC3E}">
        <p14:creationId xmlns:p14="http://schemas.microsoft.com/office/powerpoint/2010/main" val="3667503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F73CB-5596-10F5-0889-D54B2080CD3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E148FD-47CF-2B30-A30E-45A6CA63F5FA}"/>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MAVRIC = Timely, accurate, compliant death reporting</a:t>
            </a:r>
          </a:p>
          <a:p>
            <a:pPr marL="285750" indent="-285750">
              <a:lnSpc>
                <a:spcPct val="150000"/>
              </a:lnSpc>
              <a:buFont typeface="Arial" panose="020B0604020202020204" pitchFamily="34" charset="0"/>
              <a:buChar char="•"/>
            </a:pPr>
            <a:r>
              <a:rPr lang="en-US" dirty="0"/>
              <a:t>RN = Pronouncement &amp; initiation of record</a:t>
            </a:r>
          </a:p>
          <a:p>
            <a:pPr marL="285750" indent="-285750">
              <a:lnSpc>
                <a:spcPct val="150000"/>
              </a:lnSpc>
              <a:buFont typeface="Arial" panose="020B0604020202020204" pitchFamily="34" charset="0"/>
              <a:buChar char="•"/>
            </a:pPr>
            <a:r>
              <a:rPr lang="en-US" dirty="0"/>
              <a:t>Provider – Cause-of-death certification</a:t>
            </a:r>
          </a:p>
          <a:p>
            <a:pPr marL="285750" indent="-285750">
              <a:lnSpc>
                <a:spcPct val="150000"/>
              </a:lnSpc>
              <a:buFont typeface="Arial" panose="020B0604020202020204" pitchFamily="34" charset="0"/>
              <a:buChar char="•"/>
            </a:pPr>
            <a:r>
              <a:rPr lang="en-US" dirty="0"/>
              <a:t>Collaboration = Seamless workflow &amp; family support</a:t>
            </a:r>
          </a:p>
          <a:p>
            <a:pPr marL="285750" indent="-285750">
              <a:lnSpc>
                <a:spcPct val="150000"/>
              </a:lnSpc>
              <a:buFont typeface="Arial" panose="020B0604020202020204" pitchFamily="34" charset="0"/>
              <a:buChar char="•"/>
            </a:pPr>
            <a:endParaRPr lang="en-US" dirty="0"/>
          </a:p>
          <a:p>
            <a:pPr>
              <a:lnSpc>
                <a:spcPct val="150000"/>
              </a:lnSpc>
            </a:pPr>
            <a:endParaRPr lang="en-US" dirty="0"/>
          </a:p>
          <a:p>
            <a:pPr>
              <a:lnSpc>
                <a:spcPct val="150000"/>
              </a:lnSpc>
            </a:pPr>
            <a:endParaRPr lang="en-US" dirty="0"/>
          </a:p>
          <a:p>
            <a:pPr>
              <a:lnSpc>
                <a:spcPct val="150000"/>
              </a:lnSpc>
            </a:pPr>
            <a:endParaRPr lang="en-US" dirty="0"/>
          </a:p>
        </p:txBody>
      </p:sp>
      <p:sp>
        <p:nvSpPr>
          <p:cNvPr id="3" name="Title 2">
            <a:extLst>
              <a:ext uri="{FF2B5EF4-FFF2-40B4-BE49-F238E27FC236}">
                <a16:creationId xmlns:a16="http://schemas.microsoft.com/office/drawing/2014/main" id="{115F5FA2-37EE-1EC2-EECC-5168110BFD5D}"/>
              </a:ext>
            </a:extLst>
          </p:cNvPr>
          <p:cNvSpPr>
            <a:spLocks noGrp="1" noRot="1" noMove="1" noResize="1" noEditPoints="1" noAdjustHandles="1" noChangeArrowheads="1" noChangeShapeType="1"/>
          </p:cNvSpPr>
          <p:nvPr>
            <p:ph type="title"/>
          </p:nvPr>
        </p:nvSpPr>
        <p:spPr/>
        <p:txBody>
          <a:bodyPr rIns="0"/>
          <a:lstStyle/>
          <a:p>
            <a:pPr algn="ctr"/>
            <a:r>
              <a:rPr lang="en-US" dirty="0">
                <a:solidFill>
                  <a:schemeClr val="accent6"/>
                </a:solidFill>
              </a:rPr>
              <a:t>Summary, Questions, Key Takeaways</a:t>
            </a:r>
          </a:p>
        </p:txBody>
      </p:sp>
      <p:sp>
        <p:nvSpPr>
          <p:cNvPr id="4" name="Footer Placeholder 3">
            <a:extLst>
              <a:ext uri="{FF2B5EF4-FFF2-40B4-BE49-F238E27FC236}">
                <a16:creationId xmlns:a16="http://schemas.microsoft.com/office/drawing/2014/main" id="{A1BE0FF4-BFD1-E2A2-B29D-AD45D69112E9}"/>
              </a:ext>
            </a:extLst>
          </p:cNvPr>
          <p:cNvSpPr>
            <a:spLocks noGrp="1" noRot="1" noMove="1" noResize="1" noEditPoints="1" noAdjustHandles="1" noChangeArrowheads="1" noChangeShapeType="1"/>
          </p:cNvSpPr>
          <p:nvPr>
            <p:ph type="ftr" sz="quarter" idx="13"/>
          </p:nvPr>
        </p:nvSpPr>
        <p:spPr/>
        <p:txBody>
          <a:bodyPr/>
          <a:lstStyle/>
          <a:p>
            <a:r>
              <a:rPr lang="en-US" dirty="0"/>
              <a:t>TMCAH Clinical Staff Education: MAVRIC |  © Tufts Medicine 10.2025 |  Private and confidential. Not for redistribution.</a:t>
            </a:r>
          </a:p>
        </p:txBody>
      </p:sp>
    </p:spTree>
    <p:extLst>
      <p:ext uri="{BB962C8B-B14F-4D97-AF65-F5344CB8AC3E}">
        <p14:creationId xmlns:p14="http://schemas.microsoft.com/office/powerpoint/2010/main" val="2598340888"/>
      </p:ext>
    </p:extLst>
  </p:cSld>
  <p:clrMapOvr>
    <a:masterClrMapping/>
  </p:clrMapOvr>
</p:sld>
</file>

<file path=ppt/theme/theme1.xml><?xml version="1.0" encoding="utf-8"?>
<a:theme xmlns:a="http://schemas.openxmlformats.org/drawingml/2006/main" name="Instructions">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3"/>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accent1"/>
            </a:solidFill>
            <a:latin typeface="Roboto" panose="02000000000000000000" pitchFamily="2" charset="0"/>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1"/>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23" id="{45C65139-8CA9-DA47-8D80-11EA89D46BBF}" vid="{3FDD5E73-0534-5542-9E0A-D74D3D9A2181}"/>
    </a:ext>
  </a:extLst>
</a:theme>
</file>

<file path=ppt/theme/theme2.xml><?xml version="1.0" encoding="utf-8"?>
<a:theme xmlns:a="http://schemas.openxmlformats.org/drawingml/2006/main" name="Tufts Medecine 3.22">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23" id="{45C65139-8CA9-DA47-8D80-11EA89D46BBF}" vid="{103406C2-EC7C-0740-8B86-84EAC9054A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TuftsMed_CaH_16x9_template_3.22</Template>
  <TotalTime>28</TotalTime>
  <Words>731</Words>
  <Application>Microsoft Office PowerPoint</Application>
  <PresentationFormat>Widescreen</PresentationFormat>
  <Paragraphs>79</Paragraphs>
  <Slides>10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Aptos</vt:lpstr>
      <vt:lpstr>Arial</vt:lpstr>
      <vt:lpstr>Corbel</vt:lpstr>
      <vt:lpstr>Roboto</vt:lpstr>
      <vt:lpstr>Rockwell</vt:lpstr>
      <vt:lpstr>System Font Regular</vt:lpstr>
      <vt:lpstr>Verdana</vt:lpstr>
      <vt:lpstr>Instructions</vt:lpstr>
      <vt:lpstr>Tufts Medecine 3.22</vt:lpstr>
      <vt:lpstr>Massachusetts Vital Records Information Collaborative (MAVRIC)</vt:lpstr>
      <vt:lpstr>Learner Objectives</vt:lpstr>
      <vt:lpstr>Purpose of MAVRIC</vt:lpstr>
      <vt:lpstr>Legal Framework</vt:lpstr>
      <vt:lpstr>RN Responsibilities in MAVRIC Workflow</vt:lpstr>
      <vt:lpstr>Documentation Accuracy</vt:lpstr>
      <vt:lpstr>Navigating the System</vt:lpstr>
      <vt:lpstr>Case Example Scenario</vt:lpstr>
      <vt:lpstr>Summary, Questions, Key Takeaways</vt:lpstr>
      <vt:lpstr>Thank you for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Tsoukalas, Nicole</dc:creator>
  <cp:lastModifiedBy>Tsoukalas, Nicole</cp:lastModifiedBy>
  <cp:revision>1</cp:revision>
  <dcterms:created xsi:type="dcterms:W3CDTF">2025-10-08T13:54:52Z</dcterms:created>
  <dcterms:modified xsi:type="dcterms:W3CDTF">2025-10-08T14:23:46Z</dcterms:modified>
</cp:coreProperties>
</file>