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7" r:id="rId4"/>
    <p:sldId id="258" r:id="rId5"/>
    <p:sldId id="259" r:id="rId6"/>
    <p:sldId id="260" r:id="rId7"/>
    <p:sldId id="261" r:id="rId8"/>
    <p:sldId id="263" r:id="rId9"/>
    <p:sldId id="264" r:id="rId10"/>
    <p:sldId id="265" r:id="rId11"/>
    <p:sldId id="272" r:id="rId12"/>
    <p:sldId id="273" r:id="rId13"/>
    <p:sldId id="274" r:id="rId14"/>
    <p:sldId id="266" r:id="rId15"/>
    <p:sldId id="267" r:id="rId16"/>
    <p:sldId id="275" r:id="rId17"/>
    <p:sldId id="280" r:id="rId18"/>
    <p:sldId id="276" r:id="rId19"/>
    <p:sldId id="277" r:id="rId20"/>
    <p:sldId id="282" r:id="rId21"/>
    <p:sldId id="281" r:id="rId22"/>
    <p:sldId id="279" r:id="rId23"/>
    <p:sldId id="278" r:id="rId24"/>
    <p:sldId id="268" r:id="rId25"/>
    <p:sldId id="269" r:id="rId26"/>
    <p:sldId id="270" r:id="rId27"/>
    <p:sldId id="2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48"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Slide layouts</a:t>
            </a:r>
            <a:endParaRPr lang="en-US" sz="900" dirty="0">
              <a:ea typeface="Corbel" charset="0"/>
              <a:cs typeface="Corbel" charset="0"/>
            </a:endParaRPr>
          </a:p>
          <a:p>
            <a:r>
              <a:rPr lang="en-US" sz="9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171450" indent="-171450">
              <a:buFont typeface="+mj-lt"/>
              <a:buAutoNum type="arabicPeriod"/>
            </a:pPr>
            <a:r>
              <a:rPr lang="en-US" sz="900" dirty="0">
                <a:ea typeface="Corbel" charset="0"/>
                <a:cs typeface="Corbel" charset="0"/>
              </a:rPr>
              <a:t>Under the Home tab, click the “Layout” button to open the options.</a:t>
            </a:r>
          </a:p>
          <a:p>
            <a:pPr marL="171450" indent="-171450">
              <a:buFont typeface="+mj-lt"/>
              <a:buAutoNum type="arabicPeriod"/>
            </a:pPr>
            <a:r>
              <a:rPr lang="en-US" sz="900" dirty="0">
                <a:ea typeface="Corbel" charset="0"/>
                <a:cs typeface="Corbel" charset="0"/>
              </a:rPr>
              <a:t>Clicking your choice will bring up the </a:t>
            </a:r>
            <a:br>
              <a:rPr lang="en-US" sz="900" dirty="0">
                <a:ea typeface="Corbel" charset="0"/>
                <a:cs typeface="Corbel" charset="0"/>
              </a:rPr>
            </a:br>
            <a:r>
              <a:rPr lang="en-US" sz="900" dirty="0">
                <a:ea typeface="Corbel" charset="0"/>
                <a:cs typeface="Corbel" charset="0"/>
              </a:rPr>
              <a:t>page layout. </a:t>
            </a:r>
          </a:p>
          <a:p>
            <a:pPr marL="171450" indent="-171450">
              <a:buFont typeface="+mj-lt"/>
              <a:buAutoNum type="arabicPeriod"/>
            </a:pPr>
            <a:r>
              <a:rPr lang="en-US" sz="900" dirty="0">
                <a:ea typeface="Corbel" charset="0"/>
                <a:cs typeface="Corbel" charset="0"/>
              </a:rPr>
              <a:t>A variety of covers, dividers, and content slides are available to build your presentation, with variations of each.</a:t>
            </a:r>
          </a:p>
          <a:p>
            <a:pPr marL="171450" indent="-171450">
              <a:buFont typeface="+mj-lt"/>
              <a:buAutoNum type="arabicPeriod"/>
            </a:pPr>
            <a:r>
              <a:rPr lang="en-US" sz="900" dirty="0">
                <a:ea typeface="Corbel" charset="0"/>
                <a:cs typeface="Corbel" charset="0"/>
              </a:rPr>
              <a:t>Delete any slides in the following examples</a:t>
            </a:r>
            <a:br>
              <a:rPr lang="en-US" sz="900" dirty="0">
                <a:ea typeface="Corbel" charset="0"/>
                <a:cs typeface="Corbel" charset="0"/>
              </a:rPr>
            </a:br>
            <a:r>
              <a:rPr lang="en-US" sz="900" dirty="0">
                <a:ea typeface="Corbel" charset="0"/>
                <a:cs typeface="Corbel" charset="0"/>
              </a:rPr>
              <a:t> that you do not need to use. They are only presented so you can see all of the </a:t>
            </a:r>
            <a:br>
              <a:rPr lang="en-US" sz="900" dirty="0">
                <a:ea typeface="Corbel" charset="0"/>
                <a:cs typeface="Corbel" charset="0"/>
              </a:rPr>
            </a:br>
            <a:r>
              <a:rPr lang="en-US" sz="9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119188" y="1576388"/>
            <a:ext cx="5062537"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9697" y="2446317"/>
            <a:ext cx="242261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3179" y="2031525"/>
            <a:ext cx="396518"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119187" y="457200"/>
            <a:ext cx="5062538" cy="793751"/>
          </a:xfrm>
          <a:prstGeom prst="rect">
            <a:avLst/>
          </a:prstGeom>
          <a:noFill/>
        </p:spPr>
        <p:txBody>
          <a:bodyPr wrap="square" lIns="0" tIns="274320" rIns="0" bIns="0" rtlCol="0">
            <a:noAutofit/>
          </a:bodyPr>
          <a:lstStyle/>
          <a:p>
            <a:pPr marL="0" indent="-2743200" algn="l">
              <a:spcAft>
                <a:spcPts val="450"/>
              </a:spcAft>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18257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9346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3656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pPr indent="-24003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4661452" y="881270"/>
            <a:ext cx="4482548"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423773249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5039916"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48853" y="5156616"/>
            <a:ext cx="4519613" cy="640229"/>
          </a:xfrm>
        </p:spPr>
        <p:txBody>
          <a:bodyPr tIns="0" bIns="0" anchor="ctr" anchorCtr="0"/>
          <a:lstStyle>
            <a:lvl1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915356" y="5940425"/>
            <a:ext cx="3953108" cy="455612"/>
          </a:xfrm>
          <a:prstGeom prst="rect">
            <a:avLst/>
          </a:prstGeom>
        </p:spPr>
        <p:txBody>
          <a:bodyPr lIns="0" tIns="0" rIns="0" bIns="0" anchor="ctr" anchorCtr="0"/>
          <a:lstStyle>
            <a:lvl1pPr>
              <a:defRPr sz="750">
                <a:solidFill>
                  <a:schemeClr val="tx2"/>
                </a:solidFill>
              </a:defRPr>
            </a:lvl1pPr>
            <a:lvl2pPr>
              <a:defRPr sz="750">
                <a:solidFill>
                  <a:schemeClr val="tx2"/>
                </a:solidFill>
              </a:defRPr>
            </a:lvl2pPr>
            <a:lvl3pPr>
              <a:defRPr sz="750">
                <a:solidFill>
                  <a:schemeClr val="tx2"/>
                </a:solidFill>
              </a:defRPr>
            </a:lvl3pPr>
            <a:lvl4pPr>
              <a:defRPr sz="750">
                <a:solidFill>
                  <a:schemeClr val="tx2"/>
                </a:solidFill>
              </a:defRPr>
            </a:lvl4pPr>
            <a:lvl5pPr>
              <a:defRPr sz="750">
                <a:solidFill>
                  <a:schemeClr val="tx2"/>
                </a:solidFill>
              </a:defRPr>
            </a:lvl5pPr>
            <a:lvl6pPr>
              <a:defRPr sz="750">
                <a:solidFill>
                  <a:schemeClr val="tx2"/>
                </a:solidFill>
              </a:defRPr>
            </a:lvl6pPr>
            <a:lvl7pPr>
              <a:defRPr sz="750">
                <a:solidFill>
                  <a:schemeClr val="tx2"/>
                </a:solidFill>
              </a:defRPr>
            </a:lvl7pPr>
            <a:lvl8pPr>
              <a:defRPr sz="750">
                <a:solidFill>
                  <a:schemeClr val="tx2"/>
                </a:solidFill>
              </a:defRPr>
            </a:lvl8pPr>
            <a:lvl9pPr marL="0">
              <a:defRPr sz="750">
                <a:solidFill>
                  <a:schemeClr val="tx2"/>
                </a:solidFill>
              </a:defRPr>
            </a:lvl9pPr>
          </a:lstStyle>
          <a:p>
            <a:pPr indent="-24003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348853" y="5940425"/>
            <a:ext cx="341708"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5039916" y="0"/>
            <a:ext cx="4104084"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348854" y="2555420"/>
            <a:ext cx="3382565" cy="1897917"/>
          </a:xfrm>
        </p:spPr>
        <p:txBody>
          <a:bodyPr tIns="0" rIns="0" bIns="0" anchor="b" anchorCtr="0"/>
          <a:lstStyle>
            <a:lvl1pPr>
              <a:lnSpc>
                <a:spcPct val="92000"/>
              </a:lnSpc>
              <a:defRPr sz="33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1332478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088357" y="0"/>
            <a:ext cx="7055644"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2433638" y="4328300"/>
            <a:ext cx="6363891" cy="1272195"/>
          </a:xfrm>
        </p:spPr>
        <p:txBody>
          <a:bodyPr tIns="0" rIns="0" bIns="0" anchor="t" anchorCtr="0"/>
          <a:lstStyle>
            <a:lvl1pPr>
              <a:lnSpc>
                <a:spcPct val="92000"/>
              </a:lnSpc>
              <a:defRPr sz="33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2433638" y="5600494"/>
            <a:ext cx="6363891" cy="592504"/>
          </a:xfrm>
        </p:spPr>
        <p:txBody>
          <a:bodyPr tIns="91440" bIns="0" anchor="t" anchorCtr="0"/>
          <a:lstStyle>
            <a:lvl1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2433636" y="6192999"/>
            <a:ext cx="6363889" cy="329563"/>
          </a:xfrm>
          <a:prstGeom prst="rect">
            <a:avLst/>
          </a:prstGeom>
        </p:spPr>
        <p:txBody>
          <a:bodyPr lIns="0" tIns="91440" rIns="0" bIns="0" anchor="t" anchorCtr="0"/>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vl6pPr>
              <a:defRPr sz="750">
                <a:solidFill>
                  <a:schemeClr val="tx1"/>
                </a:solidFill>
              </a:defRPr>
            </a:lvl6pPr>
            <a:lvl7pPr>
              <a:defRPr sz="750">
                <a:solidFill>
                  <a:schemeClr val="tx1"/>
                </a:solidFill>
              </a:defRPr>
            </a:lvl7pPr>
            <a:lvl8pPr>
              <a:defRPr sz="750">
                <a:solidFill>
                  <a:schemeClr val="tx1"/>
                </a:solidFill>
              </a:defRPr>
            </a:lvl8pPr>
            <a:lvl9pPr marL="0">
              <a:defRPr sz="750">
                <a:solidFill>
                  <a:schemeClr val="tx1"/>
                </a:solidFill>
              </a:defRPr>
            </a:lvl9pPr>
          </a:lstStyle>
          <a:p>
            <a:pPr lvl="8" indent="-24003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3544214" y="-285293"/>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348853" y="461964"/>
            <a:ext cx="1441847" cy="532257"/>
          </a:xfrm>
          <a:prstGeom prst="rect">
            <a:avLst/>
          </a:prstGeom>
        </p:spPr>
      </p:pic>
    </p:spTree>
    <p:extLst>
      <p:ext uri="{BB962C8B-B14F-4D97-AF65-F5344CB8AC3E}">
        <p14:creationId xmlns:p14="http://schemas.microsoft.com/office/powerpoint/2010/main" val="190600585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356616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113824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3552444"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087218" y="602974"/>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16547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824948" y="834887"/>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453997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3552444"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sz="135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39901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7" name="Picture 4">
            <a:extLst>
              <a:ext uri="{FF2B5EF4-FFF2-40B4-BE49-F238E27FC236}">
                <a16:creationId xmlns:a16="http://schemas.microsoft.com/office/drawing/2014/main" id="{D52B8B79-DAD5-0A42-A74C-CA46B01AA205}"/>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99906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Preloaded text styles</a:t>
            </a:r>
            <a:endParaRPr lang="en-US" sz="900" dirty="0">
              <a:ea typeface="Corbel" charset="0"/>
              <a:cs typeface="Corbel" charset="0"/>
            </a:endParaRPr>
          </a:p>
          <a:p>
            <a:r>
              <a:rPr lang="en-US" sz="9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Using the “Bullet” icon is discouraged, as it will default to the built-in PowerPoint indent/bullet </a:t>
            </a:r>
            <a:br>
              <a:rPr lang="en-US" sz="900" dirty="0">
                <a:ea typeface="Corbel" charset="0"/>
                <a:cs typeface="Corbel" charset="0"/>
              </a:rPr>
            </a:br>
            <a:r>
              <a:rPr lang="en-US" sz="900" dirty="0">
                <a:ea typeface="Corbel" charset="0"/>
                <a:cs typeface="Corbel" charset="0"/>
              </a:rPr>
              <a:t>styles and will not make use of the custom indent/bullet styles.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Instead, use the “Decrease/Increase List Level” buttons in the Home tab for all text adjustments to ensure all fonts, colors, sizes remain </a:t>
            </a:r>
            <a:br>
              <a:rPr lang="en-US" sz="900" dirty="0">
                <a:ea typeface="Corbel" charset="0"/>
                <a:cs typeface="Corbel" charset="0"/>
              </a:rPr>
            </a:br>
            <a:r>
              <a:rPr lang="en-US" sz="900" dirty="0">
                <a:ea typeface="Corbel" charset="0"/>
                <a:cs typeface="Corbel" charset="0"/>
              </a:rPr>
              <a:t>on brand.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The standard text options are shown to the left, but different text boxes have different preloaded options depending on the specific layout.</a:t>
            </a:r>
          </a:p>
          <a:p>
            <a:endParaRPr lang="en-US" sz="9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119187" y="1576389"/>
            <a:ext cx="5062537"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552697"/>
            </a:xfrm>
            <a:prstGeom prst="rect">
              <a:avLst/>
            </a:prstGeom>
            <a:noFill/>
          </p:spPr>
          <p:txBody>
            <a:bodyPr wrap="square" rtlCol="0">
              <a:spAutoFit/>
            </a:bodyPr>
            <a:lstStyle/>
            <a:p>
              <a:r>
                <a:rPr lang="en-US" sz="3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119187" y="2968627"/>
            <a:ext cx="5060155" cy="2795023"/>
          </a:xfrm>
          <a:prstGeom prst="rect">
            <a:avLst/>
          </a:prstGeom>
          <a:noFill/>
        </p:spPr>
        <p:txBody>
          <a:bodyPr wrap="square" lIns="0" tIns="68580" rIns="0" bIns="0" rtlCol="0">
            <a:normAutofit/>
          </a:bodyPr>
          <a:lstStyle/>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685800" rtl="0" eaLnBrk="1" fontAlgn="auto" latinLnBrk="0" hangingPunct="1">
              <a:lnSpc>
                <a:spcPct val="100000"/>
              </a:lnSpc>
              <a:spcBef>
                <a:spcPts val="0"/>
              </a:spcBef>
              <a:spcAft>
                <a:spcPts val="450"/>
              </a:spcAft>
              <a:buClr>
                <a:srgbClr val="00348E"/>
              </a:buClr>
              <a:buSzTx/>
              <a:buFontTx/>
              <a:buNone/>
              <a:tabLst>
                <a:tab pos="210741" algn="l"/>
              </a:tabLst>
              <a:defRPr/>
            </a:pPr>
            <a:r>
              <a:rPr kumimoji="0" lang="en-US" sz="135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426244" marR="0" lvl="3" indent="-214313"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637794" marR="0" lvl="4" indent="-212598"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tab pos="219456" algn="l"/>
                <a:tab pos="438912" algn="l"/>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12598" marR="0" lvl="5"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425196" marR="0" lvl="6"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endPar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2743200" algn="l">
              <a:spcAft>
                <a:spcPts val="450"/>
              </a:spcAft>
            </a:pPr>
            <a:endParaRPr lang="en-US" sz="135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701522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75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97984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109663" y="1581150"/>
            <a:ext cx="7685484"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09737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109662" y="454024"/>
            <a:ext cx="7687866"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174093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109662" y="454026"/>
            <a:ext cx="7687866"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042662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109663" y="454026"/>
            <a:ext cx="7685483" cy="5949950"/>
          </a:xfrm>
          <a:pattFill prst="pct10">
            <a:fgClr>
              <a:schemeClr val="accent1"/>
            </a:fgClr>
            <a:bgClr>
              <a:schemeClr val="bg1"/>
            </a:bgClr>
          </a:pattFill>
        </p:spPr>
        <p:txBody>
          <a:bodyPr tIns="2514600"/>
          <a:lstStyle>
            <a:lvl1pPr algn="ctr">
              <a:defRPr sz="135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674138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5039917" y="1581150"/>
            <a:ext cx="3763526"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157179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5039916" y="1581150"/>
            <a:ext cx="3757613" cy="4822824"/>
          </a:xfrm>
        </p:spPr>
        <p:txBody>
          <a:bodyPr tIns="0" bIns="0" anchor="t" anchorCtr="0"/>
          <a:lstStyle>
            <a:lvl1pPr>
              <a:spcAft>
                <a:spcPts val="900"/>
              </a:spcAft>
              <a:buFontTx/>
              <a:buNone/>
              <a:defRPr sz="1800" b="0" i="0" cap="none" baseline="0">
                <a:solidFill>
                  <a:schemeClr val="accent6"/>
                </a:solidFill>
                <a:latin typeface="+mn-lt"/>
                <a:ea typeface="Roboto" panose="02000000000000000000" pitchFamily="2" charset="0"/>
                <a:cs typeface="Verdana" panose="020B0604030504040204" pitchFamily="34" charset="0"/>
              </a:defRPr>
            </a:lvl1pPr>
            <a:lvl2pPr>
              <a:spcAft>
                <a:spcPts val="900"/>
              </a:spcAft>
              <a:buFontTx/>
              <a:buNone/>
              <a:defRPr sz="18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96902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8472" y="1581150"/>
            <a:ext cx="375999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5039915" y="1581150"/>
            <a:ext cx="3759994"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422162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1"/>
            <a:ext cx="2450306"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731419" y="1581150"/>
            <a:ext cx="2449116"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351985" y="1581149"/>
            <a:ext cx="2443161"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09848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66172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Grid system</a:t>
            </a:r>
            <a:endParaRPr lang="en-US" sz="900" dirty="0">
              <a:ea typeface="Corbel" charset="0"/>
              <a:cs typeface="Corbel" charset="0"/>
            </a:endParaRPr>
          </a:p>
          <a:p>
            <a:r>
              <a:rPr lang="en-US" sz="9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171450" indent="-171450">
              <a:buFont typeface="+mj-lt"/>
              <a:buAutoNum type="arabicPeriod"/>
            </a:pPr>
            <a:r>
              <a:rPr lang="en-US" sz="900" dirty="0">
                <a:ea typeface="Corbel" charset="0"/>
                <a:cs typeface="Corbel" charset="0"/>
              </a:rPr>
              <a:t>At the top of the screen, go to the PowerPoint “View” tab.</a:t>
            </a:r>
          </a:p>
          <a:p>
            <a:pPr marL="171450" indent="-171450">
              <a:buFont typeface="+mj-lt"/>
              <a:buAutoNum type="arabicPeriod"/>
            </a:pPr>
            <a:r>
              <a:rPr lang="en-US" sz="900" dirty="0">
                <a:ea typeface="Corbel" charset="0"/>
                <a:cs typeface="Corbel" charset="0"/>
              </a:rPr>
              <a:t>Check the box for “Guides” to turn guides on </a:t>
            </a:r>
            <a:br>
              <a:rPr lang="en-US" sz="900" dirty="0">
                <a:ea typeface="Corbel" charset="0"/>
                <a:cs typeface="Corbel" charset="0"/>
              </a:rPr>
            </a:br>
            <a:r>
              <a:rPr lang="en-US" sz="900" dirty="0">
                <a:ea typeface="Corbel" charset="0"/>
                <a:cs typeface="Corbel" charset="0"/>
              </a:rPr>
              <a:t>and off.</a:t>
            </a:r>
          </a:p>
          <a:p>
            <a:pPr marL="171450" indent="-171450">
              <a:buFont typeface="+mj-lt"/>
              <a:buAutoNum type="arabicPeriod"/>
            </a:pPr>
            <a:r>
              <a:rPr lang="en-US" sz="900" dirty="0">
                <a:ea typeface="Corbel" charset="0"/>
                <a:cs typeface="Corbel" charset="0"/>
              </a:rPr>
              <a:t>Delete this Instructions page when content </a:t>
            </a:r>
            <a:br>
              <a:rPr lang="en-US" sz="900" dirty="0">
                <a:ea typeface="Corbel" charset="0"/>
                <a:cs typeface="Corbel" charset="0"/>
              </a:rPr>
            </a:br>
            <a:r>
              <a:rPr lang="en-US" sz="900" dirty="0">
                <a:ea typeface="Corbel" charset="0"/>
                <a:cs typeface="Corbel" charset="0"/>
              </a:rPr>
              <a:t>layout is complete.</a:t>
            </a:r>
          </a:p>
          <a:p>
            <a:endParaRPr lang="en-US" sz="9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389" y="1576388"/>
            <a:ext cx="5058135"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243738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2" name="TextBox 1">
            <a:extLst>
              <a:ext uri="{FF2B5EF4-FFF2-40B4-BE49-F238E27FC236}">
                <a16:creationId xmlns:a16="http://schemas.microsoft.com/office/drawing/2014/main" id="{A9EEC6CD-FDF5-3E4E-A354-997726FD9725}"/>
              </a:ext>
            </a:extLst>
          </p:cNvPr>
          <p:cNvSpPr txBox="1"/>
          <p:nvPr/>
        </p:nvSpPr>
        <p:spPr>
          <a:xfrm>
            <a:off x="9261044" y="855878"/>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9617660" y="167518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236284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779068" y="1"/>
            <a:ext cx="8364932" cy="4359859"/>
          </a:xfrm>
          <a:prstGeom prst="rect">
            <a:avLst/>
          </a:prstGeom>
          <a:solidFill>
            <a:srgbClr val="00308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5329124" y="544985"/>
            <a:ext cx="4359859" cy="3269894"/>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109663" y="6556830"/>
            <a:ext cx="5070872"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96098701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779068" y="-3"/>
            <a:ext cx="8364932" cy="4359859"/>
          </a:xfrm>
          <a:prstGeom prst="rect">
            <a:avLst/>
          </a:prstGeom>
          <a:solidFill>
            <a:srgbClr val="CFE3FA"/>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350614518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769144" y="0"/>
            <a:ext cx="8374856"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109662" y="4478200"/>
            <a:ext cx="7687866" cy="1204628"/>
          </a:xfrm>
        </p:spPr>
        <p:txBody>
          <a:bodyPr tIns="0" rIns="0" bIns="0" anchor="t" anchorCtr="0"/>
          <a:lstStyle>
            <a:lvl1pPr>
              <a:lnSpc>
                <a:spcPct val="92000"/>
              </a:lnSpc>
              <a:defRPr sz="225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109662" y="5682828"/>
            <a:ext cx="7687866"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54398584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771040" y="-3"/>
            <a:ext cx="4188866"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779069" cy="685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29217999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771040" y="-3"/>
            <a:ext cx="4188866"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265312145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842869"/>
            <a:ext cx="3758803"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5049915" y="454026"/>
            <a:ext cx="3745231" cy="1388843"/>
          </a:xfrm>
        </p:spPr>
        <p:txBody>
          <a:bodyPr lIns="548640" rIns="0" bIns="36576"/>
          <a:lstStyle>
            <a:lvl1pPr>
              <a:defRPr sz="225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769144" y="-1"/>
            <a:ext cx="4185047"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01517990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4543959" y="657151"/>
            <a:ext cx="5257190" cy="3942893"/>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900"/>
              </a:spcAft>
              <a:buClr>
                <a:schemeClr val="bg2"/>
              </a:buClr>
              <a:buFontTx/>
              <a:buNone/>
              <a:defRPr sz="2550" b="0" i="1" cap="none" baseline="0">
                <a:solidFill>
                  <a:schemeClr val="bg1"/>
                </a:solidFill>
                <a:latin typeface="+mn-lt"/>
                <a:ea typeface="Roboto" panose="02000000000000000000" pitchFamily="2" charset="0"/>
                <a:cs typeface="Verdana" panose="020B0604030504040204" pitchFamily="34" charset="0"/>
              </a:defRPr>
            </a:lvl2pPr>
            <a:lvl3pPr marL="214313" indent="-214313">
              <a:spcAft>
                <a:spcPts val="0"/>
              </a:spcAft>
              <a:buClr>
                <a:schemeClr val="bg1"/>
              </a:buClr>
              <a:buFont typeface="System Font Regular"/>
              <a:buChar char="–"/>
              <a:defRPr sz="135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614867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900"/>
              </a:spcAft>
              <a:buClr>
                <a:srgbClr val="0047C7"/>
              </a:buClr>
              <a:buFontTx/>
              <a:buNone/>
              <a:defRPr sz="2550" b="0" i="1" cap="none" baseline="0">
                <a:solidFill>
                  <a:srgbClr val="0047C7"/>
                </a:solidFill>
                <a:latin typeface="+mn-lt"/>
                <a:ea typeface="Roboto" panose="02000000000000000000" pitchFamily="2" charset="0"/>
                <a:cs typeface="Verdana" panose="020B0604030504040204" pitchFamily="34" charset="0"/>
              </a:defRPr>
            </a:lvl2pPr>
            <a:lvl3pPr marL="214313" indent="-214313">
              <a:spcAft>
                <a:spcPts val="0"/>
              </a:spcAft>
              <a:buClr>
                <a:srgbClr val="0047C7"/>
              </a:buClr>
              <a:buFont typeface="System Font Regular"/>
              <a:buChar char="–"/>
              <a:defRPr sz="135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2570159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931572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4845472" y="4555958"/>
            <a:ext cx="31793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675"/>
              </a:spcBef>
              <a:buFont typeface="+mj-lt"/>
              <a:buNone/>
            </a:pPr>
            <a:r>
              <a:rPr lang="en-US" sz="900" b="1" dirty="0">
                <a:ea typeface="Corbel" charset="0"/>
                <a:cs typeface="Corbel" charset="0"/>
              </a:rPr>
              <a:t>How to use the Crop Tool</a:t>
            </a:r>
          </a:p>
          <a:p>
            <a:pPr marL="0" indent="0">
              <a:buFont typeface="+mj-lt"/>
              <a:buNone/>
            </a:pPr>
            <a:r>
              <a:rPr lang="en-US" sz="900" dirty="0">
                <a:ea typeface="Corbel" charset="0"/>
                <a:cs typeface="Corbel" charset="0"/>
              </a:rPr>
              <a:t>After inserting the image, use the crop tool to fit the image to the allowed image area if default placement needs adjustment. </a:t>
            </a:r>
          </a:p>
          <a:p>
            <a:pPr marL="171450" indent="-171450">
              <a:buFont typeface="+mj-lt"/>
              <a:buAutoNum type="arabicPeriod"/>
            </a:pPr>
            <a:r>
              <a:rPr lang="en-US" sz="900" dirty="0">
                <a:ea typeface="Corbel" charset="0"/>
                <a:cs typeface="Corbel" charset="0"/>
              </a:rPr>
              <a:t>In the “Picture Format” tab at the top, select the crop tool.</a:t>
            </a:r>
          </a:p>
          <a:p>
            <a:pPr marL="171450" indent="-171450">
              <a:buFont typeface="+mj-lt"/>
              <a:buAutoNum type="arabicPeriod"/>
            </a:pPr>
            <a:r>
              <a:rPr lang="en-US" sz="900" dirty="0">
                <a:ea typeface="Corbel" charset="0"/>
                <a:cs typeface="Corbel" charset="0"/>
              </a:rPr>
              <a:t>If necessary, zoom out to see the edges of your photo. Hold “shift” and drag the corner of your image to desired fit.</a:t>
            </a:r>
          </a:p>
          <a:p>
            <a:pPr marL="171450" indent="-171450">
              <a:buFont typeface="+mj-lt"/>
              <a:buAutoNum type="arabicPeriod"/>
            </a:pPr>
            <a:r>
              <a:rPr lang="en-US" sz="900" dirty="0">
                <a:ea typeface="Corbel" charset="0"/>
                <a:cs typeface="Corbel" charset="0"/>
              </a:rPr>
              <a:t>Image position can be adjusted by selecting the visible portion of the image and moving left or right.</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225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119187" y="4555958"/>
            <a:ext cx="30452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900" b="1" dirty="0">
                <a:ea typeface="Corbel" charset="0"/>
                <a:cs typeface="Corbel" charset="0"/>
              </a:rPr>
              <a:t>Inserting a picture</a:t>
            </a:r>
            <a:endParaRPr lang="en-US" sz="900" dirty="0">
              <a:ea typeface="Corbel" charset="0"/>
              <a:cs typeface="Corbel" charset="0"/>
            </a:endParaRPr>
          </a:p>
          <a:p>
            <a:r>
              <a:rPr lang="en-US" sz="900" dirty="0">
                <a:ea typeface="Corbel" charset="0"/>
                <a:cs typeface="Corbel" charset="0"/>
              </a:rPr>
              <a:t>The gray box is an image placeholder that provides context as to where an imported image will be in relation to other objects on the slide. </a:t>
            </a:r>
          </a:p>
          <a:p>
            <a:pPr marL="171450" lvl="0" indent="-171450">
              <a:buFont typeface="+mj-lt"/>
              <a:buAutoNum type="arabicPeriod"/>
            </a:pPr>
            <a:r>
              <a:rPr lang="en-US" sz="900" dirty="0">
                <a:ea typeface="Corbel" charset="0"/>
                <a:cs typeface="Corbel" charset="0"/>
              </a:rPr>
              <a:t>Click on the image icon of the content box to insert </a:t>
            </a:r>
            <a:br>
              <a:rPr lang="en-US" sz="900" dirty="0">
                <a:ea typeface="Corbel" charset="0"/>
                <a:cs typeface="Corbel" charset="0"/>
              </a:rPr>
            </a:br>
            <a:r>
              <a:rPr lang="en-US" sz="900" dirty="0">
                <a:ea typeface="Corbel" charset="0"/>
                <a:cs typeface="Corbel" charset="0"/>
              </a:rPr>
              <a:t>an image.</a:t>
            </a:r>
          </a:p>
          <a:p>
            <a:pPr marL="171450" indent="-171450">
              <a:buFont typeface="+mj-lt"/>
              <a:buAutoNum type="arabicPeriod"/>
            </a:pPr>
            <a:r>
              <a:rPr lang="en-US" sz="900" dirty="0">
                <a:ea typeface="Corbel" charset="0"/>
                <a:cs typeface="Corbel" charset="0"/>
              </a:rPr>
              <a:t>Navigate to and select the picture you want to place.</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119185" y="1576389"/>
            <a:ext cx="3253494"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17" y="3668396"/>
            <a:ext cx="396518"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4845472" y="1576389"/>
            <a:ext cx="3253494"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4883371" y="1453947"/>
            <a:ext cx="510191"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7475675" y="1453947"/>
            <a:ext cx="293207"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5777679" y="1865154"/>
            <a:ext cx="316415"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5880707" y="2013312"/>
            <a:ext cx="102737"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6835140" y="3638912"/>
            <a:ext cx="49911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spTree>
    <p:extLst>
      <p:ext uri="{BB962C8B-B14F-4D97-AF65-F5344CB8AC3E}">
        <p14:creationId xmlns:p14="http://schemas.microsoft.com/office/powerpoint/2010/main" val="972073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857250" y="857250"/>
            <a:ext cx="6858000" cy="51435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18" name="Picture 5">
            <a:extLst>
              <a:ext uri="{FF2B5EF4-FFF2-40B4-BE49-F238E27FC236}">
                <a16:creationId xmlns:a16="http://schemas.microsoft.com/office/drawing/2014/main" id="{95076584-F237-5743-A5C4-537CA347A0C1}"/>
              </a:ext>
            </a:extLst>
          </p:cNvPr>
          <p:cNvSpPr/>
          <p:nvPr/>
        </p:nvSpPr>
        <p:spPr>
          <a:xfrm>
            <a:off x="342900"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180534" y="2579483"/>
            <a:ext cx="2614612" cy="1693464"/>
          </a:xfrm>
        </p:spPr>
        <p:txBody>
          <a:bodyPr tIns="0" rIns="0" bIns="0" anchor="ctr" anchorCtr="0"/>
          <a:lstStyle>
            <a:lvl1pPr>
              <a:lnSpc>
                <a:spcPct val="92000"/>
              </a:lnSpc>
              <a:defRPr sz="33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6178150" y="4272948"/>
            <a:ext cx="2616995" cy="1873853"/>
          </a:xfrm>
        </p:spPr>
        <p:txBody>
          <a:bodyPr tIns="0" bIns="91440" anchor="b" anchorCtr="0"/>
          <a:lstStyle>
            <a:lvl1pPr>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6180534" y="6146800"/>
            <a:ext cx="2616995" cy="249238"/>
          </a:xfrm>
          <a:prstGeom prst="rect">
            <a:avLst/>
          </a:prstGeom>
          <a:noFill/>
        </p:spPr>
        <p:txBody>
          <a:bodyPr wrap="square" lIns="0" tIns="0" rIns="0" bIns="0" rtlCol="0" anchor="b" anchorCtr="0">
            <a:normAutofit/>
          </a:bodyPr>
          <a:lstStyle/>
          <a:p>
            <a:pPr marL="0" indent="-2743200" algn="l">
              <a:spcAft>
                <a:spcPts val="450"/>
              </a:spcAft>
            </a:pPr>
            <a:r>
              <a:rPr lang="en-US" sz="9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2900" y="685801"/>
            <a:ext cx="1907953" cy="532257"/>
          </a:xfrm>
          <a:prstGeom prst="rect">
            <a:avLst/>
          </a:prstGeom>
        </p:spPr>
      </p:pic>
    </p:spTree>
    <p:extLst>
      <p:ext uri="{BB962C8B-B14F-4D97-AF65-F5344CB8AC3E}">
        <p14:creationId xmlns:p14="http://schemas.microsoft.com/office/powerpoint/2010/main" val="377461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119188" y="4827739"/>
            <a:ext cx="312528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To convert slides, select, copy, and paste the elements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from one PPT presentation to the other. Select your text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119187" y="1601455"/>
            <a:ext cx="3144875"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4461146" y="1583924"/>
            <a:ext cx="2067817"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4445219" y="4827739"/>
            <a:ext cx="20678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4758551" y="3646616"/>
            <a:ext cx="381684" cy="498664"/>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38" y="3943742"/>
            <a:ext cx="408086"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6726046" y="1576388"/>
            <a:ext cx="2071483"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727" y="4162699"/>
            <a:ext cx="369084"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6723434" y="4827739"/>
            <a:ext cx="2051889"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90416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119186" y="4622242"/>
            <a:ext cx="375475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867" y="1579696"/>
            <a:ext cx="374868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5044678" y="4622242"/>
            <a:ext cx="375285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219" y="2420062"/>
            <a:ext cx="408086"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6764" y="1579696"/>
            <a:ext cx="3748679"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38576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119188" y="4926188"/>
            <a:ext cx="3754041"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When converting old presentations, </a:t>
            </a:r>
            <a:r>
              <a:rPr lang="en-US" sz="900" b="1" dirty="0">
                <a:ea typeface="Verdana" panose="020B0604030504040204" pitchFamily="34" charset="0"/>
                <a:cs typeface="Verdana" panose="020B0604030504040204" pitchFamily="34" charset="0"/>
              </a:rPr>
              <a:t>DO NOT </a:t>
            </a:r>
            <a:r>
              <a:rPr lang="en-US" sz="9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188" y="1575814"/>
            <a:ext cx="3754041"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5044679" y="1575815"/>
            <a:ext cx="375284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5044679" y="4926188"/>
            <a:ext cx="375285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5653183" y="3582856"/>
            <a:ext cx="676007" cy="757790"/>
          </a:xfrm>
          <a:prstGeom prst="ellipse">
            <a:avLst/>
          </a:prstGeom>
          <a:noFill/>
          <a:ln w="38100" cap="flat">
            <a:solidFill>
              <a:srgbClr val="C00000"/>
            </a:solidFill>
            <a:bevel/>
            <a:headEnd/>
            <a:tailEnd/>
          </a:ln>
          <a:effectLst/>
        </p:spPr>
        <p:txBody>
          <a:bodyPr wrap="none" rtlCol="0" anchor="ctr"/>
          <a:lstStyle/>
          <a:p>
            <a:pPr algn="ctr"/>
            <a:endParaRPr lang="en-US" sz="1350"/>
          </a:p>
        </p:txBody>
      </p:sp>
      <p:sp>
        <p:nvSpPr>
          <p:cNvPr id="29" name="Oval 28">
            <a:extLst>
              <a:ext uri="{FF2B5EF4-FFF2-40B4-BE49-F238E27FC236}">
                <a16:creationId xmlns:a16="http://schemas.microsoft.com/office/drawing/2014/main" id="{8B7F87A0-2AA7-A545-8AA7-0AE595E18438}"/>
              </a:ext>
            </a:extLst>
          </p:cNvPr>
          <p:cNvSpPr/>
          <p:nvPr/>
        </p:nvSpPr>
        <p:spPr bwMode="auto">
          <a:xfrm>
            <a:off x="1100646" y="2103968"/>
            <a:ext cx="627214" cy="705678"/>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774" y="2587933"/>
            <a:ext cx="408086"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34560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fld id="{5BCAD085-E8A6-8845-BD4E-CB4CCA059FC4}" type="datetimeFigureOut">
              <a:rPr lang="en-US" smtClean="0"/>
              <a:t>6/24/2025</a:t>
            </a:fld>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4661452" y="881270"/>
            <a:ext cx="4482548"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8155195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1FF6DA9-008F-8B48-92A6-B652298478BF}"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04498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9188" y="1576388"/>
            <a:ext cx="7678340"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19187" y="6559550"/>
            <a:ext cx="5062538" cy="146112"/>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endParaRPr lang="en-US"/>
          </a:p>
        </p:txBody>
      </p:sp>
      <p:sp>
        <p:nvSpPr>
          <p:cNvPr id="6" name="Slide Number Placeholder 5"/>
          <p:cNvSpPr>
            <a:spLocks noGrp="1"/>
          </p:cNvSpPr>
          <p:nvPr>
            <p:ph type="sldNum" sz="quarter" idx="4"/>
          </p:nvPr>
        </p:nvSpPr>
        <p:spPr>
          <a:xfrm>
            <a:off x="214313" y="6559550"/>
            <a:ext cx="354806" cy="146112"/>
          </a:xfrm>
          <a:prstGeom prst="rect">
            <a:avLst/>
          </a:prstGeom>
        </p:spPr>
        <p:txBody>
          <a:bodyPr vert="horz" lIns="0" tIns="0" rIns="0" bIns="0" rtlCol="0" anchor="b" anchorCtr="0"/>
          <a:lstStyle>
            <a:lvl1pPr algn="ctr">
              <a:defRPr sz="60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750" b="0" i="0">
                <a:solidFill>
                  <a:schemeClr val="bg1"/>
                </a:solidFill>
                <a:latin typeface="+mn-lt"/>
                <a:ea typeface="Verdana" panose="020B0604030504040204" pitchFamily="34" charset="0"/>
                <a:cs typeface="Verdana" panose="020B0604030504040204" pitchFamily="34" charset="0"/>
              </a:defRPr>
            </a:lvl9pPr>
          </a:lstStyle>
          <a:p>
            <a:fld id="{C1FF6DA9-008F-8B48-92A6-B652298478BF}"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119188" y="454026"/>
            <a:ext cx="7675958"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9222160" y="628290"/>
            <a:ext cx="497541" cy="575099"/>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9222160" y="3769740"/>
            <a:ext cx="497541" cy="575099"/>
          </a:xfrm>
          <a:prstGeom prst="rect">
            <a:avLst/>
          </a:prstGeom>
          <a:solidFill>
            <a:srgbClr val="2C994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6166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9663" y="454026"/>
            <a:ext cx="7685484"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09662" y="1581151"/>
            <a:ext cx="7687866"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09663" y="6556830"/>
            <a:ext cx="5070872" cy="148697"/>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12272" y="6556376"/>
            <a:ext cx="334736" cy="149151"/>
          </a:xfrm>
          <a:prstGeom prst="rect">
            <a:avLst/>
          </a:prstGeom>
        </p:spPr>
        <p:txBody>
          <a:bodyPr vert="horz" lIns="0" tIns="0" rIns="0" bIns="0" rtlCol="0" anchor="b" anchorCtr="0"/>
          <a:lstStyle>
            <a:lvl1pPr algn="ctr">
              <a:defRPr sz="75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6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9222160" y="628290"/>
            <a:ext cx="497541" cy="575099"/>
          </a:xfrm>
          <a:prstGeom prst="rect">
            <a:avLst/>
          </a:prstGeom>
          <a:solidFill>
            <a:srgbClr val="5CBB5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9222160" y="3769740"/>
            <a:ext cx="497541" cy="575099"/>
          </a:xfrm>
          <a:prstGeom prst="rect">
            <a:avLst/>
          </a:prstGeom>
          <a:solidFill>
            <a:srgbClr val="00974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90064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hf hdr="0"/>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2"/>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2"/>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2"/>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2"/>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www.medicare.gov/care-compare/"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53" y="2555420"/>
            <a:ext cx="4519613" cy="1897917"/>
          </a:xfrm>
        </p:spPr>
        <p:txBody>
          <a:bodyPr anchor="b">
            <a:normAutofit/>
          </a:bodyPr>
          <a:lstStyle/>
          <a:p>
            <a:r>
              <a:t>Home Health Services:</a:t>
            </a:r>
          </a:p>
          <a:p>
            <a:r>
              <a:t>Criteria, Eligibility &amp; Compliance</a:t>
            </a:r>
          </a:p>
        </p:txBody>
      </p:sp>
      <p:sp>
        <p:nvSpPr>
          <p:cNvPr id="3" name="Subtitle 2"/>
          <p:cNvSpPr>
            <a:spLocks noGrp="1"/>
          </p:cNvSpPr>
          <p:nvPr>
            <p:ph type="body" sz="quarter" idx="19"/>
          </p:nvPr>
        </p:nvSpPr>
        <p:spPr>
          <a:xfrm>
            <a:off x="348853" y="4453336"/>
            <a:ext cx="4519613" cy="592504"/>
          </a:xfrm>
        </p:spPr>
        <p:txBody>
          <a:bodyPr anchor="t">
            <a:normAutofit/>
          </a:bodyPr>
          <a:lstStyle/>
          <a:p>
            <a:pPr>
              <a:spcAft>
                <a:spcPts val="600"/>
              </a:spcAft>
            </a:pPr>
            <a:r>
              <a:rPr dirty="0"/>
              <a:t>Tufts Medicine Care at Home</a:t>
            </a:r>
            <a:endParaRPr lang="en-US" dirty="0"/>
          </a:p>
          <a:p>
            <a:pPr>
              <a:spcAft>
                <a:spcPts val="600"/>
              </a:spcAft>
            </a:pPr>
            <a:r>
              <a:rPr lang="en-US" dirty="0"/>
              <a:t>June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19E90-1530-6813-652B-43C37E9CE0EA}"/>
              </a:ext>
            </a:extLst>
          </p:cNvPr>
          <p:cNvSpPr>
            <a:spLocks noGrp="1"/>
          </p:cNvSpPr>
          <p:nvPr>
            <p:ph sz="quarter" idx="12"/>
          </p:nvPr>
        </p:nvSpPr>
        <p:spPr/>
        <p:txBody>
          <a:bodyPr/>
          <a:lstStyle/>
          <a:p>
            <a:endParaRPr lang="en-US" dirty="0"/>
          </a:p>
          <a:p>
            <a:r>
              <a:rPr lang="en-US" b="1" dirty="0"/>
              <a:t>HHCCN - Home Health Change of Care Notice </a:t>
            </a:r>
          </a:p>
          <a:p>
            <a:r>
              <a:rPr lang="en-US" dirty="0"/>
              <a:t>This notice is used to inform Medicare beneficiaries of changes to their plan of care, such as </a:t>
            </a:r>
            <a:r>
              <a:rPr lang="en-US" b="1" dirty="0"/>
              <a:t>reductions</a:t>
            </a:r>
            <a:r>
              <a:rPr lang="en-US" dirty="0"/>
              <a:t> or terminations of services. It's also used to inform beneficiaries of </a:t>
            </a:r>
            <a:r>
              <a:rPr lang="en-US" b="1" dirty="0"/>
              <a:t>changes</a:t>
            </a:r>
            <a:r>
              <a:rPr lang="en-US" dirty="0"/>
              <a:t> in their plan of care due to a physician's orders or the home health agency's decision to </a:t>
            </a:r>
            <a:r>
              <a:rPr lang="en-US" b="1" dirty="0"/>
              <a:t>reduce</a:t>
            </a:r>
            <a:r>
              <a:rPr lang="en-US" dirty="0"/>
              <a:t> or stop providing services. </a:t>
            </a:r>
          </a:p>
          <a:p>
            <a:endParaRPr lang="en-US" dirty="0"/>
          </a:p>
          <a:p>
            <a:endParaRPr lang="en-US" dirty="0"/>
          </a:p>
          <a:p>
            <a:endParaRPr lang="en-US" dirty="0"/>
          </a:p>
          <a:p>
            <a:endParaRPr lang="en-US" dirty="0"/>
          </a:p>
          <a:p>
            <a:r>
              <a:rPr lang="en-US" b="1" dirty="0"/>
              <a:t>NOMNC - Notice of Medicare Non-Coverage</a:t>
            </a:r>
          </a:p>
          <a:p>
            <a:r>
              <a:rPr lang="en-US" dirty="0"/>
              <a:t>The NOMNC informs the beneficiary that their care is ending and provides information on how to request an expedited determination from a Beneficiary and Family Centered Care Quality Improvement Organization (BFCC-QIO)</a:t>
            </a:r>
          </a:p>
        </p:txBody>
      </p:sp>
      <p:sp>
        <p:nvSpPr>
          <p:cNvPr id="3" name="Title 2">
            <a:extLst>
              <a:ext uri="{FF2B5EF4-FFF2-40B4-BE49-F238E27FC236}">
                <a16:creationId xmlns:a16="http://schemas.microsoft.com/office/drawing/2014/main" id="{C848D759-1116-AFF0-4FC3-7190CE5F53B2}"/>
              </a:ext>
            </a:extLst>
          </p:cNvPr>
          <p:cNvSpPr>
            <a:spLocks noGrp="1"/>
          </p:cNvSpPr>
          <p:nvPr>
            <p:ph type="title"/>
          </p:nvPr>
        </p:nvSpPr>
        <p:spPr/>
        <p:txBody>
          <a:bodyPr/>
          <a:lstStyle/>
          <a:p>
            <a:r>
              <a:rPr lang="en-US" dirty="0"/>
              <a:t>Discharge from Home Health</a:t>
            </a:r>
          </a:p>
        </p:txBody>
      </p:sp>
    </p:spTree>
    <p:extLst>
      <p:ext uri="{BB962C8B-B14F-4D97-AF65-F5344CB8AC3E}">
        <p14:creationId xmlns:p14="http://schemas.microsoft.com/office/powerpoint/2010/main" val="365227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014B-E88F-35CA-DAA3-09810A3F4051}"/>
              </a:ext>
            </a:extLst>
          </p:cNvPr>
          <p:cNvSpPr>
            <a:spLocks noGrp="1"/>
          </p:cNvSpPr>
          <p:nvPr>
            <p:ph type="title"/>
          </p:nvPr>
        </p:nvSpPr>
        <p:spPr/>
        <p:txBody>
          <a:bodyPr/>
          <a:lstStyle/>
          <a:p>
            <a:r>
              <a:rPr lang="en-US" dirty="0"/>
              <a:t>HCCN</a:t>
            </a:r>
          </a:p>
        </p:txBody>
      </p:sp>
      <p:graphicFrame>
        <p:nvGraphicFramePr>
          <p:cNvPr id="4" name="Content Placeholder 3">
            <a:extLst>
              <a:ext uri="{FF2B5EF4-FFF2-40B4-BE49-F238E27FC236}">
                <a16:creationId xmlns:a16="http://schemas.microsoft.com/office/drawing/2014/main" id="{1A2FDDD0-F501-8A52-A6D8-F5B7F9DAD316}"/>
              </a:ext>
            </a:extLst>
          </p:cNvPr>
          <p:cNvGraphicFramePr>
            <a:graphicFrameLocks noGrp="1" noChangeAspect="1"/>
          </p:cNvGraphicFramePr>
          <p:nvPr>
            <p:ph sz="quarter" idx="12"/>
            <p:extLst>
              <p:ext uri="{D42A27DB-BD31-4B8C-83A1-F6EECF244321}">
                <p14:modId xmlns:p14="http://schemas.microsoft.com/office/powerpoint/2010/main" val="1845535838"/>
              </p:ext>
            </p:extLst>
          </p:nvPr>
        </p:nvGraphicFramePr>
        <p:xfrm>
          <a:off x="3089275" y="830764"/>
          <a:ext cx="4307406" cy="5573211"/>
        </p:xfrm>
        <a:graphic>
          <a:graphicData uri="http://schemas.openxmlformats.org/presentationml/2006/ole">
            <mc:AlternateContent xmlns:mc="http://schemas.openxmlformats.org/markup-compatibility/2006">
              <mc:Choice xmlns:v="urn:schemas-microsoft-com:vml" Requires="v">
                <p:oleObj name="Acrobat Document" r:id="rId2" imgW="5829224" imgH="7543800" progId="Acrobat.Document.DC">
                  <p:embed/>
                </p:oleObj>
              </mc:Choice>
              <mc:Fallback>
                <p:oleObj name="Acrobat Document" r:id="rId2" imgW="5829224" imgH="7543800" progId="Acrobat.Document.DC">
                  <p:embed/>
                  <p:pic>
                    <p:nvPicPr>
                      <p:cNvPr id="4" name="Content Placeholder 3">
                        <a:extLst>
                          <a:ext uri="{FF2B5EF4-FFF2-40B4-BE49-F238E27FC236}">
                            <a16:creationId xmlns:a16="http://schemas.microsoft.com/office/drawing/2014/main" id="{1A2FDDD0-F501-8A52-A6D8-F5B7F9DAD316}"/>
                          </a:ext>
                        </a:extLst>
                      </p:cNvPr>
                      <p:cNvPicPr/>
                      <p:nvPr/>
                    </p:nvPicPr>
                    <p:blipFill>
                      <a:blip r:embed="rId3"/>
                      <a:stretch>
                        <a:fillRect/>
                      </a:stretch>
                    </p:blipFill>
                    <p:spPr>
                      <a:xfrm>
                        <a:off x="3089275" y="830764"/>
                        <a:ext cx="4307406" cy="5573211"/>
                      </a:xfrm>
                      <a:prstGeom prst="rect">
                        <a:avLst/>
                      </a:prstGeom>
                    </p:spPr>
                  </p:pic>
                </p:oleObj>
              </mc:Fallback>
            </mc:AlternateContent>
          </a:graphicData>
        </a:graphic>
      </p:graphicFrame>
    </p:spTree>
    <p:extLst>
      <p:ext uri="{BB962C8B-B14F-4D97-AF65-F5344CB8AC3E}">
        <p14:creationId xmlns:p14="http://schemas.microsoft.com/office/powerpoint/2010/main" val="130123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757C5-C709-9F64-AEE0-FF9A265F40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308830-4FA1-9520-216D-7A98D5896DC4}"/>
              </a:ext>
            </a:extLst>
          </p:cNvPr>
          <p:cNvSpPr>
            <a:spLocks noGrp="1"/>
          </p:cNvSpPr>
          <p:nvPr>
            <p:ph type="title"/>
          </p:nvPr>
        </p:nvSpPr>
        <p:spPr/>
        <p:txBody>
          <a:bodyPr/>
          <a:lstStyle/>
          <a:p>
            <a:r>
              <a:rPr lang="en-US" dirty="0"/>
              <a:t>NOMNC</a:t>
            </a:r>
          </a:p>
        </p:txBody>
      </p:sp>
      <p:graphicFrame>
        <p:nvGraphicFramePr>
          <p:cNvPr id="4" name="Content Placeholder 3">
            <a:extLst>
              <a:ext uri="{FF2B5EF4-FFF2-40B4-BE49-F238E27FC236}">
                <a16:creationId xmlns:a16="http://schemas.microsoft.com/office/drawing/2014/main" id="{FB0099CD-1532-F4E0-A760-8F8879D66F40}"/>
              </a:ext>
            </a:extLst>
          </p:cNvPr>
          <p:cNvGraphicFramePr>
            <a:graphicFrameLocks noGrp="1" noChangeAspect="1"/>
          </p:cNvGraphicFramePr>
          <p:nvPr>
            <p:ph sz="quarter" idx="12"/>
            <p:extLst>
              <p:ext uri="{D42A27DB-BD31-4B8C-83A1-F6EECF244321}">
                <p14:modId xmlns:p14="http://schemas.microsoft.com/office/powerpoint/2010/main" val="2351145920"/>
              </p:ext>
            </p:extLst>
          </p:nvPr>
        </p:nvGraphicFramePr>
        <p:xfrm>
          <a:off x="3089274" y="543208"/>
          <a:ext cx="4529651" cy="5860767"/>
        </p:xfrm>
        <a:graphic>
          <a:graphicData uri="http://schemas.openxmlformats.org/presentationml/2006/ole">
            <mc:AlternateContent xmlns:mc="http://schemas.openxmlformats.org/markup-compatibility/2006">
              <mc:Choice xmlns:v="urn:schemas-microsoft-com:vml" Requires="v">
                <p:oleObj name="Acrobat Document" r:id="rId2" imgW="5829224" imgH="7543800" progId="Acrobat.Document.DC">
                  <p:embed/>
                </p:oleObj>
              </mc:Choice>
              <mc:Fallback>
                <p:oleObj name="Acrobat Document" r:id="rId2" imgW="5829224" imgH="7543800" progId="Acrobat.Document.DC">
                  <p:embed/>
                  <p:pic>
                    <p:nvPicPr>
                      <p:cNvPr id="4" name="Content Placeholder 3">
                        <a:extLst>
                          <a:ext uri="{FF2B5EF4-FFF2-40B4-BE49-F238E27FC236}">
                            <a16:creationId xmlns:a16="http://schemas.microsoft.com/office/drawing/2014/main" id="{FB0099CD-1532-F4E0-A760-8F8879D66F40}"/>
                          </a:ext>
                        </a:extLst>
                      </p:cNvPr>
                      <p:cNvPicPr/>
                      <p:nvPr/>
                    </p:nvPicPr>
                    <p:blipFill>
                      <a:blip r:embed="rId3"/>
                      <a:stretch>
                        <a:fillRect/>
                      </a:stretch>
                    </p:blipFill>
                    <p:spPr>
                      <a:xfrm>
                        <a:off x="3089274" y="543208"/>
                        <a:ext cx="4529651" cy="5860767"/>
                      </a:xfrm>
                      <a:prstGeom prst="rect">
                        <a:avLst/>
                      </a:prstGeom>
                    </p:spPr>
                  </p:pic>
                </p:oleObj>
              </mc:Fallback>
            </mc:AlternateContent>
          </a:graphicData>
        </a:graphic>
      </p:graphicFrame>
    </p:spTree>
    <p:extLst>
      <p:ext uri="{BB962C8B-B14F-4D97-AF65-F5344CB8AC3E}">
        <p14:creationId xmlns:p14="http://schemas.microsoft.com/office/powerpoint/2010/main" val="140509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1"/>
            <a:ext cx="6812120" cy="4004838"/>
          </a:xfrm>
        </p:spPr>
        <p:txBody>
          <a:bodyPr>
            <a:normAutofit/>
          </a:bodyPr>
          <a:lstStyle/>
          <a:p>
            <a:endParaRPr lang="en-US" dirty="0"/>
          </a:p>
          <a:p>
            <a:endParaRPr lang="en-US" dirty="0"/>
          </a:p>
          <a:p>
            <a:endParaRPr lang="en-US" dirty="0"/>
          </a:p>
          <a:p>
            <a:endParaRPr lang="en-US" dirty="0"/>
          </a:p>
          <a:p>
            <a:endParaRPr lang="en-US" dirty="0"/>
          </a:p>
          <a:p>
            <a:endParaRPr dirty="0"/>
          </a:p>
        </p:txBody>
      </p:sp>
      <p:sp>
        <p:nvSpPr>
          <p:cNvPr id="2" name="Title 1"/>
          <p:cNvSpPr>
            <a:spLocks noGrp="1"/>
          </p:cNvSpPr>
          <p:nvPr>
            <p:ph type="title"/>
          </p:nvPr>
        </p:nvSpPr>
        <p:spPr>
          <a:xfrm>
            <a:off x="1109662" y="454026"/>
            <a:ext cx="7675958" cy="802555"/>
          </a:xfrm>
        </p:spPr>
        <p:txBody>
          <a:bodyPr anchor="b">
            <a:normAutofit/>
          </a:bodyPr>
          <a:lstStyle/>
          <a:p>
            <a:r>
              <a:t>Patient Rights &amp; Responsibilities</a:t>
            </a:r>
          </a:p>
        </p:txBody>
      </p:sp>
      <p:graphicFrame>
        <p:nvGraphicFramePr>
          <p:cNvPr id="4" name="Table 3">
            <a:extLst>
              <a:ext uri="{FF2B5EF4-FFF2-40B4-BE49-F238E27FC236}">
                <a16:creationId xmlns:a16="http://schemas.microsoft.com/office/drawing/2014/main" id="{5635F7E2-1B3B-477D-F977-6FA08767AC27}"/>
              </a:ext>
            </a:extLst>
          </p:cNvPr>
          <p:cNvGraphicFramePr>
            <a:graphicFrameLocks noGrp="1"/>
          </p:cNvGraphicFramePr>
          <p:nvPr>
            <p:extLst>
              <p:ext uri="{D42A27DB-BD31-4B8C-83A1-F6EECF244321}">
                <p14:modId xmlns:p14="http://schemas.microsoft.com/office/powerpoint/2010/main" val="2589997768"/>
              </p:ext>
            </p:extLst>
          </p:nvPr>
        </p:nvGraphicFramePr>
        <p:xfrm>
          <a:off x="1348966" y="1588028"/>
          <a:ext cx="6331390" cy="3806774"/>
        </p:xfrm>
        <a:graphic>
          <a:graphicData uri="http://schemas.openxmlformats.org/drawingml/2006/table">
            <a:tbl>
              <a:tblPr firstRow="1" bandRow="1">
                <a:tableStyleId>{5C22544A-7EE6-4342-B048-85BDC9FD1C3A}</a:tableStyleId>
              </a:tblPr>
              <a:tblGrid>
                <a:gridCol w="2686601">
                  <a:extLst>
                    <a:ext uri="{9D8B030D-6E8A-4147-A177-3AD203B41FA5}">
                      <a16:colId xmlns:a16="http://schemas.microsoft.com/office/drawing/2014/main" val="1635778563"/>
                    </a:ext>
                  </a:extLst>
                </a:gridCol>
                <a:gridCol w="3644789">
                  <a:extLst>
                    <a:ext uri="{9D8B030D-6E8A-4147-A177-3AD203B41FA5}">
                      <a16:colId xmlns:a16="http://schemas.microsoft.com/office/drawing/2014/main" val="846221526"/>
                    </a:ext>
                  </a:extLst>
                </a:gridCol>
              </a:tblGrid>
              <a:tr h="441650">
                <a:tc>
                  <a:txBody>
                    <a:bodyPr/>
                    <a:lstStyle/>
                    <a:p>
                      <a:r>
                        <a:rPr lang="en-US" dirty="0"/>
                        <a:t>Rights</a:t>
                      </a:r>
                    </a:p>
                  </a:txBody>
                  <a:tcPr/>
                </a:tc>
                <a:tc>
                  <a:txBody>
                    <a:bodyPr/>
                    <a:lstStyle/>
                    <a:p>
                      <a:r>
                        <a:rPr lang="en-US" dirty="0"/>
                        <a:t>Responsibilities</a:t>
                      </a:r>
                    </a:p>
                  </a:txBody>
                  <a:tcPr/>
                </a:tc>
                <a:extLst>
                  <a:ext uri="{0D108BD9-81ED-4DB2-BD59-A6C34878D82A}">
                    <a16:rowId xmlns:a16="http://schemas.microsoft.com/office/drawing/2014/main" val="2828425745"/>
                  </a:ext>
                </a:extLst>
              </a:tr>
              <a:tr h="343236">
                <a:tc>
                  <a:txBody>
                    <a:bodyPr/>
                    <a:lstStyle/>
                    <a:p>
                      <a:r>
                        <a:rPr lang="en-US" dirty="0"/>
                        <a:t>To Be Informed</a:t>
                      </a:r>
                    </a:p>
                  </a:txBody>
                  <a:tcPr/>
                </a:tc>
                <a:tc>
                  <a:txBody>
                    <a:bodyPr/>
                    <a:lstStyle/>
                    <a:p>
                      <a:r>
                        <a:rPr lang="en-US" dirty="0"/>
                        <a:t>Report Changes</a:t>
                      </a:r>
                    </a:p>
                  </a:txBody>
                  <a:tcPr/>
                </a:tc>
                <a:extLst>
                  <a:ext uri="{0D108BD9-81ED-4DB2-BD59-A6C34878D82A}">
                    <a16:rowId xmlns:a16="http://schemas.microsoft.com/office/drawing/2014/main" val="968827016"/>
                  </a:ext>
                </a:extLst>
              </a:tr>
              <a:tr h="316871">
                <a:tc>
                  <a:txBody>
                    <a:bodyPr/>
                    <a:lstStyle/>
                    <a:p>
                      <a:r>
                        <a:rPr lang="en-US" dirty="0"/>
                        <a:t>To Make Decisions</a:t>
                      </a:r>
                    </a:p>
                  </a:txBody>
                  <a:tcPr/>
                </a:tc>
                <a:tc>
                  <a:txBody>
                    <a:bodyPr/>
                    <a:lstStyle/>
                    <a:p>
                      <a:r>
                        <a:rPr lang="en-US" dirty="0"/>
                        <a:t>Cooperate with Plan of Care</a:t>
                      </a:r>
                    </a:p>
                  </a:txBody>
                  <a:tcPr/>
                </a:tc>
                <a:extLst>
                  <a:ext uri="{0D108BD9-81ED-4DB2-BD59-A6C34878D82A}">
                    <a16:rowId xmlns:a16="http://schemas.microsoft.com/office/drawing/2014/main" val="1014834679"/>
                  </a:ext>
                </a:extLst>
              </a:tr>
              <a:tr h="325925">
                <a:tc>
                  <a:txBody>
                    <a:bodyPr/>
                    <a:lstStyle/>
                    <a:p>
                      <a:r>
                        <a:rPr lang="en-US" dirty="0"/>
                        <a:t>To be Notified of Services and Frequency</a:t>
                      </a:r>
                    </a:p>
                  </a:txBody>
                  <a:tcPr/>
                </a:tc>
                <a:tc>
                  <a:txBody>
                    <a:bodyPr/>
                    <a:lstStyle/>
                    <a:p>
                      <a:r>
                        <a:rPr lang="en-US" dirty="0"/>
                        <a:t>Provide Safe Environment for Care</a:t>
                      </a:r>
                    </a:p>
                  </a:txBody>
                  <a:tcPr/>
                </a:tc>
                <a:extLst>
                  <a:ext uri="{0D108BD9-81ED-4DB2-BD59-A6C34878D82A}">
                    <a16:rowId xmlns:a16="http://schemas.microsoft.com/office/drawing/2014/main" val="817037628"/>
                  </a:ext>
                </a:extLst>
              </a:tr>
              <a:tr h="289711">
                <a:tc>
                  <a:txBody>
                    <a:bodyPr/>
                    <a:lstStyle/>
                    <a:p>
                      <a:r>
                        <a:rPr lang="en-US" dirty="0"/>
                        <a:t>To Refuse Care</a:t>
                      </a:r>
                    </a:p>
                  </a:txBody>
                  <a:tcPr/>
                </a:tc>
                <a:tc>
                  <a:txBody>
                    <a:bodyPr/>
                    <a:lstStyle/>
                    <a:p>
                      <a:r>
                        <a:rPr lang="en-US" dirty="0"/>
                        <a:t>Provide Accurate Insurance info</a:t>
                      </a:r>
                    </a:p>
                  </a:txBody>
                  <a:tcPr/>
                </a:tc>
                <a:extLst>
                  <a:ext uri="{0D108BD9-81ED-4DB2-BD59-A6C34878D82A}">
                    <a16:rowId xmlns:a16="http://schemas.microsoft.com/office/drawing/2014/main" val="666830381"/>
                  </a:ext>
                </a:extLst>
              </a:tr>
              <a:tr h="441650">
                <a:tc>
                  <a:txBody>
                    <a:bodyPr/>
                    <a:lstStyle/>
                    <a:p>
                      <a:r>
                        <a:rPr lang="en-US" dirty="0"/>
                        <a:t>To Appoint a Family Member to Exercise Your Rights</a:t>
                      </a:r>
                    </a:p>
                  </a:txBody>
                  <a:tcPr/>
                </a:tc>
                <a:tc>
                  <a:txBody>
                    <a:bodyPr/>
                    <a:lstStyle/>
                    <a:p>
                      <a:r>
                        <a:rPr lang="en-US" dirty="0"/>
                        <a:t>Inform TMCAH about POA/HCP</a:t>
                      </a:r>
                    </a:p>
                  </a:txBody>
                  <a:tcPr/>
                </a:tc>
                <a:extLst>
                  <a:ext uri="{0D108BD9-81ED-4DB2-BD59-A6C34878D82A}">
                    <a16:rowId xmlns:a16="http://schemas.microsoft.com/office/drawing/2014/main" val="570977781"/>
                  </a:ext>
                </a:extLst>
              </a:tr>
              <a:tr h="304423">
                <a:tc>
                  <a:txBody>
                    <a:bodyPr/>
                    <a:lstStyle/>
                    <a:p>
                      <a:r>
                        <a:rPr lang="en-US" dirty="0"/>
                        <a:t>Privacy</a:t>
                      </a:r>
                    </a:p>
                  </a:txBody>
                  <a:tcPr/>
                </a:tc>
                <a:tc>
                  <a:txBody>
                    <a:bodyPr/>
                    <a:lstStyle/>
                    <a:p>
                      <a:r>
                        <a:rPr lang="en-US" dirty="0"/>
                        <a:t>Inform TMCAH of Issues or Concerns</a:t>
                      </a:r>
                    </a:p>
                  </a:txBody>
                  <a:tcPr/>
                </a:tc>
                <a:extLst>
                  <a:ext uri="{0D108BD9-81ED-4DB2-BD59-A6C34878D82A}">
                    <a16:rowId xmlns:a16="http://schemas.microsoft.com/office/drawing/2014/main" val="4152118613"/>
                  </a:ext>
                </a:extLst>
              </a:tr>
              <a:tr h="348106">
                <a:tc>
                  <a:txBody>
                    <a:bodyPr/>
                    <a:lstStyle/>
                    <a:p>
                      <a:r>
                        <a:rPr lang="en-US" dirty="0"/>
                        <a:t>Non-discrimination</a:t>
                      </a:r>
                    </a:p>
                  </a:txBody>
                  <a:tcPr/>
                </a:tc>
                <a:tc>
                  <a:txBody>
                    <a:bodyPr/>
                    <a:lstStyle/>
                    <a:p>
                      <a:r>
                        <a:rPr lang="en-US" dirty="0"/>
                        <a:t>Treat Clinicians with Respect</a:t>
                      </a:r>
                    </a:p>
                  </a:txBody>
                  <a:tcPr/>
                </a:tc>
                <a:extLst>
                  <a:ext uri="{0D108BD9-81ED-4DB2-BD59-A6C34878D82A}">
                    <a16:rowId xmlns:a16="http://schemas.microsoft.com/office/drawing/2014/main" val="2550670082"/>
                  </a:ext>
                </a:extLst>
              </a:tr>
              <a:tr h="307818">
                <a:tc>
                  <a:txBody>
                    <a:bodyPr/>
                    <a:lstStyle/>
                    <a:p>
                      <a:r>
                        <a:rPr lang="en-US" dirty="0"/>
                        <a:t>Accessibility</a:t>
                      </a:r>
                    </a:p>
                  </a:txBody>
                  <a:tcPr/>
                </a:tc>
                <a:tc>
                  <a:txBody>
                    <a:bodyPr/>
                    <a:lstStyle/>
                    <a:p>
                      <a:endParaRPr lang="en-US" dirty="0"/>
                    </a:p>
                  </a:txBody>
                  <a:tcPr/>
                </a:tc>
                <a:extLst>
                  <a:ext uri="{0D108BD9-81ED-4DB2-BD59-A6C34878D82A}">
                    <a16:rowId xmlns:a16="http://schemas.microsoft.com/office/drawing/2014/main" val="3256973823"/>
                  </a:ext>
                </a:extLst>
              </a:tr>
              <a:tr h="441650">
                <a:tc>
                  <a:txBody>
                    <a:bodyPr/>
                    <a:lstStyle/>
                    <a:p>
                      <a:r>
                        <a:rPr lang="en-US" dirty="0"/>
                        <a:t>File complaints</a:t>
                      </a:r>
                    </a:p>
                  </a:txBody>
                  <a:tcPr/>
                </a:tc>
                <a:tc>
                  <a:txBody>
                    <a:bodyPr/>
                    <a:lstStyle/>
                    <a:p>
                      <a:endParaRPr lang="en-US" dirty="0"/>
                    </a:p>
                  </a:txBody>
                  <a:tcPr/>
                </a:tc>
                <a:extLst>
                  <a:ext uri="{0D108BD9-81ED-4DB2-BD59-A6C34878D82A}">
                    <a16:rowId xmlns:a16="http://schemas.microsoft.com/office/drawing/2014/main" val="3438461959"/>
                  </a:ext>
                </a:extLst>
              </a:tr>
            </a:tbl>
          </a:graphicData>
        </a:graphic>
      </p:graphicFrame>
      <p:sp>
        <p:nvSpPr>
          <p:cNvPr id="5" name="TextBox 4">
            <a:extLst>
              <a:ext uri="{FF2B5EF4-FFF2-40B4-BE49-F238E27FC236}">
                <a16:creationId xmlns:a16="http://schemas.microsoft.com/office/drawing/2014/main" id="{D9A3D0C7-56D3-B6AE-04C2-D0C7431B2814}"/>
              </a:ext>
            </a:extLst>
          </p:cNvPr>
          <p:cNvSpPr txBox="1"/>
          <p:nvPr/>
        </p:nvSpPr>
        <p:spPr>
          <a:xfrm>
            <a:off x="1348966" y="5866646"/>
            <a:ext cx="6572816" cy="537328"/>
          </a:xfrm>
          <a:prstGeom prst="rect">
            <a:avLst/>
          </a:prstGeom>
          <a:noFill/>
        </p:spPr>
        <p:txBody>
          <a:bodyPr wrap="square" lIns="0" tIns="0" rIns="0" bIns="0" rtlCol="0">
            <a:normAutofit/>
          </a:bodyPr>
          <a:lstStyle/>
          <a:p>
            <a:pPr marL="0" indent="-3657600" algn="l">
              <a:spcAft>
                <a:spcPts val="600"/>
              </a:spcAft>
            </a:pPr>
            <a:r>
              <a:rPr lang="en-US" sz="1400" b="1" i="0" dirty="0">
                <a:solidFill>
                  <a:schemeClr val="tx1"/>
                </a:solidFill>
                <a:latin typeface="+mn-lt"/>
                <a:ea typeface="Roboto" panose="02000000000000000000" pitchFamily="2" charset="0"/>
                <a:cs typeface="Times New Roman" panose="02020603050405020304" pitchFamily="18" charset="0"/>
              </a:rPr>
              <a:t>*Additional Rights and responsibilities are outlined in the patient handbook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8541332" cy="4822825"/>
          </a:xfrm>
        </p:spPr>
        <p:txBody>
          <a:bodyPr>
            <a:normAutofit/>
          </a:bodyPr>
          <a:lstStyle/>
          <a:p>
            <a:endParaRPr dirty="0"/>
          </a:p>
          <a:p>
            <a:pPr marL="285750" indent="-285750">
              <a:buFont typeface="Arial" panose="020B0604020202020204" pitchFamily="34" charset="0"/>
              <a:buChar char="•"/>
              <a:defRPr sz="1800"/>
            </a:pPr>
            <a:r>
              <a:rPr lang="en-US" dirty="0"/>
              <a:t>Staff Credentialing (initially qualified and ongoing education)</a:t>
            </a:r>
            <a:endParaRPr dirty="0"/>
          </a:p>
          <a:p>
            <a:pPr marL="285750" indent="-285750">
              <a:buFont typeface="Arial" panose="020B0604020202020204" pitchFamily="34" charset="0"/>
              <a:buChar char="•"/>
              <a:defRPr sz="1800"/>
            </a:pPr>
            <a:r>
              <a:rPr dirty="0"/>
              <a:t>Timely </a:t>
            </a:r>
            <a:r>
              <a:rPr lang="en-US" dirty="0"/>
              <a:t>Service </a:t>
            </a:r>
            <a:r>
              <a:rPr dirty="0"/>
              <a:t>and </a:t>
            </a:r>
            <a:r>
              <a:rPr lang="en-US" dirty="0"/>
              <a:t>C</a:t>
            </a:r>
            <a:r>
              <a:rPr dirty="0"/>
              <a:t>oordinated </a:t>
            </a:r>
            <a:r>
              <a:rPr lang="en-US" dirty="0"/>
              <a:t>S</a:t>
            </a:r>
            <a:r>
              <a:rPr dirty="0"/>
              <a:t>ervices.</a:t>
            </a:r>
          </a:p>
          <a:p>
            <a:pPr marL="285750" indent="-285750">
              <a:buFont typeface="Arial" panose="020B0604020202020204" pitchFamily="34" charset="0"/>
              <a:buChar char="•"/>
              <a:defRPr sz="1800"/>
            </a:pPr>
            <a:r>
              <a:rPr dirty="0"/>
              <a:t>Compliance with CoPs, QAPI, emergency preparedness.</a:t>
            </a:r>
          </a:p>
        </p:txBody>
      </p:sp>
      <p:sp>
        <p:nvSpPr>
          <p:cNvPr id="2" name="Title 1"/>
          <p:cNvSpPr>
            <a:spLocks noGrp="1"/>
          </p:cNvSpPr>
          <p:nvPr>
            <p:ph type="title"/>
          </p:nvPr>
        </p:nvSpPr>
        <p:spPr>
          <a:xfrm>
            <a:off x="1119188" y="454026"/>
            <a:ext cx="7675958" cy="802555"/>
          </a:xfrm>
        </p:spPr>
        <p:txBody>
          <a:bodyPr anchor="b">
            <a:normAutofit/>
          </a:bodyPr>
          <a:lstStyle/>
          <a:p>
            <a:r>
              <a:t>Agency Responsibilities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67E53-50BF-A7CA-2AC9-B0494931D7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08C29-A7D6-34B5-6785-B2654BE7F624}"/>
              </a:ext>
            </a:extLst>
          </p:cNvPr>
          <p:cNvSpPr>
            <a:spLocks noGrp="1"/>
          </p:cNvSpPr>
          <p:nvPr>
            <p:ph sz="quarter" idx="12"/>
          </p:nvPr>
        </p:nvSpPr>
        <p:spPr>
          <a:xfrm>
            <a:off x="1109661" y="1307695"/>
            <a:ext cx="6929815" cy="1833857"/>
          </a:xfrm>
        </p:spPr>
        <p:txBody>
          <a:bodyPr>
            <a:normAutofit/>
          </a:bodyPr>
          <a:lstStyle/>
          <a:p>
            <a:pPr marL="285750" indent="-285750">
              <a:buFont typeface="Arial" panose="020B0604020202020204" pitchFamily="34" charset="0"/>
              <a:buChar char="•"/>
              <a:defRPr sz="1800"/>
            </a:pPr>
            <a:r>
              <a:rPr lang="en-US" sz="1600" dirty="0"/>
              <a:t>Legal  documentation</a:t>
            </a:r>
          </a:p>
          <a:p>
            <a:pPr marL="285750" indent="-285750">
              <a:buFont typeface="Arial" panose="020B0604020202020204" pitchFamily="34" charset="0"/>
              <a:buChar char="•"/>
              <a:defRPr sz="1800"/>
            </a:pPr>
            <a:r>
              <a:rPr lang="en-US" sz="1600" dirty="0"/>
              <a:t>Must be submitted to Medicare with 5 days of SOC</a:t>
            </a:r>
          </a:p>
          <a:p>
            <a:pPr marL="285750" indent="-285750">
              <a:buFont typeface="Arial" panose="020B0604020202020204" pitchFamily="34" charset="0"/>
              <a:buChar char="•"/>
              <a:defRPr sz="1800"/>
            </a:pPr>
            <a:r>
              <a:rPr lang="en-US" sz="1600" dirty="0"/>
              <a:t>Must leave a copy in the patient’s home.</a:t>
            </a:r>
            <a:endParaRPr sz="1600" dirty="0"/>
          </a:p>
        </p:txBody>
      </p:sp>
      <p:sp>
        <p:nvSpPr>
          <p:cNvPr id="2" name="Title 1">
            <a:extLst>
              <a:ext uri="{FF2B5EF4-FFF2-40B4-BE49-F238E27FC236}">
                <a16:creationId xmlns:a16="http://schemas.microsoft.com/office/drawing/2014/main" id="{85341CCE-B3AF-32EA-7760-ABBCCE5971C0}"/>
              </a:ext>
            </a:extLst>
          </p:cNvPr>
          <p:cNvSpPr>
            <a:spLocks noGrp="1"/>
          </p:cNvSpPr>
          <p:nvPr>
            <p:ph type="title"/>
          </p:nvPr>
        </p:nvSpPr>
        <p:spPr>
          <a:xfrm>
            <a:off x="1119188" y="454026"/>
            <a:ext cx="7675958" cy="802555"/>
          </a:xfrm>
        </p:spPr>
        <p:txBody>
          <a:bodyPr anchor="b">
            <a:normAutofit/>
          </a:bodyPr>
          <a:lstStyle/>
          <a:p>
            <a:r>
              <a:rPr lang="en-US" dirty="0"/>
              <a:t>Timely Service and Coordinated Service</a:t>
            </a:r>
            <a:br>
              <a:rPr lang="en-US" dirty="0"/>
            </a:br>
            <a:r>
              <a:rPr lang="en-US" dirty="0"/>
              <a:t>Notice Of Admission </a:t>
            </a:r>
            <a:endParaRPr dirty="0"/>
          </a:p>
        </p:txBody>
      </p:sp>
    </p:spTree>
    <p:extLst>
      <p:ext uri="{BB962C8B-B14F-4D97-AF65-F5344CB8AC3E}">
        <p14:creationId xmlns:p14="http://schemas.microsoft.com/office/powerpoint/2010/main" val="268091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4B71-23F7-1D90-42D8-97A2AB6C07A2}"/>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1E8B01-1370-2F1A-8922-230DFDCFA63F}"/>
              </a:ext>
            </a:extLst>
          </p:cNvPr>
          <p:cNvPicPr>
            <a:picLocks noGrp="1" noChangeAspect="1"/>
          </p:cNvPicPr>
          <p:nvPr>
            <p:ph sz="quarter" idx="12"/>
          </p:nvPr>
        </p:nvPicPr>
        <p:blipFill>
          <a:blip r:embed="rId2"/>
          <a:stretch>
            <a:fillRect/>
          </a:stretch>
        </p:blipFill>
        <p:spPr>
          <a:xfrm>
            <a:off x="1801256" y="1256581"/>
            <a:ext cx="5740280" cy="5195273"/>
          </a:xfrm>
        </p:spPr>
      </p:pic>
      <p:sp>
        <p:nvSpPr>
          <p:cNvPr id="2" name="Title 1">
            <a:extLst>
              <a:ext uri="{FF2B5EF4-FFF2-40B4-BE49-F238E27FC236}">
                <a16:creationId xmlns:a16="http://schemas.microsoft.com/office/drawing/2014/main" id="{9E842C16-B7CB-CC41-7F65-E669DD481A92}"/>
              </a:ext>
            </a:extLst>
          </p:cNvPr>
          <p:cNvSpPr>
            <a:spLocks noGrp="1"/>
          </p:cNvSpPr>
          <p:nvPr>
            <p:ph type="title"/>
          </p:nvPr>
        </p:nvSpPr>
        <p:spPr>
          <a:xfrm>
            <a:off x="1119188" y="454026"/>
            <a:ext cx="7675958" cy="802555"/>
          </a:xfrm>
        </p:spPr>
        <p:txBody>
          <a:bodyPr anchor="b">
            <a:normAutofit/>
          </a:bodyPr>
          <a:lstStyle/>
          <a:p>
            <a:r>
              <a:rPr lang="en-US" dirty="0"/>
              <a:t>Timely Service and Coordinated Service</a:t>
            </a:r>
            <a:br>
              <a:rPr lang="en-US" dirty="0"/>
            </a:br>
            <a:r>
              <a:rPr lang="en-US" dirty="0"/>
              <a:t>Notice Of Admission /Consent Forms</a:t>
            </a:r>
            <a:endParaRPr dirty="0"/>
          </a:p>
        </p:txBody>
      </p:sp>
    </p:spTree>
    <p:extLst>
      <p:ext uri="{BB962C8B-B14F-4D97-AF65-F5344CB8AC3E}">
        <p14:creationId xmlns:p14="http://schemas.microsoft.com/office/powerpoint/2010/main" val="276298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CB9B-543C-C0A9-B9B4-89C0BC65F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AB3D7-3098-4285-221F-63891061E561}"/>
              </a:ext>
            </a:extLst>
          </p:cNvPr>
          <p:cNvSpPr>
            <a:spLocks noGrp="1"/>
          </p:cNvSpPr>
          <p:nvPr>
            <p:ph type="title"/>
          </p:nvPr>
        </p:nvSpPr>
        <p:spPr>
          <a:xfrm>
            <a:off x="1119188" y="454026"/>
            <a:ext cx="7675958" cy="802555"/>
          </a:xfrm>
        </p:spPr>
        <p:txBody>
          <a:bodyPr anchor="b">
            <a:normAutofit/>
          </a:bodyPr>
          <a:lstStyle/>
          <a:p>
            <a:r>
              <a:rPr lang="en-US" dirty="0"/>
              <a:t>Timely Service and Coordinated Service</a:t>
            </a:r>
            <a:br>
              <a:rPr lang="en-US" dirty="0"/>
            </a:br>
            <a:r>
              <a:rPr lang="en-US" dirty="0"/>
              <a:t>Notice Of Admission -EPIC</a:t>
            </a:r>
            <a:endParaRPr dirty="0"/>
          </a:p>
        </p:txBody>
      </p:sp>
      <p:pic>
        <p:nvPicPr>
          <p:cNvPr id="6" name="Picture 5">
            <a:extLst>
              <a:ext uri="{FF2B5EF4-FFF2-40B4-BE49-F238E27FC236}">
                <a16:creationId xmlns:a16="http://schemas.microsoft.com/office/drawing/2014/main" id="{5F8C20FA-3E67-0AD0-E397-87654DF0741F}"/>
              </a:ext>
            </a:extLst>
          </p:cNvPr>
          <p:cNvPicPr>
            <a:picLocks noChangeAspect="1"/>
          </p:cNvPicPr>
          <p:nvPr/>
        </p:nvPicPr>
        <p:blipFill>
          <a:blip r:embed="rId2"/>
          <a:stretch>
            <a:fillRect/>
          </a:stretch>
        </p:blipFill>
        <p:spPr>
          <a:xfrm>
            <a:off x="844392" y="1321806"/>
            <a:ext cx="4435852" cy="5323021"/>
          </a:xfrm>
          <a:prstGeom prst="rect">
            <a:avLst/>
          </a:prstGeom>
        </p:spPr>
      </p:pic>
      <p:pic>
        <p:nvPicPr>
          <p:cNvPr id="8" name="Picture 7">
            <a:extLst>
              <a:ext uri="{FF2B5EF4-FFF2-40B4-BE49-F238E27FC236}">
                <a16:creationId xmlns:a16="http://schemas.microsoft.com/office/drawing/2014/main" id="{4128B524-FB45-B12F-0501-3B2BA05F6FD7}"/>
              </a:ext>
            </a:extLst>
          </p:cNvPr>
          <p:cNvPicPr>
            <a:picLocks noChangeAspect="1"/>
          </p:cNvPicPr>
          <p:nvPr/>
        </p:nvPicPr>
        <p:blipFill>
          <a:blip r:embed="rId3"/>
          <a:stretch>
            <a:fillRect/>
          </a:stretch>
        </p:blipFill>
        <p:spPr>
          <a:xfrm>
            <a:off x="5345341" y="1466661"/>
            <a:ext cx="3798660" cy="5233339"/>
          </a:xfrm>
          <a:prstGeom prst="rect">
            <a:avLst/>
          </a:prstGeom>
        </p:spPr>
      </p:pic>
    </p:spTree>
    <p:extLst>
      <p:ext uri="{BB962C8B-B14F-4D97-AF65-F5344CB8AC3E}">
        <p14:creationId xmlns:p14="http://schemas.microsoft.com/office/powerpoint/2010/main" val="73134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2CDEEF-925F-CD66-5EE6-D422F5CE3C32}"/>
              </a:ext>
            </a:extLst>
          </p:cNvPr>
          <p:cNvPicPr>
            <a:picLocks noGrp="1" noChangeAspect="1"/>
          </p:cNvPicPr>
          <p:nvPr>
            <p:ph sz="quarter" idx="12"/>
          </p:nvPr>
        </p:nvPicPr>
        <p:blipFill>
          <a:blip r:embed="rId2"/>
          <a:stretch>
            <a:fillRect/>
          </a:stretch>
        </p:blipFill>
        <p:spPr>
          <a:xfrm>
            <a:off x="891317" y="1581149"/>
            <a:ext cx="3779290" cy="4822825"/>
          </a:xfrm>
        </p:spPr>
      </p:pic>
      <p:sp>
        <p:nvSpPr>
          <p:cNvPr id="3" name="Title 2">
            <a:extLst>
              <a:ext uri="{FF2B5EF4-FFF2-40B4-BE49-F238E27FC236}">
                <a16:creationId xmlns:a16="http://schemas.microsoft.com/office/drawing/2014/main" id="{4AD2C604-6E7C-C6FA-8E30-F3552C2B39DA}"/>
              </a:ext>
            </a:extLst>
          </p:cNvPr>
          <p:cNvSpPr>
            <a:spLocks noGrp="1"/>
          </p:cNvSpPr>
          <p:nvPr>
            <p:ph type="title"/>
          </p:nvPr>
        </p:nvSpPr>
        <p:spPr/>
        <p:txBody>
          <a:bodyPr/>
          <a:lstStyle/>
          <a:p>
            <a:r>
              <a:rPr lang="en-US" dirty="0"/>
              <a:t>Timely Service and Coordinated Service</a:t>
            </a:r>
            <a:br>
              <a:rPr lang="en-US" dirty="0"/>
            </a:br>
            <a:r>
              <a:rPr lang="en-US" dirty="0"/>
              <a:t>Notice Of Admission -EPIC</a:t>
            </a:r>
          </a:p>
        </p:txBody>
      </p:sp>
      <p:pic>
        <p:nvPicPr>
          <p:cNvPr id="7" name="Picture 6">
            <a:extLst>
              <a:ext uri="{FF2B5EF4-FFF2-40B4-BE49-F238E27FC236}">
                <a16:creationId xmlns:a16="http://schemas.microsoft.com/office/drawing/2014/main" id="{301FB21A-68D9-E898-2D1C-0DEF894D7D67}"/>
              </a:ext>
            </a:extLst>
          </p:cNvPr>
          <p:cNvPicPr>
            <a:picLocks noChangeAspect="1"/>
          </p:cNvPicPr>
          <p:nvPr/>
        </p:nvPicPr>
        <p:blipFill>
          <a:blip r:embed="rId3"/>
          <a:stretch>
            <a:fillRect/>
          </a:stretch>
        </p:blipFill>
        <p:spPr>
          <a:xfrm>
            <a:off x="4744016" y="1581149"/>
            <a:ext cx="4223146" cy="4020111"/>
          </a:xfrm>
          <a:prstGeom prst="rect">
            <a:avLst/>
          </a:prstGeom>
        </p:spPr>
      </p:pic>
    </p:spTree>
    <p:extLst>
      <p:ext uri="{BB962C8B-B14F-4D97-AF65-F5344CB8AC3E}">
        <p14:creationId xmlns:p14="http://schemas.microsoft.com/office/powerpoint/2010/main" val="130080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E4371D-6FD0-D18D-EB6E-12A0132CDD54}"/>
              </a:ext>
            </a:extLst>
          </p:cNvPr>
          <p:cNvPicPr>
            <a:picLocks noGrp="1" noChangeAspect="1"/>
          </p:cNvPicPr>
          <p:nvPr>
            <p:ph sz="quarter" idx="12"/>
          </p:nvPr>
        </p:nvPicPr>
        <p:blipFill>
          <a:blip r:embed="rId2"/>
          <a:stretch>
            <a:fillRect/>
          </a:stretch>
        </p:blipFill>
        <p:spPr>
          <a:xfrm>
            <a:off x="2783005" y="1581150"/>
            <a:ext cx="4341577" cy="4822825"/>
          </a:xfrm>
        </p:spPr>
      </p:pic>
      <p:sp>
        <p:nvSpPr>
          <p:cNvPr id="3" name="Title 2">
            <a:extLst>
              <a:ext uri="{FF2B5EF4-FFF2-40B4-BE49-F238E27FC236}">
                <a16:creationId xmlns:a16="http://schemas.microsoft.com/office/drawing/2014/main" id="{85597D3B-EB76-7889-6311-20FA7CE1D5CB}"/>
              </a:ext>
            </a:extLst>
          </p:cNvPr>
          <p:cNvSpPr>
            <a:spLocks noGrp="1"/>
          </p:cNvSpPr>
          <p:nvPr>
            <p:ph type="title"/>
          </p:nvPr>
        </p:nvSpPr>
        <p:spPr>
          <a:xfrm>
            <a:off x="1119188" y="454026"/>
            <a:ext cx="8024812" cy="802555"/>
          </a:xfrm>
        </p:spPr>
        <p:txBody>
          <a:bodyPr/>
          <a:lstStyle/>
          <a:p>
            <a:pPr algn="r"/>
            <a:r>
              <a:rPr lang="en-US" dirty="0"/>
              <a:t>Timely Service and Coordinated Service</a:t>
            </a:r>
            <a:br>
              <a:rPr lang="en-US" dirty="0"/>
            </a:br>
            <a:r>
              <a:rPr lang="en-US" dirty="0"/>
              <a:t>Notice Of Admission  –EPIC/Remote Client</a:t>
            </a:r>
          </a:p>
        </p:txBody>
      </p:sp>
    </p:spTree>
    <p:extLst>
      <p:ext uri="{BB962C8B-B14F-4D97-AF65-F5344CB8AC3E}">
        <p14:creationId xmlns:p14="http://schemas.microsoft.com/office/powerpoint/2010/main" val="8509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dirty="0"/>
          </a:p>
          <a:p>
            <a:pPr marL="285750" indent="-285750">
              <a:buFont typeface="Arial" panose="020B0604020202020204" pitchFamily="34" charset="0"/>
              <a:buChar char="•"/>
              <a:defRPr sz="1800"/>
            </a:pPr>
            <a:r>
              <a:rPr lang="en-US" dirty="0"/>
              <a:t>💉 </a:t>
            </a:r>
            <a:r>
              <a:rPr lang="en-US" i="1" dirty="0"/>
              <a:t>Skilled healthcare</a:t>
            </a:r>
            <a:r>
              <a:rPr dirty="0"/>
              <a:t> delivered  </a:t>
            </a:r>
            <a:r>
              <a:rPr lang="en-US" dirty="0"/>
              <a:t>🏠 </a:t>
            </a:r>
            <a:r>
              <a:rPr lang="en-US" i="1" dirty="0"/>
              <a:t>At the </a:t>
            </a:r>
            <a:r>
              <a:rPr dirty="0"/>
              <a:t>patient's home.</a:t>
            </a:r>
          </a:p>
          <a:p>
            <a:pPr marL="285750" indent="-285750">
              <a:buFont typeface="Arial" panose="020B0604020202020204" pitchFamily="34" charset="0"/>
              <a:buChar char="•"/>
              <a:defRPr sz="1800"/>
            </a:pPr>
            <a:r>
              <a:rPr dirty="0"/>
              <a:t>Supports recovery, chronic illness management, </a:t>
            </a:r>
            <a:r>
              <a:rPr lang="en-US" dirty="0"/>
              <a:t>💪 </a:t>
            </a:r>
            <a:r>
              <a:rPr lang="en-US" i="1" dirty="0"/>
              <a:t>Independence</a:t>
            </a:r>
            <a:r>
              <a:rPr dirty="0"/>
              <a:t>.</a:t>
            </a:r>
          </a:p>
          <a:p>
            <a:pPr marL="285750" indent="-285750">
              <a:buFont typeface="Arial" panose="020B0604020202020204" pitchFamily="34" charset="0"/>
              <a:buChar char="•"/>
              <a:defRPr sz="1800"/>
            </a:pPr>
            <a:r>
              <a:rPr dirty="0"/>
              <a:t>Governed by </a:t>
            </a:r>
            <a:r>
              <a:rPr lang="en-US" dirty="0"/>
              <a:t>🧾 </a:t>
            </a:r>
            <a:r>
              <a:rPr lang="en-US" i="1" dirty="0"/>
              <a:t>Regulations: CMS, State</a:t>
            </a:r>
            <a:endParaRPr dirty="0"/>
          </a:p>
        </p:txBody>
      </p:sp>
      <p:sp>
        <p:nvSpPr>
          <p:cNvPr id="2" name="Title 1"/>
          <p:cNvSpPr>
            <a:spLocks noGrp="1"/>
          </p:cNvSpPr>
          <p:nvPr>
            <p:ph type="title"/>
          </p:nvPr>
        </p:nvSpPr>
        <p:spPr>
          <a:xfrm>
            <a:off x="1119188" y="454026"/>
            <a:ext cx="7675958" cy="802555"/>
          </a:xfrm>
        </p:spPr>
        <p:txBody>
          <a:bodyPr anchor="b">
            <a:normAutofit/>
          </a:bodyPr>
          <a:lstStyle/>
          <a:p>
            <a:r>
              <a:rPr dirty="0"/>
              <a:t>What Are Home Health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E042DE-847E-8ECA-34BC-780213EE8EAF}"/>
              </a:ext>
            </a:extLst>
          </p:cNvPr>
          <p:cNvPicPr>
            <a:picLocks noGrp="1" noChangeAspect="1"/>
          </p:cNvPicPr>
          <p:nvPr>
            <p:ph sz="quarter" idx="12"/>
          </p:nvPr>
        </p:nvPicPr>
        <p:blipFill>
          <a:blip r:embed="rId2"/>
          <a:stretch>
            <a:fillRect/>
          </a:stretch>
        </p:blipFill>
        <p:spPr>
          <a:xfrm>
            <a:off x="793909" y="1581149"/>
            <a:ext cx="4393727" cy="4822825"/>
          </a:xfrm>
        </p:spPr>
      </p:pic>
      <p:sp>
        <p:nvSpPr>
          <p:cNvPr id="3" name="Title 2">
            <a:extLst>
              <a:ext uri="{FF2B5EF4-FFF2-40B4-BE49-F238E27FC236}">
                <a16:creationId xmlns:a16="http://schemas.microsoft.com/office/drawing/2014/main" id="{59112729-AB57-137F-2CAE-59A78E0AC402}"/>
              </a:ext>
            </a:extLst>
          </p:cNvPr>
          <p:cNvSpPr>
            <a:spLocks noGrp="1"/>
          </p:cNvSpPr>
          <p:nvPr>
            <p:ph type="title"/>
          </p:nvPr>
        </p:nvSpPr>
        <p:spPr/>
        <p:txBody>
          <a:bodyPr/>
          <a:lstStyle/>
          <a:p>
            <a:r>
              <a:rPr lang="en-US" dirty="0"/>
              <a:t>Timely Service and Coordinated Service</a:t>
            </a:r>
            <a:br>
              <a:rPr lang="en-US" dirty="0"/>
            </a:br>
            <a:r>
              <a:rPr lang="en-US" dirty="0"/>
              <a:t>Notice Of Admission –EPIC/Rover</a:t>
            </a:r>
          </a:p>
        </p:txBody>
      </p:sp>
      <p:pic>
        <p:nvPicPr>
          <p:cNvPr id="7" name="Picture 6">
            <a:extLst>
              <a:ext uri="{FF2B5EF4-FFF2-40B4-BE49-F238E27FC236}">
                <a16:creationId xmlns:a16="http://schemas.microsoft.com/office/drawing/2014/main" id="{54209497-1EFE-947D-06D7-BD76DB4B8944}"/>
              </a:ext>
            </a:extLst>
          </p:cNvPr>
          <p:cNvPicPr>
            <a:picLocks noChangeAspect="1"/>
          </p:cNvPicPr>
          <p:nvPr/>
        </p:nvPicPr>
        <p:blipFill>
          <a:blip r:embed="rId3"/>
          <a:stretch>
            <a:fillRect/>
          </a:stretch>
        </p:blipFill>
        <p:spPr>
          <a:xfrm>
            <a:off x="5046290" y="1421395"/>
            <a:ext cx="3896297" cy="5078994"/>
          </a:xfrm>
          <a:prstGeom prst="rect">
            <a:avLst/>
          </a:prstGeom>
        </p:spPr>
      </p:pic>
    </p:spTree>
    <p:extLst>
      <p:ext uri="{BB962C8B-B14F-4D97-AF65-F5344CB8AC3E}">
        <p14:creationId xmlns:p14="http://schemas.microsoft.com/office/powerpoint/2010/main" val="339429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E097CA-3AD8-913F-452B-62B46E0F0A55}"/>
              </a:ext>
            </a:extLst>
          </p:cNvPr>
          <p:cNvPicPr>
            <a:picLocks noGrp="1" noChangeAspect="1"/>
          </p:cNvPicPr>
          <p:nvPr>
            <p:ph sz="quarter" idx="12"/>
          </p:nvPr>
        </p:nvPicPr>
        <p:blipFill>
          <a:blip r:embed="rId2"/>
          <a:stretch>
            <a:fillRect/>
          </a:stretch>
        </p:blipFill>
        <p:spPr>
          <a:xfrm>
            <a:off x="976883" y="1644524"/>
            <a:ext cx="3753013" cy="4822825"/>
          </a:xfrm>
        </p:spPr>
      </p:pic>
      <p:sp>
        <p:nvSpPr>
          <p:cNvPr id="3" name="Title 2">
            <a:extLst>
              <a:ext uri="{FF2B5EF4-FFF2-40B4-BE49-F238E27FC236}">
                <a16:creationId xmlns:a16="http://schemas.microsoft.com/office/drawing/2014/main" id="{00EE428C-4FE8-8A2C-AD01-9932AA4B4218}"/>
              </a:ext>
            </a:extLst>
          </p:cNvPr>
          <p:cNvSpPr>
            <a:spLocks noGrp="1"/>
          </p:cNvSpPr>
          <p:nvPr>
            <p:ph type="title"/>
          </p:nvPr>
        </p:nvSpPr>
        <p:spPr/>
        <p:txBody>
          <a:bodyPr/>
          <a:lstStyle/>
          <a:p>
            <a:r>
              <a:rPr lang="en-US" dirty="0"/>
              <a:t>Timely Service and Coordinated Service</a:t>
            </a:r>
            <a:br>
              <a:rPr lang="en-US" dirty="0"/>
            </a:br>
            <a:r>
              <a:rPr lang="en-US" dirty="0"/>
              <a:t>Notice Of Admission –Patient Handbook</a:t>
            </a:r>
          </a:p>
        </p:txBody>
      </p:sp>
      <p:pic>
        <p:nvPicPr>
          <p:cNvPr id="7" name="Picture 6">
            <a:extLst>
              <a:ext uri="{FF2B5EF4-FFF2-40B4-BE49-F238E27FC236}">
                <a16:creationId xmlns:a16="http://schemas.microsoft.com/office/drawing/2014/main" id="{E99C571F-33B4-E9E0-4E51-9867AAB03222}"/>
              </a:ext>
            </a:extLst>
          </p:cNvPr>
          <p:cNvPicPr>
            <a:picLocks noChangeAspect="1"/>
          </p:cNvPicPr>
          <p:nvPr/>
        </p:nvPicPr>
        <p:blipFill>
          <a:blip r:embed="rId3"/>
          <a:stretch>
            <a:fillRect/>
          </a:stretch>
        </p:blipFill>
        <p:spPr>
          <a:xfrm>
            <a:off x="4729896" y="1462118"/>
            <a:ext cx="3998546" cy="5187636"/>
          </a:xfrm>
          <a:prstGeom prst="rect">
            <a:avLst/>
          </a:prstGeom>
        </p:spPr>
      </p:pic>
    </p:spTree>
    <p:extLst>
      <p:ext uri="{BB962C8B-B14F-4D97-AF65-F5344CB8AC3E}">
        <p14:creationId xmlns:p14="http://schemas.microsoft.com/office/powerpoint/2010/main" val="104129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45AA0-DEE6-DAB8-0902-A5D1BAA9B72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B8AB3D-1795-0F5C-E2B4-76CDCB87F87E}"/>
              </a:ext>
            </a:extLst>
          </p:cNvPr>
          <p:cNvPicPr>
            <a:picLocks noGrp="1" noChangeAspect="1"/>
          </p:cNvPicPr>
          <p:nvPr>
            <p:ph sz="quarter" idx="12"/>
          </p:nvPr>
        </p:nvPicPr>
        <p:blipFill>
          <a:blip r:embed="rId2"/>
          <a:stretch>
            <a:fillRect/>
          </a:stretch>
        </p:blipFill>
        <p:spPr>
          <a:xfrm>
            <a:off x="3090825" y="1581150"/>
            <a:ext cx="3725937" cy="4822825"/>
          </a:xfrm>
        </p:spPr>
      </p:pic>
      <p:sp>
        <p:nvSpPr>
          <p:cNvPr id="3" name="Title 2">
            <a:extLst>
              <a:ext uri="{FF2B5EF4-FFF2-40B4-BE49-F238E27FC236}">
                <a16:creationId xmlns:a16="http://schemas.microsoft.com/office/drawing/2014/main" id="{6135945D-0C33-F693-576B-C4ACA519D4C6}"/>
              </a:ext>
            </a:extLst>
          </p:cNvPr>
          <p:cNvSpPr>
            <a:spLocks noGrp="1"/>
          </p:cNvSpPr>
          <p:nvPr>
            <p:ph type="title"/>
          </p:nvPr>
        </p:nvSpPr>
        <p:spPr/>
        <p:txBody>
          <a:bodyPr/>
          <a:lstStyle/>
          <a:p>
            <a:r>
              <a:rPr lang="en-US" dirty="0"/>
              <a:t>Timely Service and Coordinated Service</a:t>
            </a:r>
            <a:br>
              <a:rPr lang="en-US" dirty="0"/>
            </a:br>
            <a:r>
              <a:rPr lang="en-US" dirty="0"/>
              <a:t>Notice Of Admission –Patient Handbook</a:t>
            </a:r>
          </a:p>
        </p:txBody>
      </p:sp>
    </p:spTree>
    <p:extLst>
      <p:ext uri="{BB962C8B-B14F-4D97-AF65-F5344CB8AC3E}">
        <p14:creationId xmlns:p14="http://schemas.microsoft.com/office/powerpoint/2010/main" val="2700061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8305942" cy="4822825"/>
          </a:xfrm>
        </p:spPr>
        <p:txBody>
          <a:bodyPr>
            <a:normAutofit/>
          </a:bodyPr>
          <a:lstStyle/>
          <a:p>
            <a:endParaRPr dirty="0"/>
          </a:p>
          <a:p>
            <a:pPr marL="285750" indent="-285750">
              <a:buFont typeface="Arial" panose="020B0604020202020204" pitchFamily="34" charset="0"/>
              <a:buChar char="•"/>
              <a:defRPr sz="1800"/>
            </a:pPr>
            <a:r>
              <a:rPr dirty="0"/>
              <a:t>OASIS data collection.</a:t>
            </a:r>
          </a:p>
          <a:p>
            <a:pPr marL="285750" indent="-285750">
              <a:buFont typeface="Arial" panose="020B0604020202020204" pitchFamily="34" charset="0"/>
              <a:buChar char="•"/>
              <a:defRPr sz="1800"/>
            </a:pPr>
            <a:r>
              <a:rPr dirty="0"/>
              <a:t>HHCAHPS survey results.</a:t>
            </a:r>
            <a:r>
              <a:rPr lang="en-US" dirty="0"/>
              <a:t> (should I add SHP link?)</a:t>
            </a:r>
            <a:endParaRPr dirty="0"/>
          </a:p>
          <a:p>
            <a:pPr marL="285750" indent="-285750">
              <a:buFont typeface="Arial" panose="020B0604020202020204" pitchFamily="34" charset="0"/>
              <a:buChar char="•"/>
              <a:defRPr sz="1800"/>
            </a:pPr>
            <a:r>
              <a:rPr dirty="0"/>
              <a:t>CMS star ratings.</a:t>
            </a:r>
            <a:r>
              <a:rPr lang="en-US" dirty="0"/>
              <a:t> </a:t>
            </a:r>
            <a:r>
              <a:rPr lang="en-US" dirty="0">
                <a:hlinkClick r:id="rId2"/>
              </a:rPr>
              <a:t>https://www.medicare.gov/care-compare/</a:t>
            </a:r>
            <a:endParaRPr dirty="0"/>
          </a:p>
          <a:p>
            <a:pPr marL="285750" indent="-285750">
              <a:buFont typeface="Arial" panose="020B0604020202020204" pitchFamily="34" charset="0"/>
              <a:buChar char="•"/>
              <a:defRPr sz="1800"/>
            </a:pPr>
            <a:r>
              <a:rPr dirty="0"/>
              <a:t>State audits and reviews.</a:t>
            </a:r>
          </a:p>
        </p:txBody>
      </p:sp>
      <p:sp>
        <p:nvSpPr>
          <p:cNvPr id="2" name="Title 1"/>
          <p:cNvSpPr>
            <a:spLocks noGrp="1"/>
          </p:cNvSpPr>
          <p:nvPr>
            <p:ph type="title"/>
          </p:nvPr>
        </p:nvSpPr>
        <p:spPr>
          <a:xfrm>
            <a:off x="1119188" y="454026"/>
            <a:ext cx="7675958" cy="802555"/>
          </a:xfrm>
        </p:spPr>
        <p:txBody>
          <a:bodyPr anchor="b">
            <a:normAutofit/>
          </a:bodyPr>
          <a:lstStyle/>
          <a:p>
            <a:r>
              <a:rPr dirty="0"/>
              <a:t>Quality Measures &amp; Compliance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dirty="0"/>
          </a:p>
          <a:p>
            <a:pPr marL="285750" indent="-285750">
              <a:buFont typeface="Arial" panose="020B0604020202020204" pitchFamily="34" charset="0"/>
              <a:buChar char="•"/>
              <a:defRPr sz="1800"/>
            </a:pPr>
            <a:r>
              <a:rPr lang="en-US" dirty="0"/>
              <a:t>🚨</a:t>
            </a:r>
            <a:r>
              <a:rPr dirty="0"/>
              <a:t>Risk assessment and all-hazards planning.</a:t>
            </a:r>
          </a:p>
          <a:p>
            <a:pPr marL="285750" indent="-285750">
              <a:buFont typeface="Arial" panose="020B0604020202020204" pitchFamily="34" charset="0"/>
              <a:buChar char="•"/>
              <a:defRPr sz="1800"/>
            </a:pPr>
            <a:r>
              <a:rPr lang="en-US" dirty="0"/>
              <a:t>🏃</a:t>
            </a:r>
            <a:r>
              <a:rPr dirty="0"/>
              <a:t>Evacuation/shelter-in-place protocols.</a:t>
            </a:r>
          </a:p>
          <a:p>
            <a:pPr marL="285750" indent="-285750">
              <a:buFont typeface="Arial" panose="020B0604020202020204" pitchFamily="34" charset="0"/>
              <a:buChar char="•"/>
              <a:defRPr sz="1800"/>
            </a:pPr>
            <a:r>
              <a:rPr lang="en-US" dirty="0"/>
              <a:t>     </a:t>
            </a:r>
            <a:r>
              <a:rPr dirty="0"/>
              <a:t>Annual training and full-scale exercises.</a:t>
            </a:r>
          </a:p>
          <a:p>
            <a:pPr marL="285750" indent="-285750">
              <a:buFont typeface="Arial" panose="020B0604020202020204" pitchFamily="34" charset="0"/>
              <a:buChar char="•"/>
              <a:defRPr sz="1800"/>
            </a:pPr>
            <a:r>
              <a:rPr lang="en-US" dirty="0"/>
              <a:t>📞</a:t>
            </a:r>
            <a:r>
              <a:rPr dirty="0"/>
              <a:t>Communication plan with stakeholders.</a:t>
            </a:r>
          </a:p>
        </p:txBody>
      </p:sp>
      <p:sp>
        <p:nvSpPr>
          <p:cNvPr id="2" name="Title 1"/>
          <p:cNvSpPr>
            <a:spLocks noGrp="1"/>
          </p:cNvSpPr>
          <p:nvPr>
            <p:ph type="title"/>
          </p:nvPr>
        </p:nvSpPr>
        <p:spPr>
          <a:xfrm>
            <a:off x="1119188" y="454026"/>
            <a:ext cx="7675958" cy="802555"/>
          </a:xfrm>
        </p:spPr>
        <p:txBody>
          <a:bodyPr anchor="b">
            <a:normAutofit/>
          </a:bodyPr>
          <a:lstStyle/>
          <a:p>
            <a:r>
              <a:t>Emergency Preparedness Requirements</a:t>
            </a:r>
          </a:p>
        </p:txBody>
      </p:sp>
      <p:pic>
        <p:nvPicPr>
          <p:cNvPr id="7" name="Graphic 6" descr="Books outline">
            <a:extLst>
              <a:ext uri="{FF2B5EF4-FFF2-40B4-BE49-F238E27FC236}">
                <a16:creationId xmlns:a16="http://schemas.microsoft.com/office/drawing/2014/main" id="{1DA2AF68-3BB2-9394-2A6C-6C9E36041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2854" y="2528628"/>
            <a:ext cx="342676" cy="3426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lang="en-US" dirty="0"/>
          </a:p>
          <a:p>
            <a:pPr lvl="1"/>
            <a:r>
              <a:rPr lang="en-US" dirty="0"/>
              <a:t>✅ Eligibility must be met</a:t>
            </a:r>
          </a:p>
          <a:p>
            <a:pPr lvl="1"/>
            <a:r>
              <a:rPr lang="en-US" dirty="0"/>
              <a:t>✅ CoPs guide compliance</a:t>
            </a:r>
          </a:p>
          <a:p>
            <a:pPr lvl="1"/>
            <a:r>
              <a:rPr lang="en-US" dirty="0"/>
              <a:t>✅ Continuous quality improvement</a:t>
            </a:r>
          </a:p>
          <a:p>
            <a:endParaRPr dirty="0"/>
          </a:p>
        </p:txBody>
      </p:sp>
      <p:sp>
        <p:nvSpPr>
          <p:cNvPr id="2" name="Title 1"/>
          <p:cNvSpPr>
            <a:spLocks noGrp="1"/>
          </p:cNvSpPr>
          <p:nvPr>
            <p:ph type="title"/>
          </p:nvPr>
        </p:nvSpPr>
        <p:spPr>
          <a:xfrm>
            <a:off x="1119188" y="454026"/>
            <a:ext cx="7675958" cy="802555"/>
          </a:xfrm>
        </p:spPr>
        <p:txBody>
          <a:bodyPr anchor="b">
            <a:normAutofit/>
          </a:bodyPr>
          <a:lstStyle/>
          <a:p>
            <a:r>
              <a:rPr dirty="0"/>
              <a:t>Summary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52" y="2555420"/>
            <a:ext cx="4519613" cy="1897917"/>
          </a:xfrm>
        </p:spPr>
        <p:txBody>
          <a:bodyPr anchor="b">
            <a:normAutofit/>
          </a:bodyPr>
          <a:lstStyle/>
          <a:p>
            <a:r>
              <a:rPr dirty="0"/>
              <a:t>Questions &amp; Discussion</a:t>
            </a:r>
          </a:p>
        </p:txBody>
      </p:sp>
      <p:sp>
        <p:nvSpPr>
          <p:cNvPr id="8" name="Text Placeholder 2">
            <a:extLst>
              <a:ext uri="{FF2B5EF4-FFF2-40B4-BE49-F238E27FC236}">
                <a16:creationId xmlns:a16="http://schemas.microsoft.com/office/drawing/2014/main" id="{E6E3EF61-8E25-0A23-6D05-835C00B2D711}"/>
              </a:ext>
            </a:extLst>
          </p:cNvPr>
          <p:cNvSpPr>
            <a:spLocks noGrp="1"/>
          </p:cNvSpPr>
          <p:nvPr>
            <p:ph type="body" sz="quarter" idx="19"/>
          </p:nvPr>
        </p:nvSpPr>
        <p:spPr>
          <a:xfrm>
            <a:off x="348853" y="4453336"/>
            <a:ext cx="4519613" cy="592504"/>
          </a:xfrm>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fontScale="92500" lnSpcReduction="20000"/>
          </a:bodyPr>
          <a:lstStyle/>
          <a:p>
            <a:endParaRPr dirty="0"/>
          </a:p>
          <a:p>
            <a:pPr marL="285750" indent="-285750">
              <a:buFont typeface="Arial" panose="020B0604020202020204" pitchFamily="34" charset="0"/>
              <a:buChar char="•"/>
              <a:defRPr sz="1800"/>
            </a:pPr>
            <a:r>
              <a:rPr dirty="0"/>
              <a:t>Patient rights and responsibilities.</a:t>
            </a:r>
          </a:p>
          <a:p>
            <a:pPr marL="285750" indent="-285750">
              <a:buFont typeface="Arial" panose="020B0604020202020204" pitchFamily="34" charset="0"/>
              <a:buChar char="•"/>
              <a:defRPr sz="1800"/>
            </a:pPr>
            <a:r>
              <a:rPr dirty="0"/>
              <a:t>Comprehensive assessment &amp; plan of care.</a:t>
            </a:r>
            <a:endParaRPr lang="en-US" dirty="0"/>
          </a:p>
          <a:p>
            <a:pPr marL="711994" lvl="3" indent="-285750">
              <a:buFont typeface="Wingdings" panose="05000000000000000000" pitchFamily="2" charset="2"/>
              <a:buChar char="Ø"/>
              <a:defRPr sz="1800"/>
            </a:pPr>
            <a:r>
              <a:rPr lang="en-US" dirty="0"/>
              <a:t>OASIS</a:t>
            </a:r>
            <a:endParaRPr dirty="0"/>
          </a:p>
          <a:p>
            <a:pPr marL="285750" indent="-285750">
              <a:buFont typeface="Arial" panose="020B0604020202020204" pitchFamily="34" charset="0"/>
              <a:buChar char="•"/>
              <a:defRPr sz="1800"/>
            </a:pPr>
            <a:r>
              <a:rPr dirty="0"/>
              <a:t>Coordination</a:t>
            </a:r>
            <a:r>
              <a:rPr lang="en-US" dirty="0"/>
              <a:t> – IDT and Physician</a:t>
            </a:r>
          </a:p>
          <a:p>
            <a:pPr marL="285750" indent="-285750">
              <a:buFont typeface="Arial" panose="020B0604020202020204" pitchFamily="34" charset="0"/>
              <a:buChar char="•"/>
              <a:defRPr sz="1800"/>
            </a:pPr>
            <a:r>
              <a:rPr dirty="0"/>
              <a:t> QAPI</a:t>
            </a:r>
            <a:r>
              <a:rPr lang="en-US" dirty="0"/>
              <a:t> </a:t>
            </a:r>
            <a:r>
              <a:rPr dirty="0"/>
              <a:t> </a:t>
            </a:r>
            <a:r>
              <a:rPr lang="en-US" dirty="0"/>
              <a:t>- Quality Assurance and Performance Improvement</a:t>
            </a:r>
          </a:p>
          <a:p>
            <a:pPr marL="711994" lvl="3" indent="-285750">
              <a:buFont typeface="Wingdings" panose="05000000000000000000" pitchFamily="2" charset="2"/>
              <a:buChar char="Ø"/>
              <a:defRPr sz="1800"/>
            </a:pPr>
            <a:r>
              <a:rPr lang="en-US" b="0" dirty="0"/>
              <a:t>SafetyNet</a:t>
            </a:r>
          </a:p>
          <a:p>
            <a:pPr marL="711994" lvl="3" indent="-285750">
              <a:buFont typeface="Wingdings" panose="05000000000000000000" pitchFamily="2" charset="2"/>
              <a:buChar char="Ø"/>
              <a:defRPr sz="1800"/>
            </a:pPr>
            <a:r>
              <a:rPr lang="en-US" b="0" dirty="0"/>
              <a:t>PIC-Performance Improvement Committee</a:t>
            </a:r>
          </a:p>
          <a:p>
            <a:pPr marL="285750" indent="-285750">
              <a:buFont typeface="Arial" panose="020B0604020202020204" pitchFamily="34" charset="0"/>
              <a:buChar char="•"/>
              <a:defRPr sz="1800"/>
            </a:pPr>
            <a:r>
              <a:rPr lang="en-US" dirty="0"/>
              <a:t>E</a:t>
            </a:r>
            <a:r>
              <a:rPr dirty="0"/>
              <a:t>mergency preparedness</a:t>
            </a:r>
            <a:r>
              <a:rPr lang="en-US" dirty="0"/>
              <a:t> </a:t>
            </a:r>
          </a:p>
          <a:p>
            <a:pPr marL="711994" lvl="3" indent="-285750">
              <a:buFont typeface="Wingdings" panose="05000000000000000000" pitchFamily="2" charset="2"/>
              <a:buChar char="Ø"/>
              <a:defRPr sz="1800"/>
            </a:pPr>
            <a:r>
              <a:rPr lang="en-US" dirty="0"/>
              <a:t>Organization </a:t>
            </a:r>
          </a:p>
          <a:p>
            <a:pPr marL="711994" lvl="3" indent="-285750">
              <a:buFont typeface="Wingdings" panose="05000000000000000000" pitchFamily="2" charset="2"/>
              <a:buChar char="Ø"/>
              <a:defRPr sz="1800"/>
            </a:pPr>
            <a:r>
              <a:rPr lang="en-US" dirty="0"/>
              <a:t>Patient</a:t>
            </a:r>
          </a:p>
          <a:p>
            <a:pPr marL="711994" lvl="3" indent="-285750">
              <a:buFont typeface="Wingdings" panose="05000000000000000000" pitchFamily="2" charset="2"/>
              <a:buChar char="Ø"/>
              <a:defRPr sz="1800"/>
            </a:pPr>
            <a:r>
              <a:rPr lang="en-US" dirty="0"/>
              <a:t>Employees</a:t>
            </a:r>
          </a:p>
          <a:p>
            <a:pPr marL="285750" indent="-285750">
              <a:buFont typeface="Arial" panose="020B0604020202020204" pitchFamily="34" charset="0"/>
              <a:buChar char="•"/>
              <a:defRPr sz="1800"/>
            </a:pPr>
            <a:r>
              <a:rPr lang="en-US" dirty="0"/>
              <a:t>S</a:t>
            </a:r>
            <a:r>
              <a:rPr dirty="0"/>
              <a:t>taffing</a:t>
            </a:r>
            <a:endParaRPr lang="en-US" dirty="0"/>
          </a:p>
          <a:p>
            <a:pPr marL="711994" lvl="3" indent="-285750">
              <a:buFont typeface="Wingdings" panose="05000000000000000000" pitchFamily="2" charset="2"/>
              <a:buChar char="Ø"/>
              <a:defRPr sz="1800"/>
            </a:pPr>
            <a:r>
              <a:rPr lang="en-US" dirty="0"/>
              <a:t>Credentialing initial/on-going</a:t>
            </a:r>
          </a:p>
          <a:p>
            <a:pPr marL="711994" lvl="3" indent="-285750">
              <a:buFont typeface="Wingdings" panose="05000000000000000000" pitchFamily="2" charset="2"/>
              <a:buChar char="Ø"/>
              <a:defRPr sz="1800"/>
            </a:pPr>
            <a:r>
              <a:rPr lang="en-US" dirty="0"/>
              <a:t>CORI</a:t>
            </a:r>
          </a:p>
          <a:p>
            <a:pPr lvl="3" indent="0">
              <a:buNone/>
              <a:defRPr sz="1800"/>
            </a:pPr>
            <a:endParaRPr lang="en-US" dirty="0"/>
          </a:p>
          <a:p>
            <a:pPr lvl="1">
              <a:defRPr sz="1800"/>
            </a:pPr>
            <a:r>
              <a:rPr lang="en-US" dirty="0"/>
              <a:t>		</a:t>
            </a:r>
            <a:endParaRPr dirty="0"/>
          </a:p>
        </p:txBody>
      </p:sp>
      <p:sp>
        <p:nvSpPr>
          <p:cNvPr id="2" name="Title 1"/>
          <p:cNvSpPr>
            <a:spLocks noGrp="1"/>
          </p:cNvSpPr>
          <p:nvPr>
            <p:ph type="title"/>
          </p:nvPr>
        </p:nvSpPr>
        <p:spPr>
          <a:xfrm>
            <a:off x="1119188" y="454026"/>
            <a:ext cx="7675958" cy="802555"/>
          </a:xfrm>
        </p:spPr>
        <p:txBody>
          <a:bodyPr anchor="b">
            <a:normAutofit/>
          </a:bodyPr>
          <a:lstStyle/>
          <a:p>
            <a:r>
              <a:t>CMS Conditions of Participation (CoPs)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dirty="0"/>
          </a:p>
          <a:p>
            <a:pPr marL="285750" indent="-285750">
              <a:buFont typeface="Arial" panose="020B0604020202020204" pitchFamily="34" charset="0"/>
              <a:buChar char="•"/>
              <a:defRPr sz="1800"/>
            </a:pPr>
            <a:endParaRPr dirty="0"/>
          </a:p>
        </p:txBody>
      </p:sp>
      <p:sp>
        <p:nvSpPr>
          <p:cNvPr id="2" name="Title 1"/>
          <p:cNvSpPr>
            <a:spLocks noGrp="1"/>
          </p:cNvSpPr>
          <p:nvPr>
            <p:ph type="title"/>
          </p:nvPr>
        </p:nvSpPr>
        <p:spPr>
          <a:xfrm>
            <a:off x="1119188" y="454026"/>
            <a:ext cx="7675958" cy="802555"/>
          </a:xfrm>
        </p:spPr>
        <p:txBody>
          <a:bodyPr anchor="b">
            <a:normAutofit/>
          </a:bodyPr>
          <a:lstStyle/>
          <a:p>
            <a:r>
              <a:t>Who Is Eligible for Home Health?</a:t>
            </a:r>
          </a:p>
        </p:txBody>
      </p:sp>
      <p:sp>
        <p:nvSpPr>
          <p:cNvPr id="4" name="Rectangle 1">
            <a:extLst>
              <a:ext uri="{FF2B5EF4-FFF2-40B4-BE49-F238E27FC236}">
                <a16:creationId xmlns:a16="http://schemas.microsoft.com/office/drawing/2014/main" id="{8F37F26F-5793-C566-1568-48DCAAE4C913}"/>
              </a:ext>
            </a:extLst>
          </p:cNvPr>
          <p:cNvSpPr>
            <a:spLocks noChangeArrowheads="1"/>
          </p:cNvSpPr>
          <p:nvPr/>
        </p:nvSpPr>
        <p:spPr bwMode="auto">
          <a:xfrm>
            <a:off x="1109662" y="2101429"/>
            <a:ext cx="658385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Homebound? As define by CMS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Need for skilled care? (Skilled nursing, PT, OT, Speech)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Face-to-face visit? (90 prior to SOC or 30 days after SOC)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Under plan of care?</a:t>
            </a:r>
          </a:p>
          <a:p>
            <a:pPr lvl="0" defTabSz="914400" eaLnBrk="0" fontAlgn="base" hangingPunct="0">
              <a:spcBef>
                <a:spcPct val="0"/>
              </a:spcBef>
              <a:spcAft>
                <a:spcPct val="0"/>
              </a:spcAft>
              <a:buFontTx/>
              <a:buChar char="•"/>
            </a:pPr>
            <a:r>
              <a:rPr lang="en-US" altLang="en-US" dirty="0">
                <a:latin typeface="Arial" panose="020B0604020202020204" pitchFamily="34" charset="0"/>
              </a:rPr>
              <a:t>✅ Under the care of a physician /allowed practitioner</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dirty="0"/>
          </a:p>
          <a:p>
            <a:pPr marL="285750" indent="-285750">
              <a:buFont typeface="Arial" panose="020B0604020202020204" pitchFamily="34" charset="0"/>
              <a:buChar char="•"/>
              <a:defRPr sz="1800"/>
            </a:pPr>
            <a:r>
              <a:rPr dirty="0"/>
              <a:t>Leaving home requires considerable effort.</a:t>
            </a:r>
          </a:p>
          <a:p>
            <a:pPr marL="285750" indent="-285750">
              <a:buFont typeface="Arial" panose="020B0604020202020204" pitchFamily="34" charset="0"/>
              <a:buChar char="•"/>
              <a:defRPr sz="1800"/>
            </a:pPr>
            <a:r>
              <a:rPr dirty="0"/>
              <a:t>Allowed for limited absences: medical, religious, adult day care.</a:t>
            </a:r>
          </a:p>
          <a:p>
            <a:pPr marL="285750" indent="-285750">
              <a:buFont typeface="Arial" panose="020B0604020202020204" pitchFamily="34" charset="0"/>
              <a:buChar char="•"/>
              <a:defRPr sz="1800"/>
            </a:pPr>
            <a:r>
              <a:rPr dirty="0"/>
              <a:t>Brief non-medical outings allowed (e.g., family event).</a:t>
            </a:r>
          </a:p>
        </p:txBody>
      </p:sp>
      <p:sp>
        <p:nvSpPr>
          <p:cNvPr id="2" name="Title 1"/>
          <p:cNvSpPr>
            <a:spLocks noGrp="1"/>
          </p:cNvSpPr>
          <p:nvPr>
            <p:ph type="title"/>
          </p:nvPr>
        </p:nvSpPr>
        <p:spPr>
          <a:xfrm>
            <a:off x="965279" y="594445"/>
            <a:ext cx="7675958" cy="802555"/>
          </a:xfrm>
        </p:spPr>
        <p:txBody>
          <a:bodyPr anchor="b">
            <a:normAutofit/>
          </a:bodyPr>
          <a:lstStyle/>
          <a:p>
            <a:r>
              <a:t>Homebound Criteria</a:t>
            </a:r>
          </a:p>
        </p:txBody>
      </p:sp>
      <p:graphicFrame>
        <p:nvGraphicFramePr>
          <p:cNvPr id="4" name="Table 3">
            <a:extLst>
              <a:ext uri="{FF2B5EF4-FFF2-40B4-BE49-F238E27FC236}">
                <a16:creationId xmlns:a16="http://schemas.microsoft.com/office/drawing/2014/main" id="{C01935CC-CF5E-6DDB-4637-CC3484693579}"/>
              </a:ext>
            </a:extLst>
          </p:cNvPr>
          <p:cNvGraphicFramePr>
            <a:graphicFrameLocks noGrp="1"/>
          </p:cNvGraphicFramePr>
          <p:nvPr>
            <p:extLst>
              <p:ext uri="{D42A27DB-BD31-4B8C-83A1-F6EECF244321}">
                <p14:modId xmlns:p14="http://schemas.microsoft.com/office/powerpoint/2010/main" val="3611966381"/>
              </p:ext>
            </p:extLst>
          </p:nvPr>
        </p:nvGraphicFramePr>
        <p:xfrm>
          <a:off x="1306716" y="3413659"/>
          <a:ext cx="6096000" cy="2489200"/>
        </p:xfrm>
        <a:graphic>
          <a:graphicData uri="http://schemas.openxmlformats.org/drawingml/2006/table">
            <a:tbl>
              <a:tblPr firstRow="1" bandRow="1">
                <a:tableStyleId>{5C22544A-7EE6-4342-B048-85BDC9FD1C3A}</a:tableStyleId>
              </a:tblPr>
              <a:tblGrid>
                <a:gridCol w="2930305">
                  <a:extLst>
                    <a:ext uri="{9D8B030D-6E8A-4147-A177-3AD203B41FA5}">
                      <a16:colId xmlns:a16="http://schemas.microsoft.com/office/drawing/2014/main" val="3872398360"/>
                    </a:ext>
                  </a:extLst>
                </a:gridCol>
                <a:gridCol w="3165695">
                  <a:extLst>
                    <a:ext uri="{9D8B030D-6E8A-4147-A177-3AD203B41FA5}">
                      <a16:colId xmlns:a16="http://schemas.microsoft.com/office/drawing/2014/main" val="3105646594"/>
                    </a:ext>
                  </a:extLst>
                </a:gridCol>
              </a:tblGrid>
              <a:tr h="370840">
                <a:tc>
                  <a:txBody>
                    <a:bodyPr/>
                    <a:lstStyle/>
                    <a:p>
                      <a:r>
                        <a:rPr lang="en-US" dirty="0"/>
                        <a:t>Meets Criteria</a:t>
                      </a:r>
                    </a:p>
                  </a:txBody>
                  <a:tcPr/>
                </a:tc>
                <a:tc>
                  <a:txBody>
                    <a:bodyPr/>
                    <a:lstStyle/>
                    <a:p>
                      <a:r>
                        <a:rPr lang="en-US" dirty="0"/>
                        <a:t>Does Not Meet Criteria</a:t>
                      </a:r>
                    </a:p>
                  </a:txBody>
                  <a:tcPr/>
                </a:tc>
                <a:extLst>
                  <a:ext uri="{0D108BD9-81ED-4DB2-BD59-A6C34878D82A}">
                    <a16:rowId xmlns:a16="http://schemas.microsoft.com/office/drawing/2014/main" val="1101683717"/>
                  </a:ext>
                </a:extLst>
              </a:tr>
              <a:tr h="370840">
                <a:tc>
                  <a:txBody>
                    <a:bodyPr/>
                    <a:lstStyle/>
                    <a:p>
                      <a:r>
                        <a:rPr lang="en-US" dirty="0"/>
                        <a:t>Lab test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Daily nursing home visit</a:t>
                      </a:r>
                    </a:p>
                    <a:p>
                      <a:endParaRPr lang="en-US" dirty="0"/>
                    </a:p>
                  </a:txBody>
                  <a:tcPr/>
                </a:tc>
                <a:extLst>
                  <a:ext uri="{0D108BD9-81ED-4DB2-BD59-A6C34878D82A}">
                    <a16:rowId xmlns:a16="http://schemas.microsoft.com/office/drawing/2014/main" val="54093356"/>
                  </a:ext>
                </a:extLst>
              </a:tr>
              <a:tr h="370840">
                <a:tc>
                  <a:txBody>
                    <a:bodyPr/>
                    <a:lstStyle/>
                    <a:p>
                      <a:r>
                        <a:rPr lang="en-US" dirty="0"/>
                        <a:t>Funeral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Family vacation</a:t>
                      </a:r>
                    </a:p>
                    <a:p>
                      <a:endParaRPr lang="en-US" dirty="0"/>
                    </a:p>
                  </a:txBody>
                  <a:tcPr/>
                </a:tc>
                <a:extLst>
                  <a:ext uri="{0D108BD9-81ED-4DB2-BD59-A6C34878D82A}">
                    <a16:rowId xmlns:a16="http://schemas.microsoft.com/office/drawing/2014/main" val="1421738379"/>
                  </a:ext>
                </a:extLst>
              </a:tr>
              <a:tr h="370840">
                <a:tc>
                  <a:txBody>
                    <a:bodyPr/>
                    <a:lstStyle/>
                    <a:p>
                      <a:r>
                        <a:rPr lang="en-US" dirty="0"/>
                        <a:t>Adult Day</a:t>
                      </a:r>
                    </a:p>
                  </a:txBody>
                  <a:tcPr/>
                </a:tc>
                <a:tc>
                  <a:txBody>
                    <a:bodyPr/>
                    <a:lstStyle/>
                    <a:p>
                      <a:endParaRPr lang="en-US"/>
                    </a:p>
                  </a:txBody>
                  <a:tcPr/>
                </a:tc>
                <a:extLst>
                  <a:ext uri="{0D108BD9-81ED-4DB2-BD59-A6C34878D82A}">
                    <a16:rowId xmlns:a16="http://schemas.microsoft.com/office/drawing/2014/main" val="229987966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7757585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76428936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188" y="454026"/>
            <a:ext cx="7675958" cy="802555"/>
          </a:xfrm>
        </p:spPr>
        <p:txBody>
          <a:bodyPr anchor="b">
            <a:normAutofit/>
          </a:bodyPr>
          <a:lstStyle/>
          <a:p>
            <a:r>
              <a:t>Medicare-Covered Home Health Services</a:t>
            </a:r>
          </a:p>
        </p:txBody>
      </p:sp>
      <p:sp>
        <p:nvSpPr>
          <p:cNvPr id="4" name="Rectangle 1">
            <a:extLst>
              <a:ext uri="{FF2B5EF4-FFF2-40B4-BE49-F238E27FC236}">
                <a16:creationId xmlns:a16="http://schemas.microsoft.com/office/drawing/2014/main" id="{94F8C938-62F1-0C61-A75A-5AE17450CA79}"/>
              </a:ext>
            </a:extLst>
          </p:cNvPr>
          <p:cNvSpPr>
            <a:spLocks noGrp="1" noChangeArrowheads="1"/>
          </p:cNvSpPr>
          <p:nvPr>
            <p:ph sz="quarter" idx="12"/>
          </p:nvPr>
        </p:nvSpPr>
        <p:spPr bwMode="auto">
          <a:xfrm>
            <a:off x="1109663" y="1674674"/>
            <a:ext cx="34623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Nursing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PT/OT/ST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MSW</a:t>
            </a:r>
          </a:p>
          <a:p>
            <a:pPr defTabSz="914400" eaLnBrk="0" fontAlgn="base" hangingPunct="0">
              <a:spcBef>
                <a:spcPct val="0"/>
              </a:spcBef>
              <a:spcAft>
                <a:spcPct val="0"/>
              </a:spcAft>
              <a:buFontTx/>
              <a:buChar char="•"/>
            </a:pPr>
            <a:r>
              <a:rPr lang="en-US" altLang="en-US" sz="1800" dirty="0">
                <a:latin typeface="Arial" panose="020B0604020202020204" pitchFamily="34" charset="0"/>
              </a:rPr>
              <a:t>🧑‍🦯 Aide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DME (billed separately)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dirty="0"/>
          </a:p>
          <a:p>
            <a:pPr marL="285750" indent="-285750">
              <a:buFont typeface="Arial" panose="020B0604020202020204" pitchFamily="34" charset="0"/>
              <a:buChar char="•"/>
              <a:defRPr sz="1800"/>
            </a:pPr>
            <a:r>
              <a:rPr dirty="0"/>
              <a:t>Physician referral and plan of care.</a:t>
            </a:r>
          </a:p>
          <a:p>
            <a:pPr marL="285750" indent="-285750">
              <a:buFont typeface="Arial" panose="020B0604020202020204" pitchFamily="34" charset="0"/>
              <a:buChar char="•"/>
              <a:defRPr sz="1800"/>
            </a:pPr>
            <a:r>
              <a:rPr dirty="0"/>
              <a:t>Initial assessment within 48 hours.</a:t>
            </a:r>
          </a:p>
          <a:p>
            <a:pPr marL="285750" indent="-285750">
              <a:buFont typeface="Arial" panose="020B0604020202020204" pitchFamily="34" charset="0"/>
              <a:buChar char="•"/>
              <a:defRPr sz="1800"/>
            </a:pPr>
            <a:r>
              <a:rPr dirty="0"/>
              <a:t>Plan of care must detail all services, frequency, and goals.</a:t>
            </a:r>
            <a:r>
              <a:rPr lang="en-US" dirty="0"/>
              <a:t> Must be related to the referral</a:t>
            </a:r>
            <a:endParaRPr dirty="0"/>
          </a:p>
          <a:p>
            <a:pPr marL="285750" indent="-285750">
              <a:buFont typeface="Arial" panose="020B0604020202020204" pitchFamily="34" charset="0"/>
              <a:buChar char="•"/>
              <a:defRPr sz="1800"/>
            </a:pPr>
            <a:r>
              <a:rPr dirty="0"/>
              <a:t>Plan of care must be reviewed and signed every 60 days.</a:t>
            </a:r>
          </a:p>
          <a:p>
            <a:pPr marL="285750" indent="-285750">
              <a:buFont typeface="Arial" panose="020B0604020202020204" pitchFamily="34" charset="0"/>
              <a:buChar char="•"/>
              <a:defRPr sz="1800"/>
            </a:pPr>
            <a:r>
              <a:rPr dirty="0"/>
              <a:t>60-day recertification required.</a:t>
            </a:r>
            <a:endParaRPr lang="en-US" dirty="0"/>
          </a:p>
          <a:p>
            <a:pPr marL="285750" indent="-285750">
              <a:buFont typeface="Arial" panose="020B0604020202020204" pitchFamily="34" charset="0"/>
              <a:buChar char="•"/>
              <a:defRPr sz="1800"/>
            </a:pPr>
            <a:endParaRPr lang="en-US" dirty="0"/>
          </a:p>
          <a:p>
            <a:pPr>
              <a:defRPr sz="1800"/>
            </a:pPr>
            <a:r>
              <a:rPr lang="en-US" dirty="0"/>
              <a:t>(Build a timeline)</a:t>
            </a:r>
          </a:p>
          <a:p>
            <a:pPr>
              <a:defRPr sz="1800"/>
            </a:pPr>
            <a:r>
              <a:rPr lang="en-US" dirty="0"/>
              <a:t>Physician referral → Assessment (48 </a:t>
            </a:r>
            <a:r>
              <a:rPr lang="en-US" dirty="0" err="1"/>
              <a:t>hrs</a:t>
            </a:r>
            <a:r>
              <a:rPr lang="en-US" dirty="0"/>
              <a:t>) → Plan of Care → Review every 60 days</a:t>
            </a:r>
            <a:endParaRPr dirty="0"/>
          </a:p>
        </p:txBody>
      </p:sp>
      <p:sp>
        <p:nvSpPr>
          <p:cNvPr id="2" name="Title 1"/>
          <p:cNvSpPr>
            <a:spLocks noGrp="1"/>
          </p:cNvSpPr>
          <p:nvPr>
            <p:ph type="title"/>
          </p:nvPr>
        </p:nvSpPr>
        <p:spPr>
          <a:xfrm>
            <a:off x="1119188" y="454026"/>
            <a:ext cx="7675958" cy="802555"/>
          </a:xfrm>
        </p:spPr>
        <p:txBody>
          <a:bodyPr anchor="b">
            <a:normAutofit/>
          </a:bodyPr>
          <a:lstStyle/>
          <a:p>
            <a:r>
              <a:t>Admission Criteria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019127" y="1870861"/>
            <a:ext cx="8586600" cy="4822825"/>
          </a:xfrm>
        </p:spPr>
        <p:txBody>
          <a:bodyPr>
            <a:normAutofit/>
          </a:bodyPr>
          <a:lstStyle/>
          <a:p>
            <a:pPr>
              <a:defRPr sz="1800"/>
            </a:pPr>
            <a:endParaRPr lang="en-US" dirty="0"/>
          </a:p>
          <a:p>
            <a:pPr lvl="0" defTabSz="914400" eaLnBrk="0" fontAlgn="base" hangingPunct="0">
              <a:spcBef>
                <a:spcPct val="0"/>
              </a:spcBef>
              <a:spcAft>
                <a:spcPct val="0"/>
              </a:spcAft>
              <a:buFontTx/>
              <a:buChar char="•"/>
            </a:pPr>
            <a:r>
              <a:rPr lang="en-US" altLang="en-US" sz="1800" dirty="0">
                <a:latin typeface="Arial" panose="020B0604020202020204" pitchFamily="34" charset="0"/>
              </a:rPr>
              <a:t>🚫 24-hour care</a:t>
            </a:r>
          </a:p>
          <a:p>
            <a:pPr lvl="0" defTabSz="914400" eaLnBrk="0" fontAlgn="base" hangingPunct="0">
              <a:spcBef>
                <a:spcPct val="0"/>
              </a:spcBef>
              <a:spcAft>
                <a:spcPct val="0"/>
              </a:spcAft>
              <a:buFontTx/>
              <a:buChar char="•"/>
            </a:pPr>
            <a:r>
              <a:rPr lang="en-US" altLang="en-US" sz="1800" dirty="0">
                <a:latin typeface="Arial" panose="020B0604020202020204" pitchFamily="34" charset="0"/>
              </a:rPr>
              <a:t>🚫 Homemaking and meal delivery (unless medically required)</a:t>
            </a:r>
          </a:p>
          <a:p>
            <a:pPr lvl="0" defTabSz="914400" eaLnBrk="0" fontAlgn="base" hangingPunct="0">
              <a:spcBef>
                <a:spcPct val="0"/>
              </a:spcBef>
              <a:spcAft>
                <a:spcPct val="0"/>
              </a:spcAft>
              <a:buFontTx/>
              <a:buChar char="•"/>
            </a:pPr>
            <a:r>
              <a:rPr lang="en-US" altLang="en-US" sz="1800" dirty="0">
                <a:latin typeface="Arial" panose="020B0604020202020204" pitchFamily="34" charset="0"/>
              </a:rPr>
              <a:t>🚫 Personal care outside aide duties</a:t>
            </a:r>
          </a:p>
          <a:p>
            <a:pPr>
              <a:defRPr sz="1800"/>
            </a:pPr>
            <a:endParaRPr dirty="0"/>
          </a:p>
        </p:txBody>
      </p:sp>
      <p:sp>
        <p:nvSpPr>
          <p:cNvPr id="2" name="Title 1"/>
          <p:cNvSpPr>
            <a:spLocks noGrp="1"/>
          </p:cNvSpPr>
          <p:nvPr>
            <p:ph type="title"/>
          </p:nvPr>
        </p:nvSpPr>
        <p:spPr>
          <a:xfrm>
            <a:off x="1119188" y="454026"/>
            <a:ext cx="7675958" cy="802555"/>
          </a:xfrm>
        </p:spPr>
        <p:txBody>
          <a:bodyPr anchor="b">
            <a:normAutofit/>
          </a:bodyPr>
          <a:lstStyle/>
          <a:p>
            <a:r>
              <a:t>Limitations &amp; Non-Covered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7687866" cy="4822825"/>
          </a:xfrm>
        </p:spPr>
        <p:txBody>
          <a:bodyPr>
            <a:normAutofit/>
          </a:bodyPr>
          <a:lstStyle/>
          <a:p>
            <a:endParaRPr dirty="0"/>
          </a:p>
          <a:p>
            <a:pPr marL="285750" indent="-285750">
              <a:buFont typeface="Arial" panose="020B0604020202020204" pitchFamily="34" charset="0"/>
              <a:buChar char="•"/>
              <a:defRPr sz="1800"/>
            </a:pPr>
            <a:r>
              <a:rPr dirty="0"/>
              <a:t>Goals achieved or services no longer needed.</a:t>
            </a:r>
          </a:p>
          <a:p>
            <a:pPr marL="285750" indent="-285750">
              <a:buFont typeface="Arial" panose="020B0604020202020204" pitchFamily="34" charset="0"/>
              <a:buChar char="•"/>
              <a:defRPr sz="1800"/>
            </a:pPr>
            <a:r>
              <a:rPr dirty="0"/>
              <a:t>No longer meet eligibility (e.g., not homebound).</a:t>
            </a:r>
          </a:p>
          <a:p>
            <a:pPr marL="285750" indent="-285750">
              <a:buFont typeface="Arial" panose="020B0604020202020204" pitchFamily="34" charset="0"/>
              <a:buChar char="•"/>
              <a:defRPr sz="1800"/>
            </a:pPr>
            <a:r>
              <a:rPr dirty="0"/>
              <a:t>Patient requests or safety concerns.</a:t>
            </a:r>
            <a:endParaRPr lang="en-US" dirty="0"/>
          </a:p>
          <a:p>
            <a:pPr marL="285750" indent="-285750">
              <a:buFont typeface="Arial" panose="020B0604020202020204" pitchFamily="34" charset="0"/>
              <a:buChar char="•"/>
              <a:defRPr sz="1800"/>
            </a:pPr>
            <a:endParaRPr lang="en-US" dirty="0"/>
          </a:p>
          <a:p>
            <a:pPr>
              <a:defRPr sz="1800"/>
            </a:pPr>
            <a:r>
              <a:rPr lang="en-US" dirty="0"/>
              <a:t>(insert flow chart)</a:t>
            </a:r>
          </a:p>
          <a:p>
            <a:pPr marL="285750" indent="-285750">
              <a:buFont typeface="Arial" panose="020B0604020202020204" pitchFamily="34" charset="0"/>
              <a:buChar char="•"/>
              <a:defRPr sz="1800"/>
            </a:pPr>
            <a:endParaRPr lang="en-US" dirty="0"/>
          </a:p>
          <a:p>
            <a:pPr marL="285750" indent="-285750">
              <a:buFont typeface="Arial" panose="020B0604020202020204" pitchFamily="34" charset="0"/>
              <a:buChar char="•"/>
              <a:defRPr sz="1800"/>
            </a:pPr>
            <a:r>
              <a:rPr lang="en-US" dirty="0"/>
              <a:t>Eligibility ends → Safety/Request → Notice provided → Care ends</a:t>
            </a:r>
            <a:endParaRPr dirty="0"/>
          </a:p>
        </p:txBody>
      </p:sp>
      <p:sp>
        <p:nvSpPr>
          <p:cNvPr id="2" name="Title 1"/>
          <p:cNvSpPr>
            <a:spLocks noGrp="1"/>
          </p:cNvSpPr>
          <p:nvPr>
            <p:ph type="title"/>
          </p:nvPr>
        </p:nvSpPr>
        <p:spPr>
          <a:xfrm>
            <a:off x="1119188" y="454026"/>
            <a:ext cx="7675958" cy="802555"/>
          </a:xfrm>
        </p:spPr>
        <p:txBody>
          <a:bodyPr anchor="b">
            <a:normAutofit/>
          </a:bodyPr>
          <a:lstStyle/>
          <a:p>
            <a:r>
              <a:rPr dirty="0"/>
              <a:t>Discharge from Home Health</a:t>
            </a:r>
          </a:p>
        </p:txBody>
      </p:sp>
    </p:spTree>
  </p:cSld>
  <p:clrMapOvr>
    <a:masterClrMapping/>
  </p:clrMapOvr>
</p:sld>
</file>

<file path=ppt/theme/theme1.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2.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docProps/app.xml><?xml version="1.0" encoding="utf-8"?>
<Properties xmlns="http://schemas.openxmlformats.org/officeDocument/2006/extended-properties" xmlns:vt="http://schemas.openxmlformats.org/officeDocument/2006/docPropsVTypes">
  <Template>TuftsMed_CaH_16x9_template_3.22</Template>
  <TotalTime>323</TotalTime>
  <Words>791</Words>
  <Application>Microsoft Office PowerPoint</Application>
  <PresentationFormat>On-screen Show (4:3)</PresentationFormat>
  <Paragraphs>146</Paragraphs>
  <Slides>26</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Arial</vt:lpstr>
      <vt:lpstr>Corbel</vt:lpstr>
      <vt:lpstr>Roboto</vt:lpstr>
      <vt:lpstr>Rockwell</vt:lpstr>
      <vt:lpstr>System Font Regular</vt:lpstr>
      <vt:lpstr>Verdana</vt:lpstr>
      <vt:lpstr>Wingdings</vt:lpstr>
      <vt:lpstr>Instructions</vt:lpstr>
      <vt:lpstr>Tufts Medecine 3.22</vt:lpstr>
      <vt:lpstr>Acrobat Document</vt:lpstr>
      <vt:lpstr>Home Health Services: Criteria, Eligibility &amp; Compliance</vt:lpstr>
      <vt:lpstr>What Are Home Health Services?</vt:lpstr>
      <vt:lpstr>CMS Conditions of Participation (CoPs)</vt:lpstr>
      <vt:lpstr>Who Is Eligible for Home Health?</vt:lpstr>
      <vt:lpstr>Homebound Criteria</vt:lpstr>
      <vt:lpstr>Medicare-Covered Home Health Services</vt:lpstr>
      <vt:lpstr>Admission Criteria</vt:lpstr>
      <vt:lpstr>Limitations &amp; Non-Covered Services</vt:lpstr>
      <vt:lpstr>Discharge from Home Health</vt:lpstr>
      <vt:lpstr>Discharge from Home Health</vt:lpstr>
      <vt:lpstr>HCCN</vt:lpstr>
      <vt:lpstr>NOMNC</vt:lpstr>
      <vt:lpstr>Patient Rights &amp; Responsibilities</vt:lpstr>
      <vt:lpstr>Agency Responsibilities</vt:lpstr>
      <vt:lpstr>Timely Service and Coordinated Service Notice Of Admission </vt:lpstr>
      <vt:lpstr>Timely Service and Coordinated Service Notice Of Admission /Consent Forms</vt:lpstr>
      <vt:lpstr>Timely Service and Coordinated Service Notice Of Admission -EPIC</vt:lpstr>
      <vt:lpstr>Timely Service and Coordinated Service Notice Of Admission -EPIC</vt:lpstr>
      <vt:lpstr>Timely Service and Coordinated Service Notice Of Admission  –EPIC/Remote Client</vt:lpstr>
      <vt:lpstr>Timely Service and Coordinated Service Notice Of Admission –EPIC/Rover</vt:lpstr>
      <vt:lpstr>Timely Service and Coordinated Service Notice Of Admission –Patient Handbook</vt:lpstr>
      <vt:lpstr>Timely Service and Coordinated Service Notice Of Admission –Patient Handbook</vt:lpstr>
      <vt:lpstr>Quality Measures &amp; Compliance</vt:lpstr>
      <vt:lpstr>Emergency Preparedness Requirements</vt:lpstr>
      <vt:lpstr>Summary</vt:lpstr>
      <vt:lpstr>Questions &amp;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Moran, Jennifer</dc:creator>
  <cp:keywords/>
  <dc:description>generated using python-pptx</dc:description>
  <cp:lastModifiedBy>Mejia, Rawilda</cp:lastModifiedBy>
  <cp:revision>2</cp:revision>
  <dcterms:created xsi:type="dcterms:W3CDTF">2013-01-27T09:14:16Z</dcterms:created>
  <dcterms:modified xsi:type="dcterms:W3CDTF">2025-06-24T18:14:49Z</dcterms:modified>
  <cp:category/>
</cp:coreProperties>
</file>