
<file path=[Content_Types].xml><?xml version="1.0" encoding="utf-8"?>
<Types xmlns="http://schemas.openxmlformats.org/package/2006/content-types">
  <Default Extension="glb" ContentType="model/gltf.binary"/>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1.xml" ContentType="application/inkml+xml"/>
  <Override PartName="/ppt/ink/ink2.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ink/ink9.xml" ContentType="application/inkml+xml"/>
  <Override PartName="/ppt/ink/ink10.xml" ContentType="application/inkml+xml"/>
  <Override PartName="/ppt/notesSlides/notesSlide31.xml" ContentType="application/vnd.openxmlformats-officedocument.presentationml.notesSlide+xml"/>
  <Override PartName="/ppt/ink/ink11.xml" ContentType="application/inkml+xml"/>
  <Override PartName="/ppt/ink/ink12.xml" ContentType="application/inkml+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6"/>
  </p:notesMasterIdLst>
  <p:sldIdLst>
    <p:sldId id="256" r:id="rId5"/>
    <p:sldId id="314" r:id="rId6"/>
    <p:sldId id="322" r:id="rId7"/>
    <p:sldId id="257" r:id="rId8"/>
    <p:sldId id="289" r:id="rId9"/>
    <p:sldId id="290" r:id="rId10"/>
    <p:sldId id="291" r:id="rId11"/>
    <p:sldId id="267" r:id="rId12"/>
    <p:sldId id="292" r:id="rId13"/>
    <p:sldId id="293" r:id="rId14"/>
    <p:sldId id="277" r:id="rId15"/>
    <p:sldId id="321" r:id="rId16"/>
    <p:sldId id="301" r:id="rId17"/>
    <p:sldId id="300" r:id="rId18"/>
    <p:sldId id="316" r:id="rId19"/>
    <p:sldId id="303" r:id="rId20"/>
    <p:sldId id="304" r:id="rId21"/>
    <p:sldId id="305" r:id="rId22"/>
    <p:sldId id="313" r:id="rId23"/>
    <p:sldId id="317" r:id="rId24"/>
    <p:sldId id="324" r:id="rId25"/>
    <p:sldId id="318" r:id="rId26"/>
    <p:sldId id="307" r:id="rId27"/>
    <p:sldId id="308" r:id="rId28"/>
    <p:sldId id="315" r:id="rId29"/>
    <p:sldId id="326" r:id="rId30"/>
    <p:sldId id="299" r:id="rId31"/>
    <p:sldId id="309" r:id="rId32"/>
    <p:sldId id="310" r:id="rId33"/>
    <p:sldId id="311" r:id="rId34"/>
    <p:sldId id="327" r:id="rId35"/>
    <p:sldId id="334" r:id="rId36"/>
    <p:sldId id="328" r:id="rId37"/>
    <p:sldId id="329" r:id="rId38"/>
    <p:sldId id="330" r:id="rId39"/>
    <p:sldId id="335" r:id="rId40"/>
    <p:sldId id="266" r:id="rId41"/>
    <p:sldId id="258" r:id="rId42"/>
    <p:sldId id="263" r:id="rId43"/>
    <p:sldId id="268" r:id="rId44"/>
    <p:sldId id="275" r:id="rId45"/>
    <p:sldId id="271" r:id="rId46"/>
    <p:sldId id="274" r:id="rId47"/>
    <p:sldId id="332" r:id="rId48"/>
    <p:sldId id="336" r:id="rId49"/>
    <p:sldId id="286" r:id="rId50"/>
    <p:sldId id="333" r:id="rId51"/>
    <p:sldId id="288" r:id="rId52"/>
    <p:sldId id="272" r:id="rId53"/>
    <p:sldId id="323" r:id="rId54"/>
    <p:sldId id="331" r:id="rId5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84385D-35EA-439D-A70E-7F01B4F12AB5}" v="1" dt="2026-08-26T13:07:31.1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34" autoAdjust="0"/>
    <p:restoredTop sz="94125" autoAdjust="0"/>
  </p:normalViewPr>
  <p:slideViewPr>
    <p:cSldViewPr snapToGrid="0">
      <p:cViewPr varScale="1">
        <p:scale>
          <a:sx n="105" d="100"/>
          <a:sy n="105" d="100"/>
        </p:scale>
        <p:origin x="690" y="78"/>
      </p:cViewPr>
      <p:guideLst/>
    </p:cSldViewPr>
  </p:slideViewPr>
  <p:notesTextViewPr>
    <p:cViewPr>
      <p:scale>
        <a:sx n="1" d="1"/>
        <a:sy n="1" d="1"/>
      </p:scale>
      <p:origin x="0" y="0"/>
    </p:cViewPr>
  </p:notesTextViewPr>
  <p:sorterViewPr>
    <p:cViewPr>
      <p:scale>
        <a:sx n="100" d="100"/>
        <a:sy n="100" d="100"/>
      </p:scale>
      <p:origin x="0" y="-490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C1C477-0279-47F1-8D32-8E7B58407C95}" type="doc">
      <dgm:prSet loTypeId="urn:microsoft.com/office/officeart/2005/8/layout/arrow5" loCatId="relationship" qsTypeId="urn:microsoft.com/office/officeart/2005/8/quickstyle/simple1" qsCatId="simple" csTypeId="urn:microsoft.com/office/officeart/2005/8/colors/accent1_2" csCatId="accent1"/>
      <dgm:spPr/>
      <dgm:t>
        <a:bodyPr/>
        <a:lstStyle/>
        <a:p>
          <a:endParaRPr lang="en-US"/>
        </a:p>
      </dgm:t>
    </dgm:pt>
    <dgm:pt modelId="{37D4B73F-7B89-48B1-9072-6FF40B96A83D}">
      <dgm:prSet/>
      <dgm:spPr/>
      <dgm:t>
        <a:bodyPr/>
        <a:lstStyle/>
        <a:p>
          <a:r>
            <a:rPr lang="en-US" b="1" u="sng"/>
            <a:t>Jardiance</a:t>
          </a:r>
          <a:endParaRPr lang="en-US"/>
        </a:p>
      </dgm:t>
    </dgm:pt>
    <dgm:pt modelId="{A320B66D-CC4A-4108-9F20-314FCB945693}" type="parTrans" cxnId="{5514E180-026E-429C-A0AB-0E0BF7D81D1E}">
      <dgm:prSet/>
      <dgm:spPr/>
      <dgm:t>
        <a:bodyPr/>
        <a:lstStyle/>
        <a:p>
          <a:endParaRPr lang="en-US"/>
        </a:p>
      </dgm:t>
    </dgm:pt>
    <dgm:pt modelId="{FB3DD73B-2CDA-45B4-927E-CFE02CA30C29}" type="sibTrans" cxnId="{5514E180-026E-429C-A0AB-0E0BF7D81D1E}">
      <dgm:prSet/>
      <dgm:spPr/>
      <dgm:t>
        <a:bodyPr/>
        <a:lstStyle/>
        <a:p>
          <a:endParaRPr lang="en-US"/>
        </a:p>
      </dgm:t>
    </dgm:pt>
    <dgm:pt modelId="{D80C9129-5941-4513-BBF4-F1595848E724}">
      <dgm:prSet/>
      <dgm:spPr/>
      <dgm:t>
        <a:bodyPr/>
        <a:lstStyle/>
        <a:p>
          <a:r>
            <a:rPr lang="en-US"/>
            <a:t>Jardiance has been approved by the US Food and Drug Administration to </a:t>
          </a:r>
          <a:r>
            <a:rPr lang="en-US" b="1" i="1"/>
            <a:t>reduce the risk of cardiovascular death plus hospitalization</a:t>
          </a:r>
          <a:r>
            <a:rPr lang="en-US"/>
            <a:t>.</a:t>
          </a:r>
        </a:p>
      </dgm:t>
    </dgm:pt>
    <dgm:pt modelId="{DD5630C3-C294-4217-BC60-57F6E8AA8461}" type="parTrans" cxnId="{9152B56D-A8AD-492A-A7D6-4FA503347425}">
      <dgm:prSet/>
      <dgm:spPr/>
      <dgm:t>
        <a:bodyPr/>
        <a:lstStyle/>
        <a:p>
          <a:endParaRPr lang="en-US"/>
        </a:p>
      </dgm:t>
    </dgm:pt>
    <dgm:pt modelId="{440F19A0-1D74-4521-BAE7-35424A02D1FA}" type="sibTrans" cxnId="{9152B56D-A8AD-492A-A7D6-4FA503347425}">
      <dgm:prSet/>
      <dgm:spPr/>
      <dgm:t>
        <a:bodyPr/>
        <a:lstStyle/>
        <a:p>
          <a:endParaRPr lang="en-US"/>
        </a:p>
      </dgm:t>
    </dgm:pt>
    <dgm:pt modelId="{44103684-8F19-433B-99FF-54210E9AC6A3}">
      <dgm:prSet/>
      <dgm:spPr/>
      <dgm:t>
        <a:bodyPr/>
        <a:lstStyle/>
        <a:p>
          <a:r>
            <a:rPr lang="en-US"/>
            <a:t>For </a:t>
          </a:r>
          <a:r>
            <a:rPr lang="en-US" b="1" i="1"/>
            <a:t>heart failure in adults with reduced ejection fraction</a:t>
          </a:r>
          <a:r>
            <a:rPr lang="en-US"/>
            <a:t>.</a:t>
          </a:r>
        </a:p>
      </dgm:t>
    </dgm:pt>
    <dgm:pt modelId="{1278D057-6A3E-4D23-BC29-3AA626F2F88A}" type="parTrans" cxnId="{2BA32C95-FE11-45E9-95AC-62529C257172}">
      <dgm:prSet/>
      <dgm:spPr/>
      <dgm:t>
        <a:bodyPr/>
        <a:lstStyle/>
        <a:p>
          <a:endParaRPr lang="en-US"/>
        </a:p>
      </dgm:t>
    </dgm:pt>
    <dgm:pt modelId="{1C79EFA7-6F35-4BC5-BFAE-77529BEE085E}" type="sibTrans" cxnId="{2BA32C95-FE11-45E9-95AC-62529C257172}">
      <dgm:prSet/>
      <dgm:spPr/>
      <dgm:t>
        <a:bodyPr/>
        <a:lstStyle/>
        <a:p>
          <a:endParaRPr lang="en-US"/>
        </a:p>
      </dgm:t>
    </dgm:pt>
    <dgm:pt modelId="{A14A210E-1D76-47ED-9890-41371E4DE4C5}">
      <dgm:prSet/>
      <dgm:spPr/>
      <dgm:t>
        <a:bodyPr/>
        <a:lstStyle/>
        <a:p>
          <a:r>
            <a:rPr lang="en-US"/>
            <a:t>Jardiance </a:t>
          </a:r>
          <a:r>
            <a:rPr lang="en-US" b="1" i="1"/>
            <a:t>triggers the utilization of alternative energy sources within heart cells, potentially enhancing their function and resilience</a:t>
          </a:r>
          <a:r>
            <a:rPr lang="en-US"/>
            <a:t>.</a:t>
          </a:r>
        </a:p>
      </dgm:t>
    </dgm:pt>
    <dgm:pt modelId="{F38ED032-1B9B-4CDF-BCFD-AF4A66A8747D}" type="parTrans" cxnId="{CFD000E7-3AD4-40CC-8DDF-C031E8E77F16}">
      <dgm:prSet/>
      <dgm:spPr/>
      <dgm:t>
        <a:bodyPr/>
        <a:lstStyle/>
        <a:p>
          <a:endParaRPr lang="en-US"/>
        </a:p>
      </dgm:t>
    </dgm:pt>
    <dgm:pt modelId="{120A7D7E-0C84-41B7-A141-7CBDF1502D42}" type="sibTrans" cxnId="{CFD000E7-3AD4-40CC-8DDF-C031E8E77F16}">
      <dgm:prSet/>
      <dgm:spPr/>
      <dgm:t>
        <a:bodyPr/>
        <a:lstStyle/>
        <a:p>
          <a:endParaRPr lang="en-US"/>
        </a:p>
      </dgm:t>
    </dgm:pt>
    <dgm:pt modelId="{BB908AE1-7960-4CA6-86F4-0345ACBF7F9B}">
      <dgm:prSet/>
      <dgm:spPr/>
      <dgm:t>
        <a:bodyPr/>
        <a:lstStyle/>
        <a:p>
          <a:r>
            <a:rPr lang="en-US"/>
            <a:t>Can </a:t>
          </a:r>
          <a:r>
            <a:rPr lang="en-US" b="1" i="1"/>
            <a:t>lower BP, alleviating stress on the heart and blood vessels</a:t>
          </a:r>
          <a:r>
            <a:rPr lang="en-US"/>
            <a:t>.</a:t>
          </a:r>
        </a:p>
      </dgm:t>
    </dgm:pt>
    <dgm:pt modelId="{66E88345-C8FB-457C-86A5-453616D3EDBD}" type="parTrans" cxnId="{94AE2AC0-87D8-4D5C-8751-B63DE5FCBD57}">
      <dgm:prSet/>
      <dgm:spPr/>
      <dgm:t>
        <a:bodyPr/>
        <a:lstStyle/>
        <a:p>
          <a:endParaRPr lang="en-US"/>
        </a:p>
      </dgm:t>
    </dgm:pt>
    <dgm:pt modelId="{ACDED23C-58FD-4EF0-9146-7B780C028A09}" type="sibTrans" cxnId="{94AE2AC0-87D8-4D5C-8751-B63DE5FCBD57}">
      <dgm:prSet/>
      <dgm:spPr/>
      <dgm:t>
        <a:bodyPr/>
        <a:lstStyle/>
        <a:p>
          <a:endParaRPr lang="en-US"/>
        </a:p>
      </dgm:t>
    </dgm:pt>
    <dgm:pt modelId="{44770DFC-E709-435E-B558-878422D51F51}" type="pres">
      <dgm:prSet presAssocID="{D0C1C477-0279-47F1-8D32-8E7B58407C95}" presName="diagram" presStyleCnt="0">
        <dgm:presLayoutVars>
          <dgm:dir/>
          <dgm:resizeHandles val="exact"/>
        </dgm:presLayoutVars>
      </dgm:prSet>
      <dgm:spPr/>
    </dgm:pt>
    <dgm:pt modelId="{1CCD167B-EA51-45DC-A681-227293EFC384}" type="pres">
      <dgm:prSet presAssocID="{37D4B73F-7B89-48B1-9072-6FF40B96A83D}" presName="arrow" presStyleLbl="node1" presStyleIdx="0" presStyleCnt="1">
        <dgm:presLayoutVars>
          <dgm:bulletEnabled val="1"/>
        </dgm:presLayoutVars>
      </dgm:prSet>
      <dgm:spPr/>
    </dgm:pt>
  </dgm:ptLst>
  <dgm:cxnLst>
    <dgm:cxn modelId="{9152B56D-A8AD-492A-A7D6-4FA503347425}" srcId="{37D4B73F-7B89-48B1-9072-6FF40B96A83D}" destId="{D80C9129-5941-4513-BBF4-F1595848E724}" srcOrd="0" destOrd="0" parTransId="{DD5630C3-C294-4217-BC60-57F6E8AA8461}" sibTransId="{440F19A0-1D74-4521-BAE7-35424A02D1FA}"/>
    <dgm:cxn modelId="{5544A74E-8B03-4EF5-BC48-034478079B15}" type="presOf" srcId="{D0C1C477-0279-47F1-8D32-8E7B58407C95}" destId="{44770DFC-E709-435E-B558-878422D51F51}" srcOrd="0" destOrd="0" presId="urn:microsoft.com/office/officeart/2005/8/layout/arrow5"/>
    <dgm:cxn modelId="{01652556-1AD7-4B53-9077-B22C25798DE4}" type="presOf" srcId="{D80C9129-5941-4513-BBF4-F1595848E724}" destId="{1CCD167B-EA51-45DC-A681-227293EFC384}" srcOrd="0" destOrd="1" presId="urn:microsoft.com/office/officeart/2005/8/layout/arrow5"/>
    <dgm:cxn modelId="{D994BA57-6156-40E3-B8DE-4A5904BE8CF6}" type="presOf" srcId="{37D4B73F-7B89-48B1-9072-6FF40B96A83D}" destId="{1CCD167B-EA51-45DC-A681-227293EFC384}" srcOrd="0" destOrd="0" presId="urn:microsoft.com/office/officeart/2005/8/layout/arrow5"/>
    <dgm:cxn modelId="{83B5AB58-CB5E-437A-BC4D-7FEF985A22F6}" type="presOf" srcId="{44103684-8F19-433B-99FF-54210E9AC6A3}" destId="{1CCD167B-EA51-45DC-A681-227293EFC384}" srcOrd="0" destOrd="2" presId="urn:microsoft.com/office/officeart/2005/8/layout/arrow5"/>
    <dgm:cxn modelId="{5514E180-026E-429C-A0AB-0E0BF7D81D1E}" srcId="{D0C1C477-0279-47F1-8D32-8E7B58407C95}" destId="{37D4B73F-7B89-48B1-9072-6FF40B96A83D}" srcOrd="0" destOrd="0" parTransId="{A320B66D-CC4A-4108-9F20-314FCB945693}" sibTransId="{FB3DD73B-2CDA-45B4-927E-CFE02CA30C29}"/>
    <dgm:cxn modelId="{2F7EF189-7B7E-400A-AA9D-0F5DDB3C86E9}" type="presOf" srcId="{A14A210E-1D76-47ED-9890-41371E4DE4C5}" destId="{1CCD167B-EA51-45DC-A681-227293EFC384}" srcOrd="0" destOrd="3" presId="urn:microsoft.com/office/officeart/2005/8/layout/arrow5"/>
    <dgm:cxn modelId="{DB6DED8C-6C9E-44ED-8F5C-C83B58068D1B}" type="presOf" srcId="{BB908AE1-7960-4CA6-86F4-0345ACBF7F9B}" destId="{1CCD167B-EA51-45DC-A681-227293EFC384}" srcOrd="0" destOrd="4" presId="urn:microsoft.com/office/officeart/2005/8/layout/arrow5"/>
    <dgm:cxn modelId="{2BA32C95-FE11-45E9-95AC-62529C257172}" srcId="{37D4B73F-7B89-48B1-9072-6FF40B96A83D}" destId="{44103684-8F19-433B-99FF-54210E9AC6A3}" srcOrd="1" destOrd="0" parTransId="{1278D057-6A3E-4D23-BC29-3AA626F2F88A}" sibTransId="{1C79EFA7-6F35-4BC5-BFAE-77529BEE085E}"/>
    <dgm:cxn modelId="{94AE2AC0-87D8-4D5C-8751-B63DE5FCBD57}" srcId="{37D4B73F-7B89-48B1-9072-6FF40B96A83D}" destId="{BB908AE1-7960-4CA6-86F4-0345ACBF7F9B}" srcOrd="3" destOrd="0" parTransId="{66E88345-C8FB-457C-86A5-453616D3EDBD}" sibTransId="{ACDED23C-58FD-4EF0-9146-7B780C028A09}"/>
    <dgm:cxn modelId="{CFD000E7-3AD4-40CC-8DDF-C031E8E77F16}" srcId="{37D4B73F-7B89-48B1-9072-6FF40B96A83D}" destId="{A14A210E-1D76-47ED-9890-41371E4DE4C5}" srcOrd="2" destOrd="0" parTransId="{F38ED032-1B9B-4CDF-BCFD-AF4A66A8747D}" sibTransId="{120A7D7E-0C84-41B7-A141-7CBDF1502D42}"/>
    <dgm:cxn modelId="{73E149B4-FD7B-4403-A1D1-9059CB79188A}" type="presParOf" srcId="{44770DFC-E709-435E-B558-878422D51F51}" destId="{1CCD167B-EA51-45DC-A681-227293EFC384}" srcOrd="0"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CD167B-EA51-45DC-A681-227293EFC384}">
      <dsp:nvSpPr>
        <dsp:cNvPr id="0" name=""/>
        <dsp:cNvSpPr/>
      </dsp:nvSpPr>
      <dsp:spPr>
        <a:xfrm>
          <a:off x="0" y="346894"/>
          <a:ext cx="5745726" cy="5745726"/>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t" anchorCtr="0">
          <a:noAutofit/>
        </a:bodyPr>
        <a:lstStyle/>
        <a:p>
          <a:pPr marL="0" lvl="0" indent="0" algn="l" defTabSz="933450">
            <a:lnSpc>
              <a:spcPct val="90000"/>
            </a:lnSpc>
            <a:spcBef>
              <a:spcPct val="0"/>
            </a:spcBef>
            <a:spcAft>
              <a:spcPct val="35000"/>
            </a:spcAft>
            <a:buNone/>
          </a:pPr>
          <a:r>
            <a:rPr lang="en-US" sz="2100" b="1" u="sng" kern="1200"/>
            <a:t>Jardiance</a:t>
          </a:r>
          <a:endParaRPr lang="en-US" sz="2100" kern="1200"/>
        </a:p>
        <a:p>
          <a:pPr marL="171450" lvl="1" indent="-171450" algn="l" defTabSz="711200">
            <a:lnSpc>
              <a:spcPct val="90000"/>
            </a:lnSpc>
            <a:spcBef>
              <a:spcPct val="0"/>
            </a:spcBef>
            <a:spcAft>
              <a:spcPct val="15000"/>
            </a:spcAft>
            <a:buChar char="•"/>
          </a:pPr>
          <a:r>
            <a:rPr lang="en-US" sz="1600" kern="1200"/>
            <a:t>Jardiance has been approved by the US Food and Drug Administration to </a:t>
          </a:r>
          <a:r>
            <a:rPr lang="en-US" sz="1600" b="1" i="1" kern="1200"/>
            <a:t>reduce the risk of cardiovascular death plus hospitalization</a:t>
          </a:r>
          <a:r>
            <a:rPr lang="en-US" sz="1600" kern="1200"/>
            <a:t>.</a:t>
          </a:r>
        </a:p>
        <a:p>
          <a:pPr marL="171450" lvl="1" indent="-171450" algn="l" defTabSz="711200">
            <a:lnSpc>
              <a:spcPct val="90000"/>
            </a:lnSpc>
            <a:spcBef>
              <a:spcPct val="0"/>
            </a:spcBef>
            <a:spcAft>
              <a:spcPct val="15000"/>
            </a:spcAft>
            <a:buChar char="•"/>
          </a:pPr>
          <a:r>
            <a:rPr lang="en-US" sz="1600" kern="1200"/>
            <a:t>For </a:t>
          </a:r>
          <a:r>
            <a:rPr lang="en-US" sz="1600" b="1" i="1" kern="1200"/>
            <a:t>heart failure in adults with reduced ejection fraction</a:t>
          </a:r>
          <a:r>
            <a:rPr lang="en-US" sz="1600" kern="1200"/>
            <a:t>.</a:t>
          </a:r>
        </a:p>
        <a:p>
          <a:pPr marL="171450" lvl="1" indent="-171450" algn="l" defTabSz="711200">
            <a:lnSpc>
              <a:spcPct val="90000"/>
            </a:lnSpc>
            <a:spcBef>
              <a:spcPct val="0"/>
            </a:spcBef>
            <a:spcAft>
              <a:spcPct val="15000"/>
            </a:spcAft>
            <a:buChar char="•"/>
          </a:pPr>
          <a:r>
            <a:rPr lang="en-US" sz="1600" kern="1200"/>
            <a:t>Jardiance </a:t>
          </a:r>
          <a:r>
            <a:rPr lang="en-US" sz="1600" b="1" i="1" kern="1200"/>
            <a:t>triggers the utilization of alternative energy sources within heart cells, potentially enhancing their function and resilience</a:t>
          </a:r>
          <a:r>
            <a:rPr lang="en-US" sz="1600" kern="1200"/>
            <a:t>.</a:t>
          </a:r>
        </a:p>
        <a:p>
          <a:pPr marL="171450" lvl="1" indent="-171450" algn="l" defTabSz="711200">
            <a:lnSpc>
              <a:spcPct val="90000"/>
            </a:lnSpc>
            <a:spcBef>
              <a:spcPct val="0"/>
            </a:spcBef>
            <a:spcAft>
              <a:spcPct val="15000"/>
            </a:spcAft>
            <a:buChar char="•"/>
          </a:pPr>
          <a:r>
            <a:rPr lang="en-US" sz="1600" kern="1200"/>
            <a:t>Can </a:t>
          </a:r>
          <a:r>
            <a:rPr lang="en-US" sz="1600" b="1" i="1" kern="1200"/>
            <a:t>lower BP, alleviating stress on the heart and blood vessels</a:t>
          </a:r>
          <a:r>
            <a:rPr lang="en-US" sz="1600" kern="1200"/>
            <a:t>.</a:t>
          </a:r>
        </a:p>
      </dsp:txBody>
      <dsp:txXfrm>
        <a:off x="1436432" y="346894"/>
        <a:ext cx="2872863" cy="4740224"/>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4T15:08:26.713"/>
    </inkml:context>
    <inkml:brush xml:id="br0">
      <inkml:brushProperty name="width" value="0.05" units="cm"/>
      <inkml:brushProperty name="height" value="0.05" units="cm"/>
      <inkml:brushProperty name="color" value="#E71224"/>
    </inkml:brush>
  </inkml:definitions>
  <inkml:trace contextRef="#ctx0" brushRef="#br0">21 0 24575,'-9'5'0,"-3"1"-8191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4T15:08:50.986"/>
    </inkml:context>
    <inkml:brush xml:id="br0">
      <inkml:brushProperty name="width" value="0.05" units="cm"/>
      <inkml:brushProperty name="height" value="0.05" units="cm"/>
      <inkml:brushProperty name="color" value="#E71224"/>
    </inkml:brush>
  </inkml:definitions>
  <inkml:trace contextRef="#ctx0" brushRef="#br0">3086 1020 24523,'-1'40'0,"-3"-1"0,-2 1 0,-2 0 0,-3-1 0,-2 0 0,-2 0 0,-3 0 0,-1-2 0,-3 1 0,-3-2 0,-1 0 0,-3 0 0,-1-2 0,-3 0 0,-2-1 0,-1-1 0,-3-1 0,-1-1 0,-2-2 0,-2 0 0,-1-1 0,-2-2 0,-1-1 0,-2-1 0,-1-1 0,-1-2 0,-1-1 0,-2-2 0,-1-1 0,0-1 0,-1-2 0,-1-1 0,-1-2 0,0-2 0,-1-1 0,0-1 0,0-2 0,0-2 0,-1-1 0,0-2 0,1-1 0,0-2 0,0-2 0,0-1 0,1-1 0,0-2 0,1-2 0,1-1 0,1-2 0,0-1 0,1-1 0,2-2 0,1-1 0,1-2 0,1-1 0,2-1 0,1-1 0,2-2 0,1-1 0,2 0 0,2-2 0,1-1 0,3-1 0,1-1 0,2-1 0,3 0 0,1-2 0,3 0 0,1 0 0,3-2 0,3 1 0,1-2 0,3 0 0,2 0 0,2 0 0,3-1 0,2 0 0,2 1 0,3-1 0,2-1 0,3 2 0,2-1 0,2 0 0,3 1 0,2 0 0,2 0 0,3 0 0,1 2 0,3-1 0,3 2 0,1 0 0,3 0 0,1 2 0,3 0 0,2 1 0,1 1 0,3 1 0,1 1 0,2 2 0,2 0 0,1 1 0,2 2 0,1 1 0,2 1 0,1 1 0,1 2 0,1 1 0,2 2 0,1 1 0,0 1 0,1 2 0,1 1 0,1 2 0,0 2 0,1 1 0,0 1 0,0 2 0,0 2 0,1 1 0,0 2 0,-1 1 0,0 2 0,0 2 0,0 1 0,-1 1 0,0 2 0,-1 2 0,-1 1 0,-1 2 0,0 1 0,-1 1 0,-2 2 0,-1 1 0,-1 2 0,-1 1 0,-2 1 0,-1 1 0,-2 2 0,-1 1 0,-2 0 0,-2 2 0,-1 1 0,-3 1 0,-1 1 0,-2 1 0,-3 0 0,-1 2 0,-3 0 0,-1 0 0,-3 2 0,-3-1 0,-1 2 0,-3 0 0,-2 0 0,-2 0 0,-3 1 0,-2 0 0,-2-1 0,-3 2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4T17:27:47.012"/>
    </inkml:context>
    <inkml:brush xml:id="br0">
      <inkml:brushProperty name="width" value="0.1" units="cm"/>
      <inkml:brushProperty name="height" value="0.1" units="cm"/>
      <inkml:brushProperty name="color" value="#008C3A"/>
    </inkml:brush>
  </inkml:definitions>
  <inkml:trace contextRef="#ctx0" brushRef="#br0">0 0 23771,'0'930'0,"2221"-930"0,-2221-930 0,-2221 930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4T17:28:54.812"/>
    </inkml:context>
    <inkml:brush xml:id="br0">
      <inkml:brushProperty name="width" value="0.1" units="cm"/>
      <inkml:brushProperty name="height" value="0.1" units="cm"/>
      <inkml:brushProperty name="color" value="#004F8B"/>
    </inkml:brush>
  </inkml:definitions>
  <inkml:trace contextRef="#ctx0" brushRef="#br0">0 0 15535,'0'1893'0,"1893"-1893"0,-1893-1893 0,-1893 1893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4T17:29:41.603"/>
    </inkml:context>
    <inkml:brush xml:id="br0">
      <inkml:brushProperty name="width" value="0.1" units="cm"/>
      <inkml:brushProperty name="height" value="0.1" units="cm"/>
      <inkml:brushProperty name="color" value="#004F8B"/>
    </inkml:brush>
  </inkml:definitions>
  <inkml:trace contextRef="#ctx0" brushRef="#br0">0 0 8192,'0'0'0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4T17:29:42.552"/>
    </inkml:context>
    <inkml:brush xml:id="br0">
      <inkml:brushProperty name="width" value="0.1" units="cm"/>
      <inkml:brushProperty name="height" value="0.1" units="cm"/>
      <inkml:brushProperty name="color" value="#004F8B"/>
    </inkml:brush>
  </inkml:definitions>
  <inkml:trace contextRef="#ctx0" brushRef="#br0">0 0 8192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4T17:33:21.120"/>
    </inkml:context>
    <inkml:brush xml:id="br0">
      <inkml:brushProperty name="width" value="0.05" units="cm"/>
      <inkml:brushProperty name="height" value="0.05" units="cm"/>
      <inkml:brushProperty name="color" value="#AE198D"/>
      <inkml:brushProperty name="inkEffects" value="galaxy"/>
      <inkml:brushProperty name="anchorX" value="3765.66162"/>
      <inkml:brushProperty name="anchorY" value="2117.29321"/>
      <inkml:brushProperty name="scaleFactor" value="0.5"/>
    </inkml:brush>
  </inkml:definitions>
  <inkml:trace contextRef="#ctx0" brushRef="#br0">2310 1155 24575,'-1'45'0,"-2"1"0,-1-1 0,-2 0 0,-2-1 0,-2 1 0,-1-1 0,-3-1 0,0 0 0,-3-1 0,-1 0 0,-2-2 0,-1 0 0,-2-1 0,-2 0 0,-1-2 0,-1-1 0,-2-1 0,-1-1 0,-1-1 0,-2-2 0,-1-1 0,-1-1 0,-1-2 0,-1-1 0,-2-1 0,0-2 0,-1-2 0,0-1 0,-2-2 0,0-1 0,-1-3 0,0 0 0,-1-3 0,-1-1 0,1-2 0,-1-2 0,0-2 0,-1-1 0,1-2 0,0-2 0,-1-2 0,1-1 0,0-2 0,1-2 0,-1-2 0,1-1 0,1-3 0,0 0 0,1-3 0,0-1 0,2-2 0,0-1 0,1-2 0,0-2 0,2-1 0,1-1 0,1-2 0,1-1 0,1-1 0,2-2 0,1-1 0,1-1 0,2-1 0,1-1 0,1-2 0,2 0 0,2-1 0,1 0 0,2-2 0,1 0 0,3-1 0,0 0 0,3-1 0,1-1 0,2 1 0,2-1 0,2 0 0,1-1 0,2 1 0,2 0 0,2-1 0,1 1 0,2 0 0,2 1 0,2-1 0,1 1 0,3 1 0,0 0 0,3 1 0,1 0 0,2 2 0,1 0 0,2 1 0,2 0 0,1 2 0,1 1 0,2 1 0,1 1 0,1 1 0,2 2 0,1 1 0,1 1 0,1 2 0,1 1 0,2 1 0,0 2 0,1 2 0,0 1 0,2 2 0,0 1 0,1 3 0,0 0 0,1 3 0,1 1 0,-1 2 0,1 2 0,0 2 0,1 1 0,-1 2 0,0 2 0,1 2 0,-1 1 0,0 2 0,-1 2 0,1 2 0,-1 1 0,-1 3 0,0 0 0,-1 3 0,0 1 0,-2 2 0,0 1 0,-1 2 0,0 2 0,-2 1 0,-1 1 0,-1 2 0,-1 1 0,-1 1 0,-2 2 0,-1 1 0,-1 1 0,-2 1 0,-1 1 0,-1 2 0,-2 0 0,-2 1 0,-1 0 0,-2 2 0,-1 0 0,-3 1 0,0 0 0,-3 1 0,-1 1 0,-2-1 0,-2 1 0,-2 0 0,-1 1 0,-2-1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4T17:35:41.301"/>
    </inkml:context>
    <inkml:brush xml:id="br0">
      <inkml:brushProperty name="width" value="0.05" units="cm"/>
      <inkml:brushProperty name="height" value="0.05" units="cm"/>
      <inkml:brushProperty name="color" value="#E71224"/>
    </inkml:brush>
  </inkml:definitions>
  <inkml:trace contextRef="#ctx0" brushRef="#br0">1974 988 24469,'-1'38'0,"-1"1"0,-2 0 0,-1-1 0,-2 0 0,-1 0 0,-2 0 0,-1-1 0,-2-1 0,-1 0 0,-2 0 0,-1-1 0,-1-1 0,-1-1 0,-2 0 0,-1-1 0,-2-1 0,0-1 0,-2-1 0,-1-1 0,-1-1 0,-1-2 0,-1 0 0,-1-2 0,-1 0 0,0-3 0,-2 0 0,0-2 0,-1-1 0,0-1 0,-1-2 0,-1-1 0,0-2 0,-1-1 0,1-2 0,-2-1 0,1-2 0,-1-1 0,1-2 0,-1-1 0,0-2 0,1-1 0,-1-2 0,1-1 0,-1-2 0,2-1 0,-1-2 0,1-1 0,0-2 0,1-1 0,1-2 0,0-1 0,1-1 0,0-2 0,2 0 0,0-3 0,1 0 0,1-2 0,1 0 0,1-2 0,1-1 0,1-1 0,2-1 0,1-1 0,0-1 0,2-1 0,2 0 0,1-1 0,1-1 0,1-1 0,2 0 0,1 0 0,2-1 0,1-1 0,2 0 0,1 0 0,2 0 0,1-1 0,2 0 0,1 1 0,2-1 0,1 0 0,2 0 0,1 1 0,2 0 0,1 0 0,2 0 0,1 1 0,2 1 0,1 0 0,2 0 0,1 1 0,1 1 0,1 1 0,2 0 0,2 1 0,0 1 0,1 1 0,2 1 0,1 1 0,1 1 0,1 2 0,1 0 0,1 2 0,1 0 0,0 3 0,2 0 0,0 2 0,1 1 0,0 1 0,1 2 0,1 1 0,0 2 0,1 1 0,-1 2 0,2 1 0,-1 2 0,1 1 0,-1 2 0,1 1 0,0 2 0,-1 1 0,1 2 0,-1 1 0,1 2 0,-2 1 0,1 2 0,-1 1 0,0 2 0,-1 1 0,-1 2 0,0 1 0,-1 1 0,0 2 0,-2 0 0,0 3 0,-1 0 0,-1 2 0,-1 0 0,-1 2 0,-1 1 0,-1 1 0,-2 1 0,0 1 0,-2 1 0,-1 1 0,-2 0 0,-1 1 0,-1 1 0,-1 1 0,-2 0 0,-1 0 0,-2 1 0,-1 1 0,-2 0 0,-1 0 0,-2 0 0,-1 1 0,-2 0 0,-1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4T17:29:41.603"/>
    </inkml:context>
    <inkml:brush xml:id="br0">
      <inkml:brushProperty name="width" value="0.1" units="cm"/>
      <inkml:brushProperty name="height" value="0.1" units="cm"/>
      <inkml:brushProperty name="color" value="#004F8B"/>
    </inkml:brush>
  </inkml:definitions>
  <inkml:trace contextRef="#ctx0" brushRef="#br0">0 0 8192,'0'0'0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4T17:29:42.552"/>
    </inkml:context>
    <inkml:brush xml:id="br0">
      <inkml:brushProperty name="width" value="0.1" units="cm"/>
      <inkml:brushProperty name="height" value="0.1" units="cm"/>
      <inkml:brushProperty name="color" value="#004F8B"/>
    </inkml:brush>
  </inkml:definitions>
  <inkml:trace contextRef="#ctx0" brushRef="#br0">0 0 8192</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4T17:29:41.603"/>
    </inkml:context>
    <inkml:brush xml:id="br0">
      <inkml:brushProperty name="width" value="0.1" units="cm"/>
      <inkml:brushProperty name="height" value="0.1" units="cm"/>
      <inkml:brushProperty name="color" value="#004F8B"/>
    </inkml:brush>
  </inkml:definitions>
  <inkml:trace contextRef="#ctx0" brushRef="#br0">0 0 8192,'0'0'0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4T17:29:42.552"/>
    </inkml:context>
    <inkml:brush xml:id="br0">
      <inkml:brushProperty name="width" value="0.1" units="cm"/>
      <inkml:brushProperty name="height" value="0.1" units="cm"/>
      <inkml:brushProperty name="color" value="#004F8B"/>
    </inkml:brush>
  </inkml:definitions>
  <inkml:trace contextRef="#ctx0" brushRef="#br0">0 0 8192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161" cy="465781"/>
          </a:xfrm>
          <a:prstGeom prst="rect">
            <a:avLst/>
          </a:prstGeom>
        </p:spPr>
        <p:txBody>
          <a:bodyPr vert="horz" lIns="92300" tIns="46150" rIns="92300" bIns="46150" rtlCol="0"/>
          <a:lstStyle>
            <a:lvl1pPr algn="l">
              <a:defRPr sz="1200"/>
            </a:lvl1pPr>
          </a:lstStyle>
          <a:p>
            <a:endParaRPr lang="en-US"/>
          </a:p>
        </p:txBody>
      </p:sp>
      <p:sp>
        <p:nvSpPr>
          <p:cNvPr id="3" name="Date Placeholder 2"/>
          <p:cNvSpPr>
            <a:spLocks noGrp="1"/>
          </p:cNvSpPr>
          <p:nvPr>
            <p:ph type="dt" idx="1"/>
          </p:nvPr>
        </p:nvSpPr>
        <p:spPr>
          <a:xfrm>
            <a:off x="3970634" y="0"/>
            <a:ext cx="3038161" cy="465781"/>
          </a:xfrm>
          <a:prstGeom prst="rect">
            <a:avLst/>
          </a:prstGeom>
        </p:spPr>
        <p:txBody>
          <a:bodyPr vert="horz" lIns="92300" tIns="46150" rIns="92300" bIns="46150" rtlCol="0"/>
          <a:lstStyle>
            <a:lvl1pPr algn="r">
              <a:defRPr sz="1200"/>
            </a:lvl1pPr>
          </a:lstStyle>
          <a:p>
            <a:fld id="{6CEE2935-0314-4C1B-B3A4-937E2E98670C}" type="datetimeFigureOut">
              <a:rPr lang="en-US" smtClean="0"/>
              <a:t>8/26/2026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2300" tIns="46150" rIns="92300" bIns="46150" rtlCol="0" anchor="ctr"/>
          <a:lstStyle/>
          <a:p>
            <a:endParaRPr lang="en-US"/>
          </a:p>
        </p:txBody>
      </p:sp>
      <p:sp>
        <p:nvSpPr>
          <p:cNvPr id="5" name="Notes Placeholder 4"/>
          <p:cNvSpPr>
            <a:spLocks noGrp="1"/>
          </p:cNvSpPr>
          <p:nvPr>
            <p:ph type="body" sz="quarter" idx="3"/>
          </p:nvPr>
        </p:nvSpPr>
        <p:spPr>
          <a:xfrm>
            <a:off x="701362" y="4473733"/>
            <a:ext cx="5607678" cy="3660617"/>
          </a:xfrm>
          <a:prstGeom prst="rect">
            <a:avLst/>
          </a:prstGeom>
        </p:spPr>
        <p:txBody>
          <a:bodyPr vert="horz" lIns="92300" tIns="46150" rIns="92300" bIns="4615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620"/>
            <a:ext cx="3038161" cy="465780"/>
          </a:xfrm>
          <a:prstGeom prst="rect">
            <a:avLst/>
          </a:prstGeom>
        </p:spPr>
        <p:txBody>
          <a:bodyPr vert="horz" lIns="92300" tIns="46150" rIns="92300" bIns="46150" rtlCol="0" anchor="b"/>
          <a:lstStyle>
            <a:lvl1pPr algn="l">
              <a:defRPr sz="1200"/>
            </a:lvl1pPr>
          </a:lstStyle>
          <a:p>
            <a:endParaRPr lang="en-US"/>
          </a:p>
        </p:txBody>
      </p:sp>
      <p:sp>
        <p:nvSpPr>
          <p:cNvPr id="7" name="Slide Number Placeholder 6"/>
          <p:cNvSpPr>
            <a:spLocks noGrp="1"/>
          </p:cNvSpPr>
          <p:nvPr>
            <p:ph type="sldNum" sz="quarter" idx="5"/>
          </p:nvPr>
        </p:nvSpPr>
        <p:spPr>
          <a:xfrm>
            <a:off x="3970634" y="8830620"/>
            <a:ext cx="3038161" cy="465780"/>
          </a:xfrm>
          <a:prstGeom prst="rect">
            <a:avLst/>
          </a:prstGeom>
        </p:spPr>
        <p:txBody>
          <a:bodyPr vert="horz" lIns="92300" tIns="46150" rIns="92300" bIns="46150" rtlCol="0" anchor="b"/>
          <a:lstStyle>
            <a:lvl1pPr algn="r">
              <a:defRPr sz="1200"/>
            </a:lvl1pPr>
          </a:lstStyle>
          <a:p>
            <a:fld id="{1B8C71CD-248A-412D-8A53-8ED630A5CDCB}" type="slidenum">
              <a:rPr lang="en-US" smtClean="0"/>
              <a:t>‹#›</a:t>
            </a:fld>
            <a:endParaRPr lang="en-US"/>
          </a:p>
        </p:txBody>
      </p:sp>
    </p:spTree>
    <p:extLst>
      <p:ext uri="{BB962C8B-B14F-4D97-AF65-F5344CB8AC3E}">
        <p14:creationId xmlns:p14="http://schemas.microsoft.com/office/powerpoint/2010/main" val="1211589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https://kidshealth.org/en/parents/heart.html</a:t>
            </a:r>
          </a:p>
        </p:txBody>
      </p:sp>
      <p:sp>
        <p:nvSpPr>
          <p:cNvPr id="4" name="Slide Number Placeholder 3"/>
          <p:cNvSpPr>
            <a:spLocks noGrp="1"/>
          </p:cNvSpPr>
          <p:nvPr>
            <p:ph type="sldNum" sz="quarter" idx="5"/>
          </p:nvPr>
        </p:nvSpPr>
        <p:spPr/>
        <p:txBody>
          <a:bodyPr/>
          <a:lstStyle/>
          <a:p>
            <a:fld id="{1B8C71CD-248A-412D-8A53-8ED630A5CDCB}" type="slidenum">
              <a:rPr lang="en-US" smtClean="0"/>
              <a:t>1</a:t>
            </a:fld>
            <a:endParaRPr lang="en-US"/>
          </a:p>
        </p:txBody>
      </p:sp>
    </p:spTree>
    <p:extLst>
      <p:ext uri="{BB962C8B-B14F-4D97-AF65-F5344CB8AC3E}">
        <p14:creationId xmlns:p14="http://schemas.microsoft.com/office/powerpoint/2010/main" val="1640824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https://www.osmosis.org/learn/Congestive_heart_failure:_Clinical_sciences</a:t>
            </a:r>
          </a:p>
          <a:p>
            <a:r>
              <a:rPr lang="en-US" dirty="0"/>
              <a:t>HHVNA Circulatory System Procedure (VNAA)</a:t>
            </a:r>
          </a:p>
        </p:txBody>
      </p:sp>
      <p:sp>
        <p:nvSpPr>
          <p:cNvPr id="4" name="Slide Number Placeholder 3"/>
          <p:cNvSpPr>
            <a:spLocks noGrp="1"/>
          </p:cNvSpPr>
          <p:nvPr>
            <p:ph type="sldNum" sz="quarter" idx="5"/>
          </p:nvPr>
        </p:nvSpPr>
        <p:spPr/>
        <p:txBody>
          <a:bodyPr/>
          <a:lstStyle/>
          <a:p>
            <a:fld id="{1B8C71CD-248A-412D-8A53-8ED630A5CDCB}" type="slidenum">
              <a:rPr lang="en-US" smtClean="0"/>
              <a:t>4</a:t>
            </a:fld>
            <a:endParaRPr lang="en-US"/>
          </a:p>
        </p:txBody>
      </p:sp>
    </p:spTree>
    <p:extLst>
      <p:ext uri="{BB962C8B-B14F-4D97-AF65-F5344CB8AC3E}">
        <p14:creationId xmlns:p14="http://schemas.microsoft.com/office/powerpoint/2010/main" val="2749385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https://www.osmosis.org/learn/Congestive_heart_failure:_Clinical_sciences</a:t>
            </a:r>
          </a:p>
          <a:p>
            <a:r>
              <a:rPr lang="en-US" dirty="0"/>
              <a:t>HHVNA Circulatory System Procedure (VNAA)</a:t>
            </a:r>
          </a:p>
        </p:txBody>
      </p:sp>
      <p:sp>
        <p:nvSpPr>
          <p:cNvPr id="4" name="Slide Number Placeholder 3"/>
          <p:cNvSpPr>
            <a:spLocks noGrp="1"/>
          </p:cNvSpPr>
          <p:nvPr>
            <p:ph type="sldNum" sz="quarter" idx="5"/>
          </p:nvPr>
        </p:nvSpPr>
        <p:spPr/>
        <p:txBody>
          <a:bodyPr/>
          <a:lstStyle/>
          <a:p>
            <a:fld id="{1B8C71CD-248A-412D-8A53-8ED630A5CDCB}" type="slidenum">
              <a:rPr lang="en-US" smtClean="0"/>
              <a:t>5</a:t>
            </a:fld>
            <a:endParaRPr lang="en-US"/>
          </a:p>
        </p:txBody>
      </p:sp>
    </p:spTree>
    <p:extLst>
      <p:ext uri="{BB962C8B-B14F-4D97-AF65-F5344CB8AC3E}">
        <p14:creationId xmlns:p14="http://schemas.microsoft.com/office/powerpoint/2010/main" val="4042985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https://www.osmosis.org/learn/Congestive_heart_failure:_Clinical_sciences</a:t>
            </a:r>
          </a:p>
          <a:p>
            <a:r>
              <a:rPr lang="en-US" dirty="0"/>
              <a:t>HHVNA Circulatory System Procedure (VNAA)</a:t>
            </a:r>
          </a:p>
        </p:txBody>
      </p:sp>
      <p:sp>
        <p:nvSpPr>
          <p:cNvPr id="4" name="Slide Number Placeholder 3"/>
          <p:cNvSpPr>
            <a:spLocks noGrp="1"/>
          </p:cNvSpPr>
          <p:nvPr>
            <p:ph type="sldNum" sz="quarter" idx="5"/>
          </p:nvPr>
        </p:nvSpPr>
        <p:spPr/>
        <p:txBody>
          <a:bodyPr/>
          <a:lstStyle/>
          <a:p>
            <a:fld id="{1B8C71CD-248A-412D-8A53-8ED630A5CDCB}" type="slidenum">
              <a:rPr lang="en-US" smtClean="0"/>
              <a:t>6</a:t>
            </a:fld>
            <a:endParaRPr lang="en-US"/>
          </a:p>
        </p:txBody>
      </p:sp>
    </p:spTree>
    <p:extLst>
      <p:ext uri="{BB962C8B-B14F-4D97-AF65-F5344CB8AC3E}">
        <p14:creationId xmlns:p14="http://schemas.microsoft.com/office/powerpoint/2010/main" val="1268247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https://www.osmosis.org/learn/Congestive_heart_failure:_Clinical_sciences</a:t>
            </a:r>
          </a:p>
          <a:p>
            <a:r>
              <a:rPr lang="en-US" dirty="0"/>
              <a:t>HHVNA Circulatory System Procedure (VNAA)</a:t>
            </a:r>
          </a:p>
        </p:txBody>
      </p:sp>
      <p:sp>
        <p:nvSpPr>
          <p:cNvPr id="4" name="Slide Number Placeholder 3"/>
          <p:cNvSpPr>
            <a:spLocks noGrp="1"/>
          </p:cNvSpPr>
          <p:nvPr>
            <p:ph type="sldNum" sz="quarter" idx="5"/>
          </p:nvPr>
        </p:nvSpPr>
        <p:spPr/>
        <p:txBody>
          <a:bodyPr/>
          <a:lstStyle/>
          <a:p>
            <a:fld id="{1B8C71CD-248A-412D-8A53-8ED630A5CDCB}" type="slidenum">
              <a:rPr lang="en-US" smtClean="0"/>
              <a:t>7</a:t>
            </a:fld>
            <a:endParaRPr lang="en-US"/>
          </a:p>
        </p:txBody>
      </p:sp>
    </p:spTree>
    <p:extLst>
      <p:ext uri="{BB962C8B-B14F-4D97-AF65-F5344CB8AC3E}">
        <p14:creationId xmlns:p14="http://schemas.microsoft.com/office/powerpoint/2010/main" val="683276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https://ourhearthub.ca/what-is-heart-failure/</a:t>
            </a:r>
          </a:p>
          <a:p>
            <a:endParaRPr lang="en-US" dirty="0"/>
          </a:p>
          <a:p>
            <a:r>
              <a:rPr lang="en-US" dirty="0"/>
              <a:t>SOE, DOE, PND: Shortness of breath, dyspnea on exertion, paroxysmal nocturnal dyspnea (SOB that wakes you up), orthopnea (SOB laying down), tachypnea (fast HR)</a:t>
            </a:r>
          </a:p>
          <a:p>
            <a:endParaRPr lang="en-US" dirty="0"/>
          </a:p>
          <a:p>
            <a:r>
              <a:rPr lang="en-US" dirty="0"/>
              <a:t>Highlighted = most common</a:t>
            </a:r>
          </a:p>
        </p:txBody>
      </p:sp>
      <p:sp>
        <p:nvSpPr>
          <p:cNvPr id="4" name="Slide Number Placeholder 3"/>
          <p:cNvSpPr>
            <a:spLocks noGrp="1"/>
          </p:cNvSpPr>
          <p:nvPr>
            <p:ph type="sldNum" sz="quarter" idx="5"/>
          </p:nvPr>
        </p:nvSpPr>
        <p:spPr/>
        <p:txBody>
          <a:bodyPr/>
          <a:lstStyle/>
          <a:p>
            <a:fld id="{1B8C71CD-248A-412D-8A53-8ED630A5CDCB}" type="slidenum">
              <a:rPr lang="en-US" smtClean="0"/>
              <a:t>8</a:t>
            </a:fld>
            <a:endParaRPr lang="en-US"/>
          </a:p>
        </p:txBody>
      </p:sp>
    </p:spTree>
    <p:extLst>
      <p:ext uri="{BB962C8B-B14F-4D97-AF65-F5344CB8AC3E}">
        <p14:creationId xmlns:p14="http://schemas.microsoft.com/office/powerpoint/2010/main" val="2917711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8C71CD-248A-412D-8A53-8ED630A5CDCB}" type="slidenum">
              <a:rPr lang="en-US" smtClean="0"/>
              <a:t>9</a:t>
            </a:fld>
            <a:endParaRPr lang="en-US"/>
          </a:p>
        </p:txBody>
      </p:sp>
    </p:spTree>
    <p:extLst>
      <p:ext uri="{BB962C8B-B14F-4D97-AF65-F5344CB8AC3E}">
        <p14:creationId xmlns:p14="http://schemas.microsoft.com/office/powerpoint/2010/main" val="4124759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1:28 min video sounds of HF  </a:t>
            </a:r>
            <a:r>
              <a:rPr lang="en-US" dirty="0" err="1"/>
              <a:t>cntrl</a:t>
            </a:r>
            <a:r>
              <a:rPr lang="en-US" dirty="0"/>
              <a:t> +click</a:t>
            </a:r>
          </a:p>
        </p:txBody>
      </p:sp>
      <p:sp>
        <p:nvSpPr>
          <p:cNvPr id="4" name="Slide Number Placeholder 3"/>
          <p:cNvSpPr>
            <a:spLocks noGrp="1"/>
          </p:cNvSpPr>
          <p:nvPr>
            <p:ph type="sldNum" sz="quarter" idx="5"/>
          </p:nvPr>
        </p:nvSpPr>
        <p:spPr/>
        <p:txBody>
          <a:bodyPr/>
          <a:lstStyle/>
          <a:p>
            <a:fld id="{1B8C71CD-248A-412D-8A53-8ED630A5CDCB}" type="slidenum">
              <a:rPr lang="en-US" smtClean="0"/>
              <a:t>10</a:t>
            </a:fld>
            <a:endParaRPr lang="en-US"/>
          </a:p>
        </p:txBody>
      </p:sp>
    </p:spTree>
    <p:extLst>
      <p:ext uri="{BB962C8B-B14F-4D97-AF65-F5344CB8AC3E}">
        <p14:creationId xmlns:p14="http://schemas.microsoft.com/office/powerpoint/2010/main" val="44641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i="0" dirty="0">
                <a:solidFill>
                  <a:srgbClr val="595959"/>
                </a:solidFill>
                <a:effectLst/>
                <a:latin typeface="Helvetica" panose="020B0604020202020204" pitchFamily="34" charset="0"/>
              </a:rPr>
              <a:t>Heidenreich PA, Bozkurt B, Aguilar D, et al. 2022 AHA/ACC/HFSA Guideline for the Management of Heart Failure: Executive Summary: A Report of the American College of Cardiology/American Heart Association Joint Committee on Clinical Practice Guidelines. </a:t>
            </a:r>
            <a:r>
              <a:rPr lang="en-US" b="0" i="1" dirty="0">
                <a:solidFill>
                  <a:srgbClr val="595959"/>
                </a:solidFill>
                <a:effectLst/>
                <a:latin typeface="Helvetica" panose="020B0604020202020204" pitchFamily="34" charset="0"/>
              </a:rPr>
              <a:t>Circulation</a:t>
            </a:r>
            <a:r>
              <a:rPr lang="en-US" b="0" i="0" dirty="0">
                <a:solidFill>
                  <a:srgbClr val="595959"/>
                </a:solidFill>
                <a:effectLst/>
                <a:latin typeface="Helvetica" panose="020B0604020202020204" pitchFamily="34" charset="0"/>
              </a:rPr>
              <a:t>. 2022;145(18):e876-e894. doi:10.1161/CIR.0000000000001062</a:t>
            </a:r>
          </a:p>
        </p:txBody>
      </p:sp>
      <p:sp>
        <p:nvSpPr>
          <p:cNvPr id="4" name="Slide Number Placeholder 3"/>
          <p:cNvSpPr>
            <a:spLocks noGrp="1"/>
          </p:cNvSpPr>
          <p:nvPr>
            <p:ph type="sldNum" sz="quarter" idx="5"/>
          </p:nvPr>
        </p:nvSpPr>
        <p:spPr/>
        <p:txBody>
          <a:bodyPr/>
          <a:lstStyle/>
          <a:p>
            <a:fld id="{1B8C71CD-248A-412D-8A53-8ED630A5CDCB}" type="slidenum">
              <a:rPr lang="en-US" smtClean="0"/>
              <a:t>11</a:t>
            </a:fld>
            <a:endParaRPr lang="en-US"/>
          </a:p>
        </p:txBody>
      </p:sp>
    </p:spTree>
    <p:extLst>
      <p:ext uri="{BB962C8B-B14F-4D97-AF65-F5344CB8AC3E}">
        <p14:creationId xmlns:p14="http://schemas.microsoft.com/office/powerpoint/2010/main" val="578528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3F0CE-5E76-D931-92E2-DFDF18065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4909A9-2360-D1B4-1C93-1120E685337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8F3CE6C-0EDD-989C-4892-E3650027726F}"/>
              </a:ext>
            </a:extLst>
          </p:cNvPr>
          <p:cNvSpPr>
            <a:spLocks noGrp="1"/>
          </p:cNvSpPr>
          <p:nvPr>
            <p:ph type="body" idx="1"/>
          </p:nvPr>
        </p:nvSpPr>
        <p:spPr/>
        <p:txBody>
          <a:bodyPr/>
          <a:lstStyle/>
          <a:p>
            <a:r>
              <a:rPr lang="en-US" b="0" i="0" dirty="0">
                <a:solidFill>
                  <a:srgbClr val="595959"/>
                </a:solidFill>
                <a:effectLst/>
                <a:latin typeface="Helvetica" panose="020B0604020202020204" pitchFamily="34" charset="0"/>
              </a:rPr>
              <a:t>Heidenreich PA, Bozkurt B, Aguilar D, et al. 2022 AHA/ACC/HFSA Guideline for the Management of Heart Failure: Executive Summary: A Report of the American College of Cardiology/American Heart Association Joint Committee on Clinical Practice Guidelines. </a:t>
            </a:r>
            <a:r>
              <a:rPr lang="en-US" b="0" i="1" dirty="0">
                <a:solidFill>
                  <a:srgbClr val="595959"/>
                </a:solidFill>
                <a:effectLst/>
                <a:latin typeface="Helvetica" panose="020B0604020202020204" pitchFamily="34" charset="0"/>
              </a:rPr>
              <a:t>Circulation</a:t>
            </a:r>
            <a:r>
              <a:rPr lang="en-US" b="0" i="0" dirty="0">
                <a:solidFill>
                  <a:srgbClr val="595959"/>
                </a:solidFill>
                <a:effectLst/>
                <a:latin typeface="Helvetica" panose="020B0604020202020204" pitchFamily="34" charset="0"/>
              </a:rPr>
              <a:t>. 2022;145(18):e876-e894. doi:10.1161/CIR.0000000000001062</a:t>
            </a:r>
          </a:p>
        </p:txBody>
      </p:sp>
      <p:sp>
        <p:nvSpPr>
          <p:cNvPr id="4" name="Slide Number Placeholder 3">
            <a:extLst>
              <a:ext uri="{FF2B5EF4-FFF2-40B4-BE49-F238E27FC236}">
                <a16:creationId xmlns:a16="http://schemas.microsoft.com/office/drawing/2014/main" id="{56166F7A-DDD9-034F-BE1B-63AFCCFD2D57}"/>
              </a:ext>
            </a:extLst>
          </p:cNvPr>
          <p:cNvSpPr>
            <a:spLocks noGrp="1"/>
          </p:cNvSpPr>
          <p:nvPr>
            <p:ph type="sldNum" sz="quarter" idx="5"/>
          </p:nvPr>
        </p:nvSpPr>
        <p:spPr/>
        <p:txBody>
          <a:bodyPr/>
          <a:lstStyle/>
          <a:p>
            <a:fld id="{1B8C71CD-248A-412D-8A53-8ED630A5CDCB}" type="slidenum">
              <a:rPr lang="en-US" smtClean="0"/>
              <a:t>12</a:t>
            </a:fld>
            <a:endParaRPr lang="en-US"/>
          </a:p>
        </p:txBody>
      </p:sp>
    </p:spTree>
    <p:extLst>
      <p:ext uri="{BB962C8B-B14F-4D97-AF65-F5344CB8AC3E}">
        <p14:creationId xmlns:p14="http://schemas.microsoft.com/office/powerpoint/2010/main" val="790832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i="0" dirty="0">
                <a:solidFill>
                  <a:srgbClr val="595959"/>
                </a:solidFill>
                <a:effectLst/>
                <a:latin typeface="Helvetica" panose="020B0604020202020204" pitchFamily="34" charset="0"/>
              </a:rPr>
              <a:t>Heidenreich PA, Bozkurt B, Aguilar D, et al. 2022 AHA/ACC/HFSA Guideline for the Management of Heart Failure: Executive Summary: A Report of the American College of Cardiology/American Heart Association Joint Committee on Clinical Practice Guidelines. </a:t>
            </a:r>
            <a:r>
              <a:rPr lang="en-US" b="0" i="1" dirty="0">
                <a:solidFill>
                  <a:srgbClr val="595959"/>
                </a:solidFill>
                <a:effectLst/>
                <a:latin typeface="Helvetica" panose="020B0604020202020204" pitchFamily="34" charset="0"/>
              </a:rPr>
              <a:t>Circulation</a:t>
            </a:r>
            <a:r>
              <a:rPr lang="en-US" b="0" i="0" dirty="0">
                <a:solidFill>
                  <a:srgbClr val="595959"/>
                </a:solidFill>
                <a:effectLst/>
                <a:latin typeface="Helvetica" panose="020B0604020202020204" pitchFamily="34" charset="0"/>
              </a:rPr>
              <a:t>. 2022;145(18):e876-e894. doi:10.1161/CIR.0000000000001062</a:t>
            </a:r>
          </a:p>
        </p:txBody>
      </p:sp>
      <p:sp>
        <p:nvSpPr>
          <p:cNvPr id="4" name="Slide Number Placeholder 3"/>
          <p:cNvSpPr>
            <a:spLocks noGrp="1"/>
          </p:cNvSpPr>
          <p:nvPr>
            <p:ph type="sldNum" sz="quarter" idx="5"/>
          </p:nvPr>
        </p:nvSpPr>
        <p:spPr/>
        <p:txBody>
          <a:bodyPr/>
          <a:lstStyle/>
          <a:p>
            <a:fld id="{1B8C71CD-248A-412D-8A53-8ED630A5CDCB}" type="slidenum">
              <a:rPr lang="en-US" smtClean="0"/>
              <a:t>13</a:t>
            </a:fld>
            <a:endParaRPr lang="en-US"/>
          </a:p>
        </p:txBody>
      </p:sp>
    </p:spTree>
    <p:extLst>
      <p:ext uri="{BB962C8B-B14F-4D97-AF65-F5344CB8AC3E}">
        <p14:creationId xmlns:p14="http://schemas.microsoft.com/office/powerpoint/2010/main" val="381334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i="0" dirty="0">
                <a:solidFill>
                  <a:srgbClr val="595959"/>
                </a:solidFill>
                <a:effectLst/>
                <a:latin typeface="Helvetica" panose="020B0604020202020204" pitchFamily="34" charset="0"/>
              </a:rPr>
              <a:t>https://journals.lww.com/nursing/citation/2006/03000/fast_facts_about_ace_inhibitors.52.aspx#:~:text=Nursing%20considerations,-Observe%20your%20patient&amp;text=Give%20potassium%20supplements%20and%20potassium,moexipril%201%20hour%20before%20meals.</a:t>
            </a:r>
          </a:p>
          <a:p>
            <a:endParaRPr lang="en-US" b="0" i="0" dirty="0">
              <a:solidFill>
                <a:srgbClr val="595959"/>
              </a:solidFill>
              <a:effectLst/>
              <a:latin typeface="Helvetica" panose="020B0604020202020204" pitchFamily="34" charset="0"/>
            </a:endParaRPr>
          </a:p>
          <a:p>
            <a:r>
              <a:rPr lang="en-US" b="0" i="0" dirty="0">
                <a:solidFill>
                  <a:srgbClr val="595959"/>
                </a:solidFill>
                <a:effectLst/>
                <a:latin typeface="Helvetica" panose="020B0604020202020204" pitchFamily="34" charset="0"/>
              </a:rPr>
              <a:t>Angioedema- swelling of deeper layers of skin, usually affects the eyes\</a:t>
            </a:r>
          </a:p>
          <a:p>
            <a:r>
              <a:rPr lang="en-US" b="0" i="0" dirty="0">
                <a:solidFill>
                  <a:srgbClr val="595959"/>
                </a:solidFill>
                <a:effectLst/>
                <a:latin typeface="Helvetica" panose="020B0604020202020204" pitchFamily="34" charset="0"/>
              </a:rPr>
              <a:t>Cough caused by breakdown of bradykinin- accumulation of bradykinin in pulmonary tree causes cough</a:t>
            </a:r>
          </a:p>
        </p:txBody>
      </p:sp>
      <p:sp>
        <p:nvSpPr>
          <p:cNvPr id="4" name="Slide Number Placeholder 3"/>
          <p:cNvSpPr>
            <a:spLocks noGrp="1"/>
          </p:cNvSpPr>
          <p:nvPr>
            <p:ph type="sldNum" sz="quarter" idx="5"/>
          </p:nvPr>
        </p:nvSpPr>
        <p:spPr/>
        <p:txBody>
          <a:bodyPr/>
          <a:lstStyle/>
          <a:p>
            <a:fld id="{1B8C71CD-248A-412D-8A53-8ED630A5CDCB}" type="slidenum">
              <a:rPr lang="en-US" smtClean="0"/>
              <a:t>14</a:t>
            </a:fld>
            <a:endParaRPr lang="en-US"/>
          </a:p>
        </p:txBody>
      </p:sp>
    </p:spTree>
    <p:extLst>
      <p:ext uri="{BB962C8B-B14F-4D97-AF65-F5344CB8AC3E}">
        <p14:creationId xmlns:p14="http://schemas.microsoft.com/office/powerpoint/2010/main" val="3569050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BB2EF-B34D-AD4F-FC5C-2620EFBD0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E10A62-6213-3077-7F4E-B3E4FDFCB34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52B9D01-44DA-8334-A098-B8485E200DE9}"/>
              </a:ext>
            </a:extLst>
          </p:cNvPr>
          <p:cNvSpPr>
            <a:spLocks noGrp="1"/>
          </p:cNvSpPr>
          <p:nvPr>
            <p:ph type="body" idx="1"/>
          </p:nvPr>
        </p:nvSpPr>
        <p:spPr/>
        <p:txBody>
          <a:bodyPr/>
          <a:lstStyle/>
          <a:p>
            <a:r>
              <a:rPr lang="en-US" b="0" i="0" dirty="0">
                <a:solidFill>
                  <a:srgbClr val="595959"/>
                </a:solidFill>
                <a:effectLst/>
                <a:latin typeface="Helvetica" panose="020B0604020202020204" pitchFamily="34" charset="0"/>
              </a:rPr>
              <a:t>https://journals.lww.com/nursing/citation/2006/03000/fast_facts_about_ace_inhibitors.52.aspx#:~:text=Nursing%20considerations,-Observe%20your%20patient&amp;text=Give%20potassium%20supplements%20and%20potassium,moexipril%201%20hour%20before%20meals.</a:t>
            </a:r>
          </a:p>
          <a:p>
            <a:endParaRPr lang="en-US" b="0" i="0" dirty="0">
              <a:solidFill>
                <a:srgbClr val="595959"/>
              </a:solidFill>
              <a:effectLst/>
              <a:latin typeface="Helvetica" panose="020B0604020202020204" pitchFamily="34" charset="0"/>
            </a:endParaRPr>
          </a:p>
          <a:p>
            <a:r>
              <a:rPr lang="en-US" b="0" i="0" dirty="0">
                <a:solidFill>
                  <a:srgbClr val="595959"/>
                </a:solidFill>
                <a:effectLst/>
                <a:latin typeface="Helvetica" panose="020B0604020202020204" pitchFamily="34" charset="0"/>
              </a:rPr>
              <a:t>Angioedema- swelling of deeper layers of skin, usually affects the eyes\</a:t>
            </a:r>
          </a:p>
          <a:p>
            <a:r>
              <a:rPr lang="en-US" b="0" i="0" dirty="0">
                <a:solidFill>
                  <a:srgbClr val="595959"/>
                </a:solidFill>
                <a:effectLst/>
                <a:latin typeface="Helvetica" panose="020B0604020202020204" pitchFamily="34" charset="0"/>
              </a:rPr>
              <a:t>Cough caused by breakdown of bradykinin- accumulation of bradykinin in pulmonary tree causes cough</a:t>
            </a:r>
          </a:p>
        </p:txBody>
      </p:sp>
      <p:sp>
        <p:nvSpPr>
          <p:cNvPr id="4" name="Slide Number Placeholder 3">
            <a:extLst>
              <a:ext uri="{FF2B5EF4-FFF2-40B4-BE49-F238E27FC236}">
                <a16:creationId xmlns:a16="http://schemas.microsoft.com/office/drawing/2014/main" id="{531F8DFF-690C-FF5E-6FF0-E3A401C314BD}"/>
              </a:ext>
            </a:extLst>
          </p:cNvPr>
          <p:cNvSpPr>
            <a:spLocks noGrp="1"/>
          </p:cNvSpPr>
          <p:nvPr>
            <p:ph type="sldNum" sz="quarter" idx="5"/>
          </p:nvPr>
        </p:nvSpPr>
        <p:spPr/>
        <p:txBody>
          <a:bodyPr/>
          <a:lstStyle/>
          <a:p>
            <a:fld id="{1B8C71CD-248A-412D-8A53-8ED630A5CDCB}" type="slidenum">
              <a:rPr lang="en-US" smtClean="0"/>
              <a:t>15</a:t>
            </a:fld>
            <a:endParaRPr lang="en-US"/>
          </a:p>
        </p:txBody>
      </p:sp>
    </p:spTree>
    <p:extLst>
      <p:ext uri="{BB962C8B-B14F-4D97-AF65-F5344CB8AC3E}">
        <p14:creationId xmlns:p14="http://schemas.microsoft.com/office/powerpoint/2010/main" val="2760938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0" i="0" dirty="0">
              <a:solidFill>
                <a:srgbClr val="595959"/>
              </a:solidFill>
              <a:effectLst/>
              <a:latin typeface="Helvetica" panose="020B0604020202020204" pitchFamily="34" charset="0"/>
            </a:endParaRPr>
          </a:p>
        </p:txBody>
      </p:sp>
      <p:sp>
        <p:nvSpPr>
          <p:cNvPr id="4" name="Slide Number Placeholder 3"/>
          <p:cNvSpPr>
            <a:spLocks noGrp="1"/>
          </p:cNvSpPr>
          <p:nvPr>
            <p:ph type="sldNum" sz="quarter" idx="5"/>
          </p:nvPr>
        </p:nvSpPr>
        <p:spPr/>
        <p:txBody>
          <a:bodyPr/>
          <a:lstStyle/>
          <a:p>
            <a:fld id="{1B8C71CD-248A-412D-8A53-8ED630A5CDCB}" type="slidenum">
              <a:rPr lang="en-US" smtClean="0"/>
              <a:t>16</a:t>
            </a:fld>
            <a:endParaRPr lang="en-US"/>
          </a:p>
        </p:txBody>
      </p:sp>
    </p:spTree>
    <p:extLst>
      <p:ext uri="{BB962C8B-B14F-4D97-AF65-F5344CB8AC3E}">
        <p14:creationId xmlns:p14="http://schemas.microsoft.com/office/powerpoint/2010/main" val="623227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i="0" dirty="0">
                <a:solidFill>
                  <a:srgbClr val="595959"/>
                </a:solidFill>
                <a:effectLst/>
                <a:latin typeface="Helvetica" panose="020B0604020202020204" pitchFamily="34" charset="0"/>
              </a:rPr>
              <a:t>https://nursingcecentral.com/beta-blockers/</a:t>
            </a:r>
          </a:p>
        </p:txBody>
      </p:sp>
      <p:sp>
        <p:nvSpPr>
          <p:cNvPr id="4" name="Slide Number Placeholder 3"/>
          <p:cNvSpPr>
            <a:spLocks noGrp="1"/>
          </p:cNvSpPr>
          <p:nvPr>
            <p:ph type="sldNum" sz="quarter" idx="5"/>
          </p:nvPr>
        </p:nvSpPr>
        <p:spPr/>
        <p:txBody>
          <a:bodyPr/>
          <a:lstStyle/>
          <a:p>
            <a:fld id="{1B8C71CD-248A-412D-8A53-8ED630A5CDCB}" type="slidenum">
              <a:rPr lang="en-US" smtClean="0"/>
              <a:t>17</a:t>
            </a:fld>
            <a:endParaRPr lang="en-US"/>
          </a:p>
        </p:txBody>
      </p:sp>
    </p:spTree>
    <p:extLst>
      <p:ext uri="{BB962C8B-B14F-4D97-AF65-F5344CB8AC3E}">
        <p14:creationId xmlns:p14="http://schemas.microsoft.com/office/powerpoint/2010/main" val="3233847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i="0" dirty="0">
                <a:solidFill>
                  <a:srgbClr val="595959"/>
                </a:solidFill>
                <a:effectLst/>
                <a:latin typeface="Helvetica" panose="020B0604020202020204" pitchFamily="34" charset="0"/>
              </a:rPr>
              <a:t>https://www.nursingcenter.com/ncblog/october-2021/5-classes-of-diuretics</a:t>
            </a:r>
          </a:p>
          <a:p>
            <a:r>
              <a:rPr lang="en-US" b="0" i="0" dirty="0">
                <a:solidFill>
                  <a:srgbClr val="595959"/>
                </a:solidFill>
                <a:effectLst/>
                <a:latin typeface="Helvetica" panose="020B0604020202020204" pitchFamily="34" charset="0"/>
              </a:rPr>
              <a:t>Anuria- lack of urine production</a:t>
            </a:r>
          </a:p>
        </p:txBody>
      </p:sp>
      <p:sp>
        <p:nvSpPr>
          <p:cNvPr id="4" name="Slide Number Placeholder 3"/>
          <p:cNvSpPr>
            <a:spLocks noGrp="1"/>
          </p:cNvSpPr>
          <p:nvPr>
            <p:ph type="sldNum" sz="quarter" idx="5"/>
          </p:nvPr>
        </p:nvSpPr>
        <p:spPr/>
        <p:txBody>
          <a:bodyPr/>
          <a:lstStyle/>
          <a:p>
            <a:fld id="{1B8C71CD-248A-412D-8A53-8ED630A5CDCB}" type="slidenum">
              <a:rPr lang="en-US" smtClean="0"/>
              <a:t>18</a:t>
            </a:fld>
            <a:endParaRPr lang="en-US"/>
          </a:p>
        </p:txBody>
      </p:sp>
    </p:spTree>
    <p:extLst>
      <p:ext uri="{BB962C8B-B14F-4D97-AF65-F5344CB8AC3E}">
        <p14:creationId xmlns:p14="http://schemas.microsoft.com/office/powerpoint/2010/main" val="178604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i="0" dirty="0">
                <a:solidFill>
                  <a:srgbClr val="595959"/>
                </a:solidFill>
                <a:effectLst/>
                <a:latin typeface="Helvetica" panose="020B0604020202020204" pitchFamily="34" charset="0"/>
              </a:rPr>
              <a:t>https://www.nursingcenter.com/ncblog/october-2021/5-classes-of-diuretics</a:t>
            </a:r>
          </a:p>
          <a:p>
            <a:endParaRPr lang="en-US" b="0" i="0" dirty="0">
              <a:solidFill>
                <a:srgbClr val="595959"/>
              </a:solidFill>
              <a:effectLst/>
              <a:latin typeface="Helvetica" panose="020B0604020202020204" pitchFamily="34" charset="0"/>
            </a:endParaRPr>
          </a:p>
          <a:p>
            <a:r>
              <a:rPr lang="en-US" b="0" i="0" dirty="0">
                <a:solidFill>
                  <a:srgbClr val="595959"/>
                </a:solidFill>
                <a:effectLst/>
                <a:latin typeface="Helvetica" panose="020B0604020202020204" pitchFamily="34" charset="0"/>
              </a:rPr>
              <a:t>Torsade de points (type of ventricular tachycardia)</a:t>
            </a:r>
          </a:p>
        </p:txBody>
      </p:sp>
      <p:sp>
        <p:nvSpPr>
          <p:cNvPr id="4" name="Slide Number Placeholder 3"/>
          <p:cNvSpPr>
            <a:spLocks noGrp="1"/>
          </p:cNvSpPr>
          <p:nvPr>
            <p:ph type="sldNum" sz="quarter" idx="5"/>
          </p:nvPr>
        </p:nvSpPr>
        <p:spPr/>
        <p:txBody>
          <a:bodyPr/>
          <a:lstStyle/>
          <a:p>
            <a:fld id="{1B8C71CD-248A-412D-8A53-8ED630A5CDCB}" type="slidenum">
              <a:rPr lang="en-US" smtClean="0"/>
              <a:t>19</a:t>
            </a:fld>
            <a:endParaRPr lang="en-US"/>
          </a:p>
        </p:txBody>
      </p:sp>
    </p:spTree>
    <p:extLst>
      <p:ext uri="{BB962C8B-B14F-4D97-AF65-F5344CB8AC3E}">
        <p14:creationId xmlns:p14="http://schemas.microsoft.com/office/powerpoint/2010/main" val="21809023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6E8FA-D4A2-0BE5-AB77-23ED67FFCE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BC0C13-CB0B-FA75-27D2-76722B8DE3A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065DA4-CCF1-E82C-4D88-B348D7353E7C}"/>
              </a:ext>
            </a:extLst>
          </p:cNvPr>
          <p:cNvSpPr>
            <a:spLocks noGrp="1"/>
          </p:cNvSpPr>
          <p:nvPr>
            <p:ph type="body" idx="1"/>
          </p:nvPr>
        </p:nvSpPr>
        <p:spPr/>
        <p:txBody>
          <a:bodyPr/>
          <a:lstStyle/>
          <a:p>
            <a:r>
              <a:rPr lang="en-US" b="0" i="0" dirty="0">
                <a:solidFill>
                  <a:srgbClr val="595959"/>
                </a:solidFill>
                <a:effectLst/>
                <a:latin typeface="Helvetica" panose="020B0604020202020204" pitchFamily="34" charset="0"/>
              </a:rPr>
              <a:t>https://www.nursingcenter.com/ncblog/october-2021/5-classes-of-diuretics</a:t>
            </a:r>
          </a:p>
          <a:p>
            <a:r>
              <a:rPr lang="en-US" b="0" i="0" dirty="0">
                <a:solidFill>
                  <a:srgbClr val="595959"/>
                </a:solidFill>
                <a:effectLst/>
                <a:latin typeface="Helvetica" panose="020B0604020202020204" pitchFamily="34" charset="0"/>
              </a:rPr>
              <a:t>Anuria- lack of urine production</a:t>
            </a:r>
          </a:p>
        </p:txBody>
      </p:sp>
      <p:sp>
        <p:nvSpPr>
          <p:cNvPr id="4" name="Slide Number Placeholder 3">
            <a:extLst>
              <a:ext uri="{FF2B5EF4-FFF2-40B4-BE49-F238E27FC236}">
                <a16:creationId xmlns:a16="http://schemas.microsoft.com/office/drawing/2014/main" id="{D0CAAE38-9A2E-581B-E33A-974B34D4BEB9}"/>
              </a:ext>
            </a:extLst>
          </p:cNvPr>
          <p:cNvSpPr>
            <a:spLocks noGrp="1"/>
          </p:cNvSpPr>
          <p:nvPr>
            <p:ph type="sldNum" sz="quarter" idx="5"/>
          </p:nvPr>
        </p:nvSpPr>
        <p:spPr/>
        <p:txBody>
          <a:bodyPr/>
          <a:lstStyle/>
          <a:p>
            <a:fld id="{1B8C71CD-248A-412D-8A53-8ED630A5CDCB}" type="slidenum">
              <a:rPr lang="en-US" smtClean="0"/>
              <a:t>20</a:t>
            </a:fld>
            <a:endParaRPr lang="en-US"/>
          </a:p>
        </p:txBody>
      </p:sp>
    </p:spTree>
    <p:extLst>
      <p:ext uri="{BB962C8B-B14F-4D97-AF65-F5344CB8AC3E}">
        <p14:creationId xmlns:p14="http://schemas.microsoft.com/office/powerpoint/2010/main" val="2171591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2388E-82A2-359D-6613-BAB2673C6A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34EB5F-2694-7310-BA74-FFD53DEE5F7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B47A85B-5963-3EC8-4E77-0624730502B2}"/>
              </a:ext>
            </a:extLst>
          </p:cNvPr>
          <p:cNvSpPr>
            <a:spLocks noGrp="1"/>
          </p:cNvSpPr>
          <p:nvPr>
            <p:ph type="body" idx="1"/>
          </p:nvPr>
        </p:nvSpPr>
        <p:spPr/>
        <p:txBody>
          <a:bodyPr/>
          <a:lstStyle/>
          <a:p>
            <a:r>
              <a:rPr lang="en-US" b="0" i="0" dirty="0">
                <a:solidFill>
                  <a:srgbClr val="595959"/>
                </a:solidFill>
                <a:effectLst/>
                <a:latin typeface="Helvetica" panose="020B0604020202020204" pitchFamily="34" charset="0"/>
              </a:rPr>
              <a:t>https://www.nursingcenter.com/ncblog/october-2021/5-classes-of-diuretics</a:t>
            </a:r>
          </a:p>
          <a:p>
            <a:r>
              <a:rPr lang="en-US" b="0" i="0" dirty="0">
                <a:solidFill>
                  <a:srgbClr val="595959"/>
                </a:solidFill>
                <a:effectLst/>
                <a:latin typeface="Helvetica" panose="020B0604020202020204" pitchFamily="34" charset="0"/>
              </a:rPr>
              <a:t>Anuria- lack of urine production</a:t>
            </a:r>
          </a:p>
        </p:txBody>
      </p:sp>
      <p:sp>
        <p:nvSpPr>
          <p:cNvPr id="4" name="Slide Number Placeholder 3">
            <a:extLst>
              <a:ext uri="{FF2B5EF4-FFF2-40B4-BE49-F238E27FC236}">
                <a16:creationId xmlns:a16="http://schemas.microsoft.com/office/drawing/2014/main" id="{BCE5FBFC-EA64-DAC6-DBA6-8CA34CB749CF}"/>
              </a:ext>
            </a:extLst>
          </p:cNvPr>
          <p:cNvSpPr>
            <a:spLocks noGrp="1"/>
          </p:cNvSpPr>
          <p:nvPr>
            <p:ph type="sldNum" sz="quarter" idx="5"/>
          </p:nvPr>
        </p:nvSpPr>
        <p:spPr/>
        <p:txBody>
          <a:bodyPr/>
          <a:lstStyle/>
          <a:p>
            <a:fld id="{1B8C71CD-248A-412D-8A53-8ED630A5CDCB}" type="slidenum">
              <a:rPr lang="en-US" smtClean="0"/>
              <a:t>21</a:t>
            </a:fld>
            <a:endParaRPr lang="en-US"/>
          </a:p>
        </p:txBody>
      </p:sp>
    </p:spTree>
    <p:extLst>
      <p:ext uri="{BB962C8B-B14F-4D97-AF65-F5344CB8AC3E}">
        <p14:creationId xmlns:p14="http://schemas.microsoft.com/office/powerpoint/2010/main" val="613662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75D69-0E19-29F2-8D30-C670907B57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037343-524E-39E1-A34D-C1858C8110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3AD1FC0-8449-E882-D54D-B183F4827F69}"/>
              </a:ext>
            </a:extLst>
          </p:cNvPr>
          <p:cNvSpPr>
            <a:spLocks noGrp="1"/>
          </p:cNvSpPr>
          <p:nvPr>
            <p:ph type="body" idx="1"/>
          </p:nvPr>
        </p:nvSpPr>
        <p:spPr/>
        <p:txBody>
          <a:bodyPr/>
          <a:lstStyle/>
          <a:p>
            <a:r>
              <a:rPr lang="en-US" b="0" i="0" dirty="0">
                <a:solidFill>
                  <a:srgbClr val="595959"/>
                </a:solidFill>
                <a:effectLst/>
                <a:latin typeface="Helvetica" panose="020B0604020202020204" pitchFamily="34" charset="0"/>
              </a:rPr>
              <a:t>https://www.nursingcenter.com/ncblog/october-2021/5-classes-of-diuretics</a:t>
            </a:r>
          </a:p>
          <a:p>
            <a:endParaRPr lang="en-US" b="0" i="0" dirty="0">
              <a:solidFill>
                <a:srgbClr val="595959"/>
              </a:solidFill>
              <a:effectLst/>
              <a:latin typeface="Helvetica" panose="020B0604020202020204" pitchFamily="34" charset="0"/>
            </a:endParaRPr>
          </a:p>
          <a:p>
            <a:r>
              <a:rPr lang="en-US" b="0" i="0" dirty="0">
                <a:solidFill>
                  <a:srgbClr val="595959"/>
                </a:solidFill>
                <a:effectLst/>
                <a:latin typeface="Helvetica" panose="020B0604020202020204" pitchFamily="34" charset="0"/>
              </a:rPr>
              <a:t>Torsade de points (type of ventricular tachycardia)</a:t>
            </a:r>
          </a:p>
        </p:txBody>
      </p:sp>
      <p:sp>
        <p:nvSpPr>
          <p:cNvPr id="4" name="Slide Number Placeholder 3">
            <a:extLst>
              <a:ext uri="{FF2B5EF4-FFF2-40B4-BE49-F238E27FC236}">
                <a16:creationId xmlns:a16="http://schemas.microsoft.com/office/drawing/2014/main" id="{5BD68283-0312-41D8-33C6-D1264685D1AB}"/>
              </a:ext>
            </a:extLst>
          </p:cNvPr>
          <p:cNvSpPr>
            <a:spLocks noGrp="1"/>
          </p:cNvSpPr>
          <p:nvPr>
            <p:ph type="sldNum" sz="quarter" idx="5"/>
          </p:nvPr>
        </p:nvSpPr>
        <p:spPr/>
        <p:txBody>
          <a:bodyPr/>
          <a:lstStyle/>
          <a:p>
            <a:fld id="{1B8C71CD-248A-412D-8A53-8ED630A5CDCB}" type="slidenum">
              <a:rPr lang="en-US" smtClean="0"/>
              <a:t>22</a:t>
            </a:fld>
            <a:endParaRPr lang="en-US"/>
          </a:p>
        </p:txBody>
      </p:sp>
    </p:spTree>
    <p:extLst>
      <p:ext uri="{BB962C8B-B14F-4D97-AF65-F5344CB8AC3E}">
        <p14:creationId xmlns:p14="http://schemas.microsoft.com/office/powerpoint/2010/main" val="632192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i="0" dirty="0">
                <a:solidFill>
                  <a:srgbClr val="595959"/>
                </a:solidFill>
                <a:effectLst/>
                <a:latin typeface="Helvetica" panose="020B0604020202020204" pitchFamily="34" charset="0"/>
              </a:rPr>
              <a:t>https://www.ncbi.nlm.nih.gov/books/NBK482411/</a:t>
            </a:r>
          </a:p>
        </p:txBody>
      </p:sp>
      <p:sp>
        <p:nvSpPr>
          <p:cNvPr id="4" name="Slide Number Placeholder 3"/>
          <p:cNvSpPr>
            <a:spLocks noGrp="1"/>
          </p:cNvSpPr>
          <p:nvPr>
            <p:ph type="sldNum" sz="quarter" idx="5"/>
          </p:nvPr>
        </p:nvSpPr>
        <p:spPr/>
        <p:txBody>
          <a:bodyPr/>
          <a:lstStyle/>
          <a:p>
            <a:fld id="{1B8C71CD-248A-412D-8A53-8ED630A5CDCB}" type="slidenum">
              <a:rPr lang="en-US" smtClean="0"/>
              <a:t>23</a:t>
            </a:fld>
            <a:endParaRPr lang="en-US"/>
          </a:p>
        </p:txBody>
      </p:sp>
    </p:spTree>
    <p:extLst>
      <p:ext uri="{BB962C8B-B14F-4D97-AF65-F5344CB8AC3E}">
        <p14:creationId xmlns:p14="http://schemas.microsoft.com/office/powerpoint/2010/main" val="3698567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Ginwalla M, Tofovic DS. Current status of inotropes in heart failure.  Heart Failure </a:t>
            </a:r>
            <a:r>
              <a:rPr lang="en-US" dirty="0" err="1"/>
              <a:t>Clijn</a:t>
            </a:r>
            <a:r>
              <a:rPr lang="en-US" dirty="0"/>
              <a:t>. 2018; 14:601-616</a:t>
            </a:r>
          </a:p>
          <a:p>
            <a:r>
              <a:rPr lang="en-US" dirty="0"/>
              <a:t>Tariq S, </a:t>
            </a:r>
            <a:r>
              <a:rPr lang="en-US" dirty="0" err="1"/>
              <a:t>Aronow</a:t>
            </a:r>
            <a:r>
              <a:rPr lang="en-US" dirty="0"/>
              <a:t> WS. Use of inotropic agents in </a:t>
            </a:r>
            <a:r>
              <a:rPr lang="en-US" dirty="0" err="1"/>
              <a:t>treateement</a:t>
            </a:r>
            <a:r>
              <a:rPr lang="en-US" dirty="0"/>
              <a:t> of systolic heart failure. Int J Mol Sci. 2015 Dec4;16(12); 29060-8</a:t>
            </a:r>
          </a:p>
        </p:txBody>
      </p:sp>
      <p:sp>
        <p:nvSpPr>
          <p:cNvPr id="4" name="Slide Number Placeholder 3"/>
          <p:cNvSpPr>
            <a:spLocks noGrp="1"/>
          </p:cNvSpPr>
          <p:nvPr>
            <p:ph type="sldNum" sz="quarter" idx="5"/>
          </p:nvPr>
        </p:nvSpPr>
        <p:spPr/>
        <p:txBody>
          <a:bodyPr/>
          <a:lstStyle/>
          <a:p>
            <a:fld id="{1B8C71CD-248A-412D-8A53-8ED630A5CDCB}" type="slidenum">
              <a:rPr lang="en-US" smtClean="0"/>
              <a:t>24</a:t>
            </a:fld>
            <a:endParaRPr lang="en-US"/>
          </a:p>
        </p:txBody>
      </p:sp>
    </p:spTree>
    <p:extLst>
      <p:ext uri="{BB962C8B-B14F-4D97-AF65-F5344CB8AC3E}">
        <p14:creationId xmlns:p14="http://schemas.microsoft.com/office/powerpoint/2010/main" val="4166313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BF10F-9F7C-F690-DE2A-87D32704CF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95F86A-CA01-0FF0-054E-7C475C50C2C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2AD7784-40F9-959C-8515-CC885246036E}"/>
              </a:ext>
            </a:extLst>
          </p:cNvPr>
          <p:cNvSpPr>
            <a:spLocks noGrp="1"/>
          </p:cNvSpPr>
          <p:nvPr>
            <p:ph type="body" idx="1"/>
          </p:nvPr>
        </p:nvSpPr>
        <p:spPr/>
        <p:txBody>
          <a:bodyPr/>
          <a:lstStyle/>
          <a:p>
            <a:r>
              <a:rPr lang="en-US" dirty="0"/>
              <a:t>https://ourhearthub.ca/what-is-heart-failure/</a:t>
            </a:r>
          </a:p>
          <a:p>
            <a:r>
              <a:rPr lang="en-US" dirty="0"/>
              <a:t>Shortness of breath, dyspnea on exertion, paroxysmal nocturnal dyspnea</a:t>
            </a:r>
          </a:p>
        </p:txBody>
      </p:sp>
      <p:sp>
        <p:nvSpPr>
          <p:cNvPr id="4" name="Slide Number Placeholder 3">
            <a:extLst>
              <a:ext uri="{FF2B5EF4-FFF2-40B4-BE49-F238E27FC236}">
                <a16:creationId xmlns:a16="http://schemas.microsoft.com/office/drawing/2014/main" id="{29194DED-8117-47EF-E418-C84BC963C260}"/>
              </a:ext>
            </a:extLst>
          </p:cNvPr>
          <p:cNvSpPr>
            <a:spLocks noGrp="1"/>
          </p:cNvSpPr>
          <p:nvPr>
            <p:ph type="sldNum" sz="quarter" idx="5"/>
          </p:nvPr>
        </p:nvSpPr>
        <p:spPr/>
        <p:txBody>
          <a:bodyPr/>
          <a:lstStyle/>
          <a:p>
            <a:fld id="{1B8C71CD-248A-412D-8A53-8ED630A5CDCB}" type="slidenum">
              <a:rPr lang="en-US" smtClean="0"/>
              <a:t>26</a:t>
            </a:fld>
            <a:endParaRPr lang="en-US"/>
          </a:p>
        </p:txBody>
      </p:sp>
    </p:spTree>
    <p:extLst>
      <p:ext uri="{BB962C8B-B14F-4D97-AF65-F5344CB8AC3E}">
        <p14:creationId xmlns:p14="http://schemas.microsoft.com/office/powerpoint/2010/main" val="32501330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0" i="0" dirty="0">
              <a:solidFill>
                <a:srgbClr val="595959"/>
              </a:solidFill>
              <a:effectLst/>
              <a:latin typeface="Helvetica" panose="020B0604020202020204" pitchFamily="34" charset="0"/>
            </a:endParaRPr>
          </a:p>
        </p:txBody>
      </p:sp>
      <p:sp>
        <p:nvSpPr>
          <p:cNvPr id="4" name="Slide Number Placeholder 3"/>
          <p:cNvSpPr>
            <a:spLocks noGrp="1"/>
          </p:cNvSpPr>
          <p:nvPr>
            <p:ph type="sldNum" sz="quarter" idx="5"/>
          </p:nvPr>
        </p:nvSpPr>
        <p:spPr/>
        <p:txBody>
          <a:bodyPr/>
          <a:lstStyle/>
          <a:p>
            <a:fld id="{1B8C71CD-248A-412D-8A53-8ED630A5CDCB}" type="slidenum">
              <a:rPr lang="en-US" smtClean="0"/>
              <a:t>27</a:t>
            </a:fld>
            <a:endParaRPr lang="en-US"/>
          </a:p>
        </p:txBody>
      </p:sp>
    </p:spTree>
    <p:extLst>
      <p:ext uri="{BB962C8B-B14F-4D97-AF65-F5344CB8AC3E}">
        <p14:creationId xmlns:p14="http://schemas.microsoft.com/office/powerpoint/2010/main" val="620592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i="0" dirty="0">
                <a:solidFill>
                  <a:srgbClr val="595959"/>
                </a:solidFill>
                <a:effectLst/>
                <a:latin typeface="Helvetica" panose="020B0604020202020204" pitchFamily="34" charset="0"/>
              </a:rPr>
              <a:t>https://stanfordhealthcare.org/medical-treatments/l/lvad.html</a:t>
            </a:r>
          </a:p>
        </p:txBody>
      </p:sp>
      <p:sp>
        <p:nvSpPr>
          <p:cNvPr id="4" name="Slide Number Placeholder 3"/>
          <p:cNvSpPr>
            <a:spLocks noGrp="1"/>
          </p:cNvSpPr>
          <p:nvPr>
            <p:ph type="sldNum" sz="quarter" idx="5"/>
          </p:nvPr>
        </p:nvSpPr>
        <p:spPr/>
        <p:txBody>
          <a:bodyPr/>
          <a:lstStyle/>
          <a:p>
            <a:fld id="{1B8C71CD-248A-412D-8A53-8ED630A5CDCB}" type="slidenum">
              <a:rPr lang="en-US" smtClean="0"/>
              <a:t>28</a:t>
            </a:fld>
            <a:endParaRPr lang="en-US"/>
          </a:p>
        </p:txBody>
      </p:sp>
    </p:spTree>
    <p:extLst>
      <p:ext uri="{BB962C8B-B14F-4D97-AF65-F5344CB8AC3E}">
        <p14:creationId xmlns:p14="http://schemas.microsoft.com/office/powerpoint/2010/main" val="23081014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i="0" dirty="0">
                <a:solidFill>
                  <a:srgbClr val="595959"/>
                </a:solidFill>
                <a:effectLst/>
                <a:latin typeface="Helvetica" panose="020B0604020202020204" pitchFamily="34" charset="0"/>
              </a:rPr>
              <a:t>https://careguides-videos.med.umich.edu/media/t/1_gu4g5b2v/130689761</a:t>
            </a:r>
          </a:p>
          <a:p>
            <a:r>
              <a:rPr lang="en-US" b="0" i="0" dirty="0">
                <a:solidFill>
                  <a:srgbClr val="595959"/>
                </a:solidFill>
                <a:effectLst/>
                <a:latin typeface="Helvetica" panose="020B0604020202020204" pitchFamily="34" charset="0"/>
              </a:rPr>
              <a:t>10 min video, driveline dressing change</a:t>
            </a:r>
          </a:p>
        </p:txBody>
      </p:sp>
      <p:sp>
        <p:nvSpPr>
          <p:cNvPr id="4" name="Slide Number Placeholder 3"/>
          <p:cNvSpPr>
            <a:spLocks noGrp="1"/>
          </p:cNvSpPr>
          <p:nvPr>
            <p:ph type="sldNum" sz="quarter" idx="5"/>
          </p:nvPr>
        </p:nvSpPr>
        <p:spPr/>
        <p:txBody>
          <a:bodyPr/>
          <a:lstStyle/>
          <a:p>
            <a:fld id="{1B8C71CD-248A-412D-8A53-8ED630A5CDCB}" type="slidenum">
              <a:rPr lang="en-US" smtClean="0"/>
              <a:t>29</a:t>
            </a:fld>
            <a:endParaRPr lang="en-US"/>
          </a:p>
        </p:txBody>
      </p:sp>
    </p:spTree>
    <p:extLst>
      <p:ext uri="{BB962C8B-B14F-4D97-AF65-F5344CB8AC3E}">
        <p14:creationId xmlns:p14="http://schemas.microsoft.com/office/powerpoint/2010/main" val="17845873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i="0" dirty="0">
                <a:solidFill>
                  <a:srgbClr val="595959"/>
                </a:solidFill>
                <a:effectLst/>
                <a:latin typeface="Helvetica" panose="020B0604020202020204" pitchFamily="34" charset="0"/>
              </a:rPr>
              <a:t>https://www.slideshare.net/allison2007/left-ventricular-assist-device</a:t>
            </a:r>
          </a:p>
        </p:txBody>
      </p:sp>
      <p:sp>
        <p:nvSpPr>
          <p:cNvPr id="4" name="Slide Number Placeholder 3"/>
          <p:cNvSpPr>
            <a:spLocks noGrp="1"/>
          </p:cNvSpPr>
          <p:nvPr>
            <p:ph type="sldNum" sz="quarter" idx="5"/>
          </p:nvPr>
        </p:nvSpPr>
        <p:spPr/>
        <p:txBody>
          <a:bodyPr/>
          <a:lstStyle/>
          <a:p>
            <a:fld id="{1B8C71CD-248A-412D-8A53-8ED630A5CDCB}" type="slidenum">
              <a:rPr lang="en-US" smtClean="0"/>
              <a:t>30</a:t>
            </a:fld>
            <a:endParaRPr lang="en-US"/>
          </a:p>
        </p:txBody>
      </p:sp>
    </p:spTree>
    <p:extLst>
      <p:ext uri="{BB962C8B-B14F-4D97-AF65-F5344CB8AC3E}">
        <p14:creationId xmlns:p14="http://schemas.microsoft.com/office/powerpoint/2010/main" val="32276157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A5957-6DF3-E164-F333-C5ED27D4CB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F30B42-1A1E-179B-98AF-6ECFCC9AED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8D70DAD-A140-E884-937E-A7539E719A74}"/>
              </a:ext>
            </a:extLst>
          </p:cNvPr>
          <p:cNvSpPr>
            <a:spLocks noGrp="1"/>
          </p:cNvSpPr>
          <p:nvPr>
            <p:ph type="body" idx="1"/>
          </p:nvPr>
        </p:nvSpPr>
        <p:spPr/>
        <p:txBody>
          <a:bodyPr/>
          <a:lstStyle/>
          <a:p>
            <a:r>
              <a:rPr lang="en-US" b="0" i="0" dirty="0">
                <a:solidFill>
                  <a:srgbClr val="595959"/>
                </a:solidFill>
                <a:effectLst/>
                <a:latin typeface="Helvetica" panose="020B0604020202020204" pitchFamily="34" charset="0"/>
              </a:rPr>
              <a:t>https://www.slideshare.net/allison2007/left-ventricular-assist-device</a:t>
            </a:r>
          </a:p>
        </p:txBody>
      </p:sp>
      <p:sp>
        <p:nvSpPr>
          <p:cNvPr id="4" name="Slide Number Placeholder 3">
            <a:extLst>
              <a:ext uri="{FF2B5EF4-FFF2-40B4-BE49-F238E27FC236}">
                <a16:creationId xmlns:a16="http://schemas.microsoft.com/office/drawing/2014/main" id="{574625B4-3956-2136-48ED-DAEBFCF61C02}"/>
              </a:ext>
            </a:extLst>
          </p:cNvPr>
          <p:cNvSpPr>
            <a:spLocks noGrp="1"/>
          </p:cNvSpPr>
          <p:nvPr>
            <p:ph type="sldNum" sz="quarter" idx="5"/>
          </p:nvPr>
        </p:nvSpPr>
        <p:spPr/>
        <p:txBody>
          <a:bodyPr/>
          <a:lstStyle/>
          <a:p>
            <a:fld id="{1B8C71CD-248A-412D-8A53-8ED630A5CDCB}" type="slidenum">
              <a:rPr lang="en-US" smtClean="0"/>
              <a:t>31</a:t>
            </a:fld>
            <a:endParaRPr lang="en-US"/>
          </a:p>
        </p:txBody>
      </p:sp>
    </p:spTree>
    <p:extLst>
      <p:ext uri="{BB962C8B-B14F-4D97-AF65-F5344CB8AC3E}">
        <p14:creationId xmlns:p14="http://schemas.microsoft.com/office/powerpoint/2010/main" val="11574887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A64D7-F6B3-F0EF-AB04-9CF668FE4F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8F37D-90C7-7DDF-F336-15CC91983DF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A3BF64F-6C2B-7DC0-26E1-327DBB9AF322}"/>
              </a:ext>
            </a:extLst>
          </p:cNvPr>
          <p:cNvSpPr>
            <a:spLocks noGrp="1"/>
          </p:cNvSpPr>
          <p:nvPr>
            <p:ph type="body" idx="1"/>
          </p:nvPr>
        </p:nvSpPr>
        <p:spPr/>
        <p:txBody>
          <a:bodyPr/>
          <a:lstStyle/>
          <a:p>
            <a:r>
              <a:rPr lang="en-US" b="0" i="0" dirty="0">
                <a:solidFill>
                  <a:srgbClr val="595959"/>
                </a:solidFill>
                <a:effectLst/>
                <a:latin typeface="Helvetica" panose="020B0604020202020204" pitchFamily="34" charset="0"/>
              </a:rPr>
              <a:t>https://www.slideshare.net/allison2007/left-ventricular-assist-device</a:t>
            </a:r>
          </a:p>
        </p:txBody>
      </p:sp>
      <p:sp>
        <p:nvSpPr>
          <p:cNvPr id="4" name="Slide Number Placeholder 3">
            <a:extLst>
              <a:ext uri="{FF2B5EF4-FFF2-40B4-BE49-F238E27FC236}">
                <a16:creationId xmlns:a16="http://schemas.microsoft.com/office/drawing/2014/main" id="{662B6076-C64A-2010-07C1-9B3484CC54EF}"/>
              </a:ext>
            </a:extLst>
          </p:cNvPr>
          <p:cNvSpPr>
            <a:spLocks noGrp="1"/>
          </p:cNvSpPr>
          <p:nvPr>
            <p:ph type="sldNum" sz="quarter" idx="5"/>
          </p:nvPr>
        </p:nvSpPr>
        <p:spPr/>
        <p:txBody>
          <a:bodyPr/>
          <a:lstStyle/>
          <a:p>
            <a:fld id="{1B8C71CD-248A-412D-8A53-8ED630A5CDCB}" type="slidenum">
              <a:rPr lang="en-US" smtClean="0"/>
              <a:t>32</a:t>
            </a:fld>
            <a:endParaRPr lang="en-US"/>
          </a:p>
        </p:txBody>
      </p:sp>
    </p:spTree>
    <p:extLst>
      <p:ext uri="{BB962C8B-B14F-4D97-AF65-F5344CB8AC3E}">
        <p14:creationId xmlns:p14="http://schemas.microsoft.com/office/powerpoint/2010/main" val="979166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C7AE6-104B-1DD6-6C71-2FC5201192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5C1579-20E9-8A01-9B0E-9F9B968252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34F9279-6B54-67E2-E3FC-0707A56CE92F}"/>
              </a:ext>
            </a:extLst>
          </p:cNvPr>
          <p:cNvSpPr>
            <a:spLocks noGrp="1"/>
          </p:cNvSpPr>
          <p:nvPr>
            <p:ph type="body" idx="1"/>
          </p:nvPr>
        </p:nvSpPr>
        <p:spPr/>
        <p:txBody>
          <a:bodyPr/>
          <a:lstStyle/>
          <a:p>
            <a:r>
              <a:rPr lang="en-US" b="0" i="0" dirty="0">
                <a:solidFill>
                  <a:srgbClr val="595959"/>
                </a:solidFill>
                <a:effectLst/>
                <a:latin typeface="Helvetica" panose="020B0604020202020204" pitchFamily="34" charset="0"/>
              </a:rPr>
              <a:t>https://www.slideshare.net/allison2007/left-ventricular-assist-device</a:t>
            </a:r>
          </a:p>
        </p:txBody>
      </p:sp>
      <p:sp>
        <p:nvSpPr>
          <p:cNvPr id="4" name="Slide Number Placeholder 3">
            <a:extLst>
              <a:ext uri="{FF2B5EF4-FFF2-40B4-BE49-F238E27FC236}">
                <a16:creationId xmlns:a16="http://schemas.microsoft.com/office/drawing/2014/main" id="{CF6A6D90-A777-49F4-9779-DBCCD5574B93}"/>
              </a:ext>
            </a:extLst>
          </p:cNvPr>
          <p:cNvSpPr>
            <a:spLocks noGrp="1"/>
          </p:cNvSpPr>
          <p:nvPr>
            <p:ph type="sldNum" sz="quarter" idx="5"/>
          </p:nvPr>
        </p:nvSpPr>
        <p:spPr/>
        <p:txBody>
          <a:bodyPr/>
          <a:lstStyle/>
          <a:p>
            <a:fld id="{1B8C71CD-248A-412D-8A53-8ED630A5CDCB}" type="slidenum">
              <a:rPr lang="en-US" smtClean="0"/>
              <a:t>33</a:t>
            </a:fld>
            <a:endParaRPr lang="en-US"/>
          </a:p>
        </p:txBody>
      </p:sp>
    </p:spTree>
    <p:extLst>
      <p:ext uri="{BB962C8B-B14F-4D97-AF65-F5344CB8AC3E}">
        <p14:creationId xmlns:p14="http://schemas.microsoft.com/office/powerpoint/2010/main" val="19729262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B259E-D044-46E6-CBA1-48A4A829F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12DF8D-5367-1F94-BCA1-68C9512F9D2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34088D4-9B28-822C-A114-0C4A2DA08AE7}"/>
              </a:ext>
            </a:extLst>
          </p:cNvPr>
          <p:cNvSpPr>
            <a:spLocks noGrp="1"/>
          </p:cNvSpPr>
          <p:nvPr>
            <p:ph type="body" idx="1"/>
          </p:nvPr>
        </p:nvSpPr>
        <p:spPr/>
        <p:txBody>
          <a:bodyPr/>
          <a:lstStyle/>
          <a:p>
            <a:r>
              <a:rPr lang="en-US" b="0" i="0" dirty="0">
                <a:solidFill>
                  <a:srgbClr val="595959"/>
                </a:solidFill>
                <a:effectLst/>
                <a:latin typeface="Helvetica" panose="020B0604020202020204" pitchFamily="34" charset="0"/>
              </a:rPr>
              <a:t>https://www.slideshare.net/allison2007/left-ventricular-assist-device</a:t>
            </a:r>
          </a:p>
        </p:txBody>
      </p:sp>
      <p:sp>
        <p:nvSpPr>
          <p:cNvPr id="4" name="Slide Number Placeholder 3">
            <a:extLst>
              <a:ext uri="{FF2B5EF4-FFF2-40B4-BE49-F238E27FC236}">
                <a16:creationId xmlns:a16="http://schemas.microsoft.com/office/drawing/2014/main" id="{70C354E2-6841-E93A-4967-84F4D3650B5D}"/>
              </a:ext>
            </a:extLst>
          </p:cNvPr>
          <p:cNvSpPr>
            <a:spLocks noGrp="1"/>
          </p:cNvSpPr>
          <p:nvPr>
            <p:ph type="sldNum" sz="quarter" idx="5"/>
          </p:nvPr>
        </p:nvSpPr>
        <p:spPr/>
        <p:txBody>
          <a:bodyPr/>
          <a:lstStyle/>
          <a:p>
            <a:fld id="{1B8C71CD-248A-412D-8A53-8ED630A5CDCB}" type="slidenum">
              <a:rPr lang="en-US" smtClean="0"/>
              <a:t>34</a:t>
            </a:fld>
            <a:endParaRPr lang="en-US"/>
          </a:p>
        </p:txBody>
      </p:sp>
    </p:spTree>
    <p:extLst>
      <p:ext uri="{BB962C8B-B14F-4D97-AF65-F5344CB8AC3E}">
        <p14:creationId xmlns:p14="http://schemas.microsoft.com/office/powerpoint/2010/main" val="29889171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D56ED-F059-0F7F-B658-93E6CC2142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FD199-8A62-E9B1-62B3-3B13433BD1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EDB3723-4E06-19C9-5BC0-F8B44481C5DE}"/>
              </a:ext>
            </a:extLst>
          </p:cNvPr>
          <p:cNvSpPr>
            <a:spLocks noGrp="1"/>
          </p:cNvSpPr>
          <p:nvPr>
            <p:ph type="body" idx="1"/>
          </p:nvPr>
        </p:nvSpPr>
        <p:spPr/>
        <p:txBody>
          <a:bodyPr/>
          <a:lstStyle/>
          <a:p>
            <a:r>
              <a:rPr lang="en-US" b="0" i="0" dirty="0">
                <a:solidFill>
                  <a:srgbClr val="595959"/>
                </a:solidFill>
                <a:effectLst/>
                <a:latin typeface="Helvetica" panose="020B0604020202020204" pitchFamily="34" charset="0"/>
              </a:rPr>
              <a:t>https://www.slideshare.net/allison2007/left-ventricular-assist-device</a:t>
            </a:r>
          </a:p>
        </p:txBody>
      </p:sp>
      <p:sp>
        <p:nvSpPr>
          <p:cNvPr id="4" name="Slide Number Placeholder 3">
            <a:extLst>
              <a:ext uri="{FF2B5EF4-FFF2-40B4-BE49-F238E27FC236}">
                <a16:creationId xmlns:a16="http://schemas.microsoft.com/office/drawing/2014/main" id="{06CD8679-118C-C958-06D7-820BD01A03D4}"/>
              </a:ext>
            </a:extLst>
          </p:cNvPr>
          <p:cNvSpPr>
            <a:spLocks noGrp="1"/>
          </p:cNvSpPr>
          <p:nvPr>
            <p:ph type="sldNum" sz="quarter" idx="5"/>
          </p:nvPr>
        </p:nvSpPr>
        <p:spPr/>
        <p:txBody>
          <a:bodyPr/>
          <a:lstStyle/>
          <a:p>
            <a:fld id="{1B8C71CD-248A-412D-8A53-8ED630A5CDCB}" type="slidenum">
              <a:rPr lang="en-US" smtClean="0"/>
              <a:t>35</a:t>
            </a:fld>
            <a:endParaRPr lang="en-US"/>
          </a:p>
        </p:txBody>
      </p:sp>
    </p:spTree>
    <p:extLst>
      <p:ext uri="{BB962C8B-B14F-4D97-AF65-F5344CB8AC3E}">
        <p14:creationId xmlns:p14="http://schemas.microsoft.com/office/powerpoint/2010/main" val="25569900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DD6E7-C173-F7EA-9FBC-B9E06F7F7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0179E-61FC-F27D-C1BE-1923B5EEFC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0EBEE9-8475-3AF9-C774-65271BC6D4A1}"/>
              </a:ext>
            </a:extLst>
          </p:cNvPr>
          <p:cNvSpPr>
            <a:spLocks noGrp="1"/>
          </p:cNvSpPr>
          <p:nvPr>
            <p:ph type="body" idx="1"/>
          </p:nvPr>
        </p:nvSpPr>
        <p:spPr/>
        <p:txBody>
          <a:bodyPr/>
          <a:lstStyle/>
          <a:p>
            <a:r>
              <a:rPr lang="en-US" dirty="0"/>
              <a:t>https://ourhearthub.ca/what-is-heart-failure/</a:t>
            </a:r>
          </a:p>
          <a:p>
            <a:r>
              <a:rPr lang="en-US" dirty="0"/>
              <a:t>Shortness of breath, dyspnea on exertion, paroxysmal nocturnal dyspnea</a:t>
            </a:r>
          </a:p>
        </p:txBody>
      </p:sp>
      <p:sp>
        <p:nvSpPr>
          <p:cNvPr id="4" name="Slide Number Placeholder 3">
            <a:extLst>
              <a:ext uri="{FF2B5EF4-FFF2-40B4-BE49-F238E27FC236}">
                <a16:creationId xmlns:a16="http://schemas.microsoft.com/office/drawing/2014/main" id="{98BE4EE8-8087-484A-915B-77273842373C}"/>
              </a:ext>
            </a:extLst>
          </p:cNvPr>
          <p:cNvSpPr>
            <a:spLocks noGrp="1"/>
          </p:cNvSpPr>
          <p:nvPr>
            <p:ph type="sldNum" sz="quarter" idx="5"/>
          </p:nvPr>
        </p:nvSpPr>
        <p:spPr/>
        <p:txBody>
          <a:bodyPr/>
          <a:lstStyle/>
          <a:p>
            <a:fld id="{1B8C71CD-248A-412D-8A53-8ED630A5CDCB}" type="slidenum">
              <a:rPr lang="en-US" smtClean="0"/>
              <a:t>36</a:t>
            </a:fld>
            <a:endParaRPr lang="en-US"/>
          </a:p>
        </p:txBody>
      </p:sp>
    </p:spTree>
    <p:extLst>
      <p:ext uri="{BB962C8B-B14F-4D97-AF65-F5344CB8AC3E}">
        <p14:creationId xmlns:p14="http://schemas.microsoft.com/office/powerpoint/2010/main" val="41761393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https://jeanlamantia.com/lymphedema-vs-edema/</a:t>
            </a:r>
          </a:p>
        </p:txBody>
      </p:sp>
      <p:sp>
        <p:nvSpPr>
          <p:cNvPr id="4" name="Slide Number Placeholder 3"/>
          <p:cNvSpPr>
            <a:spLocks noGrp="1"/>
          </p:cNvSpPr>
          <p:nvPr>
            <p:ph type="sldNum" sz="quarter" idx="5"/>
          </p:nvPr>
        </p:nvSpPr>
        <p:spPr/>
        <p:txBody>
          <a:bodyPr/>
          <a:lstStyle/>
          <a:p>
            <a:fld id="{1B8C71CD-248A-412D-8A53-8ED630A5CDCB}" type="slidenum">
              <a:rPr lang="en-US" smtClean="0"/>
              <a:t>40</a:t>
            </a:fld>
            <a:endParaRPr lang="en-US"/>
          </a:p>
        </p:txBody>
      </p:sp>
    </p:spTree>
    <p:extLst>
      <p:ext uri="{BB962C8B-B14F-4D97-AF65-F5344CB8AC3E}">
        <p14:creationId xmlns:p14="http://schemas.microsoft.com/office/powerpoint/2010/main" val="42748566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8C71CD-248A-412D-8A53-8ED630A5CDCB}" type="slidenum">
              <a:rPr lang="en-US" smtClean="0"/>
              <a:t>42</a:t>
            </a:fld>
            <a:endParaRPr lang="en-US"/>
          </a:p>
        </p:txBody>
      </p:sp>
    </p:spTree>
    <p:extLst>
      <p:ext uri="{BB962C8B-B14F-4D97-AF65-F5344CB8AC3E}">
        <p14:creationId xmlns:p14="http://schemas.microsoft.com/office/powerpoint/2010/main" val="31226073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Fall prevention, safety, respiratory, pain/comfort</a:t>
            </a:r>
          </a:p>
        </p:txBody>
      </p:sp>
      <p:sp>
        <p:nvSpPr>
          <p:cNvPr id="4" name="Slide Number Placeholder 3"/>
          <p:cNvSpPr>
            <a:spLocks noGrp="1"/>
          </p:cNvSpPr>
          <p:nvPr>
            <p:ph type="sldNum" sz="quarter" idx="5"/>
          </p:nvPr>
        </p:nvSpPr>
        <p:spPr/>
        <p:txBody>
          <a:bodyPr/>
          <a:lstStyle/>
          <a:p>
            <a:fld id="{1B8C71CD-248A-412D-8A53-8ED630A5CDCB}" type="slidenum">
              <a:rPr lang="en-US" smtClean="0"/>
              <a:t>43</a:t>
            </a:fld>
            <a:endParaRPr lang="en-US"/>
          </a:p>
        </p:txBody>
      </p:sp>
    </p:spTree>
    <p:extLst>
      <p:ext uri="{BB962C8B-B14F-4D97-AF65-F5344CB8AC3E}">
        <p14:creationId xmlns:p14="http://schemas.microsoft.com/office/powerpoint/2010/main" val="11489873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34789-7A03-7448-FF8D-4875897037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75689F-51D9-B2B7-756B-8EDAAC43E75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4AA6CA1-3179-0C5D-38BE-981572C06372}"/>
              </a:ext>
            </a:extLst>
          </p:cNvPr>
          <p:cNvSpPr>
            <a:spLocks noGrp="1"/>
          </p:cNvSpPr>
          <p:nvPr>
            <p:ph type="body" idx="1"/>
          </p:nvPr>
        </p:nvSpPr>
        <p:spPr/>
        <p:txBody>
          <a:bodyPr/>
          <a:lstStyle/>
          <a:p>
            <a:r>
              <a:rPr lang="en-US" dirty="0"/>
              <a:t>Source: National Heart and Blood Institute, NIH (2023)</a:t>
            </a:r>
          </a:p>
        </p:txBody>
      </p:sp>
      <p:sp>
        <p:nvSpPr>
          <p:cNvPr id="4" name="Slide Number Placeholder 3">
            <a:extLst>
              <a:ext uri="{FF2B5EF4-FFF2-40B4-BE49-F238E27FC236}">
                <a16:creationId xmlns:a16="http://schemas.microsoft.com/office/drawing/2014/main" id="{009AF9BC-F5D0-A8D3-D62D-DB9FBC9A713D}"/>
              </a:ext>
            </a:extLst>
          </p:cNvPr>
          <p:cNvSpPr>
            <a:spLocks noGrp="1"/>
          </p:cNvSpPr>
          <p:nvPr>
            <p:ph type="sldNum" sz="quarter" idx="5"/>
          </p:nvPr>
        </p:nvSpPr>
        <p:spPr/>
        <p:txBody>
          <a:bodyPr/>
          <a:lstStyle/>
          <a:p>
            <a:fld id="{1B8C71CD-248A-412D-8A53-8ED630A5CDCB}" type="slidenum">
              <a:rPr lang="en-US" smtClean="0"/>
              <a:t>44</a:t>
            </a:fld>
            <a:endParaRPr lang="en-US"/>
          </a:p>
        </p:txBody>
      </p:sp>
    </p:spTree>
    <p:extLst>
      <p:ext uri="{BB962C8B-B14F-4D97-AF65-F5344CB8AC3E}">
        <p14:creationId xmlns:p14="http://schemas.microsoft.com/office/powerpoint/2010/main" val="40820986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5F9F2-8A65-AA4A-918A-C0878D832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3B0CC3-71E6-E1C1-1CFE-3E09B9CF566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43179CD-365F-C29C-75F3-42B81EA85682}"/>
              </a:ext>
            </a:extLst>
          </p:cNvPr>
          <p:cNvSpPr>
            <a:spLocks noGrp="1"/>
          </p:cNvSpPr>
          <p:nvPr>
            <p:ph type="body" idx="1"/>
          </p:nvPr>
        </p:nvSpPr>
        <p:spPr/>
        <p:txBody>
          <a:bodyPr/>
          <a:lstStyle/>
          <a:p>
            <a:r>
              <a:rPr lang="en-US" dirty="0"/>
              <a:t>Source: National Heart and Blood Institute, NIH (2023)</a:t>
            </a:r>
          </a:p>
        </p:txBody>
      </p:sp>
      <p:sp>
        <p:nvSpPr>
          <p:cNvPr id="4" name="Slide Number Placeholder 3">
            <a:extLst>
              <a:ext uri="{FF2B5EF4-FFF2-40B4-BE49-F238E27FC236}">
                <a16:creationId xmlns:a16="http://schemas.microsoft.com/office/drawing/2014/main" id="{2DB3D5FF-C260-43CD-C013-64789B6FF500}"/>
              </a:ext>
            </a:extLst>
          </p:cNvPr>
          <p:cNvSpPr>
            <a:spLocks noGrp="1"/>
          </p:cNvSpPr>
          <p:nvPr>
            <p:ph type="sldNum" sz="quarter" idx="5"/>
          </p:nvPr>
        </p:nvSpPr>
        <p:spPr/>
        <p:txBody>
          <a:bodyPr/>
          <a:lstStyle/>
          <a:p>
            <a:fld id="{1B8C71CD-248A-412D-8A53-8ED630A5CDCB}" type="slidenum">
              <a:rPr lang="en-US" smtClean="0"/>
              <a:t>45</a:t>
            </a:fld>
            <a:endParaRPr lang="en-US"/>
          </a:p>
        </p:txBody>
      </p:sp>
    </p:spTree>
    <p:extLst>
      <p:ext uri="{BB962C8B-B14F-4D97-AF65-F5344CB8AC3E}">
        <p14:creationId xmlns:p14="http://schemas.microsoft.com/office/powerpoint/2010/main" val="9411235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8C71CD-248A-412D-8A53-8ED630A5CDCB}" type="slidenum">
              <a:rPr lang="en-US" smtClean="0"/>
              <a:t>46</a:t>
            </a:fld>
            <a:endParaRPr lang="en-US"/>
          </a:p>
        </p:txBody>
      </p:sp>
    </p:spTree>
    <p:extLst>
      <p:ext uri="{BB962C8B-B14F-4D97-AF65-F5344CB8AC3E}">
        <p14:creationId xmlns:p14="http://schemas.microsoft.com/office/powerpoint/2010/main" val="31526593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B404F-11D7-1143-725E-CA9A1DBF9A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7B2312-4A7B-89C3-4E30-8E12CB41390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5AA25A7-ABA9-C656-0B5A-DAEF2E19F8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EE955D-5E9A-EFF2-2114-A1942DA3FD91}"/>
              </a:ext>
            </a:extLst>
          </p:cNvPr>
          <p:cNvSpPr>
            <a:spLocks noGrp="1"/>
          </p:cNvSpPr>
          <p:nvPr>
            <p:ph type="sldNum" sz="quarter" idx="5"/>
          </p:nvPr>
        </p:nvSpPr>
        <p:spPr/>
        <p:txBody>
          <a:bodyPr/>
          <a:lstStyle/>
          <a:p>
            <a:fld id="{1B8C71CD-248A-412D-8A53-8ED630A5CDCB}" type="slidenum">
              <a:rPr lang="en-US" smtClean="0"/>
              <a:t>47</a:t>
            </a:fld>
            <a:endParaRPr lang="en-US"/>
          </a:p>
        </p:txBody>
      </p:sp>
    </p:spTree>
    <p:extLst>
      <p:ext uri="{BB962C8B-B14F-4D97-AF65-F5344CB8AC3E}">
        <p14:creationId xmlns:p14="http://schemas.microsoft.com/office/powerpoint/2010/main" val="15537917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22995"/>
            <a:r>
              <a:rPr lang="en-US" sz="1400" i="1" dirty="0">
                <a:solidFill>
                  <a:schemeClr val="dk1"/>
                </a:solidFill>
              </a:rPr>
              <a:t>(not in toolkit)</a:t>
            </a:r>
          </a:p>
        </p:txBody>
      </p:sp>
      <p:sp>
        <p:nvSpPr>
          <p:cNvPr id="4" name="Slide Number Placeholder 3"/>
          <p:cNvSpPr>
            <a:spLocks noGrp="1"/>
          </p:cNvSpPr>
          <p:nvPr>
            <p:ph type="sldNum" sz="quarter" idx="5"/>
          </p:nvPr>
        </p:nvSpPr>
        <p:spPr/>
        <p:txBody>
          <a:bodyPr/>
          <a:lstStyle/>
          <a:p>
            <a:fld id="{1B8C71CD-248A-412D-8A53-8ED630A5CDCB}" type="slidenum">
              <a:rPr lang="en-US" smtClean="0"/>
              <a:t>48</a:t>
            </a:fld>
            <a:endParaRPr lang="en-US"/>
          </a:p>
        </p:txBody>
      </p:sp>
    </p:spTree>
    <p:extLst>
      <p:ext uri="{BB962C8B-B14F-4D97-AF65-F5344CB8AC3E}">
        <p14:creationId xmlns:p14="http://schemas.microsoft.com/office/powerpoint/2010/main" val="28036411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highlight>
                  <a:srgbClr val="FFFF00"/>
                </a:highlight>
              </a:rPr>
              <a:t>*******DIFFERENT HANDOUT IN FOLDER********</a:t>
            </a:r>
          </a:p>
        </p:txBody>
      </p:sp>
      <p:sp>
        <p:nvSpPr>
          <p:cNvPr id="4" name="Slide Number Placeholder 3"/>
          <p:cNvSpPr>
            <a:spLocks noGrp="1"/>
          </p:cNvSpPr>
          <p:nvPr>
            <p:ph type="sldNum" sz="quarter" idx="5"/>
          </p:nvPr>
        </p:nvSpPr>
        <p:spPr/>
        <p:txBody>
          <a:bodyPr/>
          <a:lstStyle/>
          <a:p>
            <a:fld id="{1B8C71CD-248A-412D-8A53-8ED630A5CDCB}" type="slidenum">
              <a:rPr lang="en-US" smtClean="0"/>
              <a:t>49</a:t>
            </a:fld>
            <a:endParaRPr lang="en-US"/>
          </a:p>
        </p:txBody>
      </p:sp>
    </p:spTree>
    <p:extLst>
      <p:ext uri="{BB962C8B-B14F-4D97-AF65-F5344CB8AC3E}">
        <p14:creationId xmlns:p14="http://schemas.microsoft.com/office/powerpoint/2010/main" val="42207240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09616-4471-F9E7-F492-DEFB9FF616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C590F5-7139-6FFA-B493-05F3EC1C97A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746B597-33D7-1857-48EC-1D512CB0B5C5}"/>
              </a:ext>
            </a:extLst>
          </p:cNvPr>
          <p:cNvSpPr>
            <a:spLocks noGrp="1"/>
          </p:cNvSpPr>
          <p:nvPr>
            <p:ph type="body" idx="1"/>
          </p:nvPr>
        </p:nvSpPr>
        <p:spPr/>
        <p:txBody>
          <a:bodyPr/>
          <a:lstStyle/>
          <a:p>
            <a:r>
              <a:rPr lang="en-US" dirty="0">
                <a:highlight>
                  <a:srgbClr val="FFFF00"/>
                </a:highlight>
              </a:rPr>
              <a:t>*******DIFFERENT HANDOUT IN FOLDER********</a:t>
            </a:r>
          </a:p>
        </p:txBody>
      </p:sp>
      <p:sp>
        <p:nvSpPr>
          <p:cNvPr id="4" name="Slide Number Placeholder 3">
            <a:extLst>
              <a:ext uri="{FF2B5EF4-FFF2-40B4-BE49-F238E27FC236}">
                <a16:creationId xmlns:a16="http://schemas.microsoft.com/office/drawing/2014/main" id="{98E6CFBB-8311-C293-6849-FE48E767CA8D}"/>
              </a:ext>
            </a:extLst>
          </p:cNvPr>
          <p:cNvSpPr>
            <a:spLocks noGrp="1"/>
          </p:cNvSpPr>
          <p:nvPr>
            <p:ph type="sldNum" sz="quarter" idx="5"/>
          </p:nvPr>
        </p:nvSpPr>
        <p:spPr/>
        <p:txBody>
          <a:bodyPr/>
          <a:lstStyle/>
          <a:p>
            <a:fld id="{1B8C71CD-248A-412D-8A53-8ED630A5CDCB}" type="slidenum">
              <a:rPr lang="en-US" smtClean="0"/>
              <a:t>50</a:t>
            </a:fld>
            <a:endParaRPr lang="en-US"/>
          </a:p>
        </p:txBody>
      </p:sp>
    </p:spTree>
    <p:extLst>
      <p:ext uri="{BB962C8B-B14F-4D97-AF65-F5344CB8AC3E}">
        <p14:creationId xmlns:p14="http://schemas.microsoft.com/office/powerpoint/2010/main" val="3695120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9C2CE-4C58-15FA-9E63-9534FFFE65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411E03-A480-AD33-A3AB-7014B4501D0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99898D3-CE44-6B3A-581A-8CCD3E6C85F6}"/>
              </a:ext>
            </a:extLst>
          </p:cNvPr>
          <p:cNvSpPr>
            <a:spLocks noGrp="1"/>
          </p:cNvSpPr>
          <p:nvPr>
            <p:ph type="body" idx="1"/>
          </p:nvPr>
        </p:nvSpPr>
        <p:spPr/>
        <p:txBody>
          <a:bodyPr/>
          <a:lstStyle/>
          <a:p>
            <a:r>
              <a:rPr lang="en-US" dirty="0">
                <a:highlight>
                  <a:srgbClr val="FFFF00"/>
                </a:highlight>
              </a:rPr>
              <a:t>*******DIFFERENT HANDOUT IN FOLDER********</a:t>
            </a:r>
          </a:p>
        </p:txBody>
      </p:sp>
      <p:sp>
        <p:nvSpPr>
          <p:cNvPr id="4" name="Slide Number Placeholder 3">
            <a:extLst>
              <a:ext uri="{FF2B5EF4-FFF2-40B4-BE49-F238E27FC236}">
                <a16:creationId xmlns:a16="http://schemas.microsoft.com/office/drawing/2014/main" id="{10A5E297-8599-AD6E-463F-D08A12A13B13}"/>
              </a:ext>
            </a:extLst>
          </p:cNvPr>
          <p:cNvSpPr>
            <a:spLocks noGrp="1"/>
          </p:cNvSpPr>
          <p:nvPr>
            <p:ph type="sldNum" sz="quarter" idx="5"/>
          </p:nvPr>
        </p:nvSpPr>
        <p:spPr/>
        <p:txBody>
          <a:bodyPr/>
          <a:lstStyle/>
          <a:p>
            <a:fld id="{1B8C71CD-248A-412D-8A53-8ED630A5CDCB}" type="slidenum">
              <a:rPr lang="en-US" smtClean="0"/>
              <a:t>51</a:t>
            </a:fld>
            <a:endParaRPr lang="en-US"/>
          </a:p>
        </p:txBody>
      </p:sp>
    </p:spTree>
    <p:extLst>
      <p:ext uri="{BB962C8B-B14F-4D97-AF65-F5344CB8AC3E}">
        <p14:creationId xmlns:p14="http://schemas.microsoft.com/office/powerpoint/2010/main" val="4192088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B525C-F3DA-CED4-0655-00850F8A59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E9E66F-3319-8F80-8923-6B7D937571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ED83AF-E0E1-008D-C502-632E4F78A4B0}"/>
              </a:ext>
            </a:extLst>
          </p:cNvPr>
          <p:cNvSpPr>
            <a:spLocks noGrp="1"/>
          </p:cNvSpPr>
          <p:nvPr>
            <p:ph type="dt" sz="half" idx="10"/>
          </p:nvPr>
        </p:nvSpPr>
        <p:spPr/>
        <p:txBody>
          <a:bodyPr/>
          <a:lstStyle/>
          <a:p>
            <a:fld id="{9969C010-92B2-47FD-81DD-E77612A4600E}" type="datetimeFigureOut">
              <a:rPr lang="en-US" smtClean="0"/>
              <a:t>8/26/2026</a:t>
            </a:fld>
            <a:endParaRPr lang="en-US"/>
          </a:p>
        </p:txBody>
      </p:sp>
      <p:sp>
        <p:nvSpPr>
          <p:cNvPr id="5" name="Footer Placeholder 4">
            <a:extLst>
              <a:ext uri="{FF2B5EF4-FFF2-40B4-BE49-F238E27FC236}">
                <a16:creationId xmlns:a16="http://schemas.microsoft.com/office/drawing/2014/main" id="{2748DF72-022B-FCD6-FCB9-B86C66A15A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455398-8937-6C77-C350-E75A3639C18C}"/>
              </a:ext>
            </a:extLst>
          </p:cNvPr>
          <p:cNvSpPr>
            <a:spLocks noGrp="1"/>
          </p:cNvSpPr>
          <p:nvPr>
            <p:ph type="sldNum" sz="quarter" idx="12"/>
          </p:nvPr>
        </p:nvSpPr>
        <p:spPr/>
        <p:txBody>
          <a:bodyPr/>
          <a:lstStyle/>
          <a:p>
            <a:fld id="{D06C7D99-17F8-4EB5-9497-0B6945A9B29C}" type="slidenum">
              <a:rPr lang="en-US" smtClean="0"/>
              <a:t>‹#›</a:t>
            </a:fld>
            <a:endParaRPr lang="en-US"/>
          </a:p>
        </p:txBody>
      </p:sp>
    </p:spTree>
    <p:extLst>
      <p:ext uri="{BB962C8B-B14F-4D97-AF65-F5344CB8AC3E}">
        <p14:creationId xmlns:p14="http://schemas.microsoft.com/office/powerpoint/2010/main" val="3617594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17837-09CE-0B1B-CDEF-42A497927D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C96FAF-B375-0956-E654-95B18B7BA0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6A5436-E0DC-D44D-5648-7E2DA85F9B73}"/>
              </a:ext>
            </a:extLst>
          </p:cNvPr>
          <p:cNvSpPr>
            <a:spLocks noGrp="1"/>
          </p:cNvSpPr>
          <p:nvPr>
            <p:ph type="dt" sz="half" idx="10"/>
          </p:nvPr>
        </p:nvSpPr>
        <p:spPr/>
        <p:txBody>
          <a:bodyPr/>
          <a:lstStyle/>
          <a:p>
            <a:fld id="{9969C010-92B2-47FD-81DD-E77612A4600E}" type="datetimeFigureOut">
              <a:rPr lang="en-US" smtClean="0"/>
              <a:t>8/26/2026</a:t>
            </a:fld>
            <a:endParaRPr lang="en-US"/>
          </a:p>
        </p:txBody>
      </p:sp>
      <p:sp>
        <p:nvSpPr>
          <p:cNvPr id="5" name="Footer Placeholder 4">
            <a:extLst>
              <a:ext uri="{FF2B5EF4-FFF2-40B4-BE49-F238E27FC236}">
                <a16:creationId xmlns:a16="http://schemas.microsoft.com/office/drawing/2014/main" id="{5388B89E-7AF0-8B5F-A961-545E712FF5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D994D5-C17E-510F-AA9E-E9C72B592162}"/>
              </a:ext>
            </a:extLst>
          </p:cNvPr>
          <p:cNvSpPr>
            <a:spLocks noGrp="1"/>
          </p:cNvSpPr>
          <p:nvPr>
            <p:ph type="sldNum" sz="quarter" idx="12"/>
          </p:nvPr>
        </p:nvSpPr>
        <p:spPr/>
        <p:txBody>
          <a:bodyPr/>
          <a:lstStyle/>
          <a:p>
            <a:fld id="{D06C7D99-17F8-4EB5-9497-0B6945A9B29C}" type="slidenum">
              <a:rPr lang="en-US" smtClean="0"/>
              <a:t>‹#›</a:t>
            </a:fld>
            <a:endParaRPr lang="en-US"/>
          </a:p>
        </p:txBody>
      </p:sp>
    </p:spTree>
    <p:extLst>
      <p:ext uri="{BB962C8B-B14F-4D97-AF65-F5344CB8AC3E}">
        <p14:creationId xmlns:p14="http://schemas.microsoft.com/office/powerpoint/2010/main" val="2073547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ABFA2-DBF4-F5D8-D4FD-3E88245DB2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38AD2CD-13C5-0219-88B5-32C5416BC8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98F02B-927B-1E97-3BC7-FC961DC50078}"/>
              </a:ext>
            </a:extLst>
          </p:cNvPr>
          <p:cNvSpPr>
            <a:spLocks noGrp="1"/>
          </p:cNvSpPr>
          <p:nvPr>
            <p:ph type="dt" sz="half" idx="10"/>
          </p:nvPr>
        </p:nvSpPr>
        <p:spPr/>
        <p:txBody>
          <a:bodyPr/>
          <a:lstStyle/>
          <a:p>
            <a:fld id="{9969C010-92B2-47FD-81DD-E77612A4600E}" type="datetimeFigureOut">
              <a:rPr lang="en-US" smtClean="0"/>
              <a:t>8/26/2026</a:t>
            </a:fld>
            <a:endParaRPr lang="en-US"/>
          </a:p>
        </p:txBody>
      </p:sp>
      <p:sp>
        <p:nvSpPr>
          <p:cNvPr id="5" name="Footer Placeholder 4">
            <a:extLst>
              <a:ext uri="{FF2B5EF4-FFF2-40B4-BE49-F238E27FC236}">
                <a16:creationId xmlns:a16="http://schemas.microsoft.com/office/drawing/2014/main" id="{DBC30280-57BA-D7A7-1DE2-DC68BC3AA9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BC5392-BECF-0D2E-D397-34D3AAEC4069}"/>
              </a:ext>
            </a:extLst>
          </p:cNvPr>
          <p:cNvSpPr>
            <a:spLocks noGrp="1"/>
          </p:cNvSpPr>
          <p:nvPr>
            <p:ph type="sldNum" sz="quarter" idx="12"/>
          </p:nvPr>
        </p:nvSpPr>
        <p:spPr/>
        <p:txBody>
          <a:bodyPr/>
          <a:lstStyle/>
          <a:p>
            <a:fld id="{D06C7D99-17F8-4EB5-9497-0B6945A9B29C}" type="slidenum">
              <a:rPr lang="en-US" smtClean="0"/>
              <a:t>‹#›</a:t>
            </a:fld>
            <a:endParaRPr lang="en-US"/>
          </a:p>
        </p:txBody>
      </p:sp>
    </p:spTree>
    <p:extLst>
      <p:ext uri="{BB962C8B-B14F-4D97-AF65-F5344CB8AC3E}">
        <p14:creationId xmlns:p14="http://schemas.microsoft.com/office/powerpoint/2010/main" val="597631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02281-D73A-DC81-0B78-28C6EDC16F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E64D4B-931E-FD20-482F-EB4C089A1D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8F83AB-2172-E8E4-AB9D-D82BA60EF7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AB07A0-B5C1-FAE3-9EDC-1C2EEB882AB0}"/>
              </a:ext>
            </a:extLst>
          </p:cNvPr>
          <p:cNvSpPr>
            <a:spLocks noGrp="1"/>
          </p:cNvSpPr>
          <p:nvPr>
            <p:ph type="dt" sz="half" idx="10"/>
          </p:nvPr>
        </p:nvSpPr>
        <p:spPr/>
        <p:txBody>
          <a:bodyPr/>
          <a:lstStyle/>
          <a:p>
            <a:fld id="{9969C010-92B2-47FD-81DD-E77612A4600E}" type="datetimeFigureOut">
              <a:rPr lang="en-US" smtClean="0"/>
              <a:t>8/26/2026</a:t>
            </a:fld>
            <a:endParaRPr lang="en-US"/>
          </a:p>
        </p:txBody>
      </p:sp>
      <p:sp>
        <p:nvSpPr>
          <p:cNvPr id="6" name="Footer Placeholder 5">
            <a:extLst>
              <a:ext uri="{FF2B5EF4-FFF2-40B4-BE49-F238E27FC236}">
                <a16:creationId xmlns:a16="http://schemas.microsoft.com/office/drawing/2014/main" id="{731073B4-E38D-25B8-4514-CAFDE6ED34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AB9CF1-8FB0-2DC6-1E0F-1E8A7A0AA989}"/>
              </a:ext>
            </a:extLst>
          </p:cNvPr>
          <p:cNvSpPr>
            <a:spLocks noGrp="1"/>
          </p:cNvSpPr>
          <p:nvPr>
            <p:ph type="sldNum" sz="quarter" idx="12"/>
          </p:nvPr>
        </p:nvSpPr>
        <p:spPr/>
        <p:txBody>
          <a:bodyPr/>
          <a:lstStyle/>
          <a:p>
            <a:fld id="{D06C7D99-17F8-4EB5-9497-0B6945A9B29C}" type="slidenum">
              <a:rPr lang="en-US" smtClean="0"/>
              <a:t>‹#›</a:t>
            </a:fld>
            <a:endParaRPr lang="en-US"/>
          </a:p>
        </p:txBody>
      </p:sp>
    </p:spTree>
    <p:extLst>
      <p:ext uri="{BB962C8B-B14F-4D97-AF65-F5344CB8AC3E}">
        <p14:creationId xmlns:p14="http://schemas.microsoft.com/office/powerpoint/2010/main" val="433494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9A020-5656-CEB2-1B90-C299C0AF6F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23ECD3-9686-BE94-C4B9-1CC68DD0B3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D6CA53-1F8E-D59F-A3D3-061C426FBCC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7C068D-DAC3-57E7-0695-E80D2220B6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7C61C5-0976-72B0-9D97-C9C3F4E54C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C41A0C-B09B-F0D7-8910-99627E19FF96}"/>
              </a:ext>
            </a:extLst>
          </p:cNvPr>
          <p:cNvSpPr>
            <a:spLocks noGrp="1"/>
          </p:cNvSpPr>
          <p:nvPr>
            <p:ph type="dt" sz="half" idx="10"/>
          </p:nvPr>
        </p:nvSpPr>
        <p:spPr/>
        <p:txBody>
          <a:bodyPr/>
          <a:lstStyle/>
          <a:p>
            <a:fld id="{9969C010-92B2-47FD-81DD-E77612A4600E}" type="datetimeFigureOut">
              <a:rPr lang="en-US" smtClean="0"/>
              <a:t>8/26/2026</a:t>
            </a:fld>
            <a:endParaRPr lang="en-US"/>
          </a:p>
        </p:txBody>
      </p:sp>
      <p:sp>
        <p:nvSpPr>
          <p:cNvPr id="8" name="Footer Placeholder 7">
            <a:extLst>
              <a:ext uri="{FF2B5EF4-FFF2-40B4-BE49-F238E27FC236}">
                <a16:creationId xmlns:a16="http://schemas.microsoft.com/office/drawing/2014/main" id="{7A59F0AB-054F-66EE-C704-679BE061A1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679CA1-FB20-1C80-CBD6-D433751C662D}"/>
              </a:ext>
            </a:extLst>
          </p:cNvPr>
          <p:cNvSpPr>
            <a:spLocks noGrp="1"/>
          </p:cNvSpPr>
          <p:nvPr>
            <p:ph type="sldNum" sz="quarter" idx="12"/>
          </p:nvPr>
        </p:nvSpPr>
        <p:spPr/>
        <p:txBody>
          <a:bodyPr/>
          <a:lstStyle/>
          <a:p>
            <a:fld id="{D06C7D99-17F8-4EB5-9497-0B6945A9B29C}" type="slidenum">
              <a:rPr lang="en-US" smtClean="0"/>
              <a:t>‹#›</a:t>
            </a:fld>
            <a:endParaRPr lang="en-US"/>
          </a:p>
        </p:txBody>
      </p:sp>
    </p:spTree>
    <p:extLst>
      <p:ext uri="{BB962C8B-B14F-4D97-AF65-F5344CB8AC3E}">
        <p14:creationId xmlns:p14="http://schemas.microsoft.com/office/powerpoint/2010/main" val="2825796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EFF9-BB07-AC45-DE65-32D4AA2FB9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4EA722-9E48-ABEB-FC51-CDDF9878BA48}"/>
              </a:ext>
            </a:extLst>
          </p:cNvPr>
          <p:cNvSpPr>
            <a:spLocks noGrp="1"/>
          </p:cNvSpPr>
          <p:nvPr>
            <p:ph type="dt" sz="half" idx="10"/>
          </p:nvPr>
        </p:nvSpPr>
        <p:spPr/>
        <p:txBody>
          <a:bodyPr/>
          <a:lstStyle/>
          <a:p>
            <a:fld id="{9969C010-92B2-47FD-81DD-E77612A4600E}" type="datetimeFigureOut">
              <a:rPr lang="en-US" smtClean="0"/>
              <a:t>8/26/2026</a:t>
            </a:fld>
            <a:endParaRPr lang="en-US"/>
          </a:p>
        </p:txBody>
      </p:sp>
      <p:sp>
        <p:nvSpPr>
          <p:cNvPr id="4" name="Footer Placeholder 3">
            <a:extLst>
              <a:ext uri="{FF2B5EF4-FFF2-40B4-BE49-F238E27FC236}">
                <a16:creationId xmlns:a16="http://schemas.microsoft.com/office/drawing/2014/main" id="{DD2097E7-946A-8F66-077A-939FA17A866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A18B9E-C117-56AA-16C1-E215E4180CB7}"/>
              </a:ext>
            </a:extLst>
          </p:cNvPr>
          <p:cNvSpPr>
            <a:spLocks noGrp="1"/>
          </p:cNvSpPr>
          <p:nvPr>
            <p:ph type="sldNum" sz="quarter" idx="12"/>
          </p:nvPr>
        </p:nvSpPr>
        <p:spPr/>
        <p:txBody>
          <a:bodyPr/>
          <a:lstStyle/>
          <a:p>
            <a:fld id="{D06C7D99-17F8-4EB5-9497-0B6945A9B29C}" type="slidenum">
              <a:rPr lang="en-US" smtClean="0"/>
              <a:t>‹#›</a:t>
            </a:fld>
            <a:endParaRPr lang="en-US"/>
          </a:p>
        </p:txBody>
      </p:sp>
    </p:spTree>
    <p:extLst>
      <p:ext uri="{BB962C8B-B14F-4D97-AF65-F5344CB8AC3E}">
        <p14:creationId xmlns:p14="http://schemas.microsoft.com/office/powerpoint/2010/main" val="1609968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E59474-D2D4-5A57-924E-6CA708B9F377}"/>
              </a:ext>
            </a:extLst>
          </p:cNvPr>
          <p:cNvSpPr>
            <a:spLocks noGrp="1"/>
          </p:cNvSpPr>
          <p:nvPr>
            <p:ph type="dt" sz="half" idx="10"/>
          </p:nvPr>
        </p:nvSpPr>
        <p:spPr/>
        <p:txBody>
          <a:bodyPr/>
          <a:lstStyle/>
          <a:p>
            <a:fld id="{9969C010-92B2-47FD-81DD-E77612A4600E}" type="datetimeFigureOut">
              <a:rPr lang="en-US" smtClean="0"/>
              <a:t>8/26/2026</a:t>
            </a:fld>
            <a:endParaRPr lang="en-US"/>
          </a:p>
        </p:txBody>
      </p:sp>
      <p:sp>
        <p:nvSpPr>
          <p:cNvPr id="3" name="Footer Placeholder 2">
            <a:extLst>
              <a:ext uri="{FF2B5EF4-FFF2-40B4-BE49-F238E27FC236}">
                <a16:creationId xmlns:a16="http://schemas.microsoft.com/office/drawing/2014/main" id="{0E20DC48-34BA-5FF1-1811-B7E1970DC1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4BAE74-50E6-DB8A-7529-D1E5AA3258BA}"/>
              </a:ext>
            </a:extLst>
          </p:cNvPr>
          <p:cNvSpPr>
            <a:spLocks noGrp="1"/>
          </p:cNvSpPr>
          <p:nvPr>
            <p:ph type="sldNum" sz="quarter" idx="12"/>
          </p:nvPr>
        </p:nvSpPr>
        <p:spPr/>
        <p:txBody>
          <a:bodyPr/>
          <a:lstStyle/>
          <a:p>
            <a:fld id="{D06C7D99-17F8-4EB5-9497-0B6945A9B29C}" type="slidenum">
              <a:rPr lang="en-US" smtClean="0"/>
              <a:t>‹#›</a:t>
            </a:fld>
            <a:endParaRPr lang="en-US"/>
          </a:p>
        </p:txBody>
      </p:sp>
    </p:spTree>
    <p:extLst>
      <p:ext uri="{BB962C8B-B14F-4D97-AF65-F5344CB8AC3E}">
        <p14:creationId xmlns:p14="http://schemas.microsoft.com/office/powerpoint/2010/main" val="33194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174BE-A40A-3D53-8736-3A8EE0A69C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4B8DAA-F026-31DF-2386-C180D5C907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94E0F2-DD64-EA4D-47F1-6992576F8C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3B6B3B-EF62-1FEB-327A-6E5B13D2ABD6}"/>
              </a:ext>
            </a:extLst>
          </p:cNvPr>
          <p:cNvSpPr>
            <a:spLocks noGrp="1"/>
          </p:cNvSpPr>
          <p:nvPr>
            <p:ph type="dt" sz="half" idx="10"/>
          </p:nvPr>
        </p:nvSpPr>
        <p:spPr/>
        <p:txBody>
          <a:bodyPr/>
          <a:lstStyle/>
          <a:p>
            <a:fld id="{9969C010-92B2-47FD-81DD-E77612A4600E}" type="datetimeFigureOut">
              <a:rPr lang="en-US" smtClean="0"/>
              <a:t>8/26/2026</a:t>
            </a:fld>
            <a:endParaRPr lang="en-US"/>
          </a:p>
        </p:txBody>
      </p:sp>
      <p:sp>
        <p:nvSpPr>
          <p:cNvPr id="6" name="Footer Placeholder 5">
            <a:extLst>
              <a:ext uri="{FF2B5EF4-FFF2-40B4-BE49-F238E27FC236}">
                <a16:creationId xmlns:a16="http://schemas.microsoft.com/office/drawing/2014/main" id="{BB875749-135B-C12F-C24B-0FC3E515E7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68785F-32FF-4322-C88D-A329DE9DE9AC}"/>
              </a:ext>
            </a:extLst>
          </p:cNvPr>
          <p:cNvSpPr>
            <a:spLocks noGrp="1"/>
          </p:cNvSpPr>
          <p:nvPr>
            <p:ph type="sldNum" sz="quarter" idx="12"/>
          </p:nvPr>
        </p:nvSpPr>
        <p:spPr/>
        <p:txBody>
          <a:bodyPr/>
          <a:lstStyle/>
          <a:p>
            <a:fld id="{D06C7D99-17F8-4EB5-9497-0B6945A9B29C}" type="slidenum">
              <a:rPr lang="en-US" smtClean="0"/>
              <a:t>‹#›</a:t>
            </a:fld>
            <a:endParaRPr lang="en-US"/>
          </a:p>
        </p:txBody>
      </p:sp>
    </p:spTree>
    <p:extLst>
      <p:ext uri="{BB962C8B-B14F-4D97-AF65-F5344CB8AC3E}">
        <p14:creationId xmlns:p14="http://schemas.microsoft.com/office/powerpoint/2010/main" val="915572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96C3F-7317-40C7-1204-679316C309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D7B4AE-7F13-838F-8FFE-18DB3091C9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FBE1D3-B2DA-AFA2-6BC9-5A8802E02D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369A16-CAA8-B52A-32DF-F6C11D9BECCC}"/>
              </a:ext>
            </a:extLst>
          </p:cNvPr>
          <p:cNvSpPr>
            <a:spLocks noGrp="1"/>
          </p:cNvSpPr>
          <p:nvPr>
            <p:ph type="dt" sz="half" idx="10"/>
          </p:nvPr>
        </p:nvSpPr>
        <p:spPr/>
        <p:txBody>
          <a:bodyPr/>
          <a:lstStyle/>
          <a:p>
            <a:fld id="{9969C010-92B2-47FD-81DD-E77612A4600E}" type="datetimeFigureOut">
              <a:rPr lang="en-US" smtClean="0"/>
              <a:t>8/26/2026</a:t>
            </a:fld>
            <a:endParaRPr lang="en-US"/>
          </a:p>
        </p:txBody>
      </p:sp>
      <p:sp>
        <p:nvSpPr>
          <p:cNvPr id="6" name="Footer Placeholder 5">
            <a:extLst>
              <a:ext uri="{FF2B5EF4-FFF2-40B4-BE49-F238E27FC236}">
                <a16:creationId xmlns:a16="http://schemas.microsoft.com/office/drawing/2014/main" id="{6855B6E6-DD54-AC20-19C4-D22494E5DF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346CCF-859F-C014-31BC-22995CDA51F1}"/>
              </a:ext>
            </a:extLst>
          </p:cNvPr>
          <p:cNvSpPr>
            <a:spLocks noGrp="1"/>
          </p:cNvSpPr>
          <p:nvPr>
            <p:ph type="sldNum" sz="quarter" idx="12"/>
          </p:nvPr>
        </p:nvSpPr>
        <p:spPr/>
        <p:txBody>
          <a:bodyPr/>
          <a:lstStyle/>
          <a:p>
            <a:fld id="{D06C7D99-17F8-4EB5-9497-0B6945A9B29C}" type="slidenum">
              <a:rPr lang="en-US" smtClean="0"/>
              <a:t>‹#›</a:t>
            </a:fld>
            <a:endParaRPr lang="en-US"/>
          </a:p>
        </p:txBody>
      </p:sp>
    </p:spTree>
    <p:extLst>
      <p:ext uri="{BB962C8B-B14F-4D97-AF65-F5344CB8AC3E}">
        <p14:creationId xmlns:p14="http://schemas.microsoft.com/office/powerpoint/2010/main" val="4119195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94080-51E0-DA40-AF44-99822A5DDD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D40D13-6B91-0535-80F6-0D03CBB865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C00FE7-0FCC-20AE-28E6-23C8AE6A81B7}"/>
              </a:ext>
            </a:extLst>
          </p:cNvPr>
          <p:cNvSpPr>
            <a:spLocks noGrp="1"/>
          </p:cNvSpPr>
          <p:nvPr>
            <p:ph type="dt" sz="half" idx="10"/>
          </p:nvPr>
        </p:nvSpPr>
        <p:spPr/>
        <p:txBody>
          <a:bodyPr/>
          <a:lstStyle/>
          <a:p>
            <a:fld id="{9969C010-92B2-47FD-81DD-E77612A4600E}" type="datetimeFigureOut">
              <a:rPr lang="en-US" smtClean="0"/>
              <a:t>8/26/2026</a:t>
            </a:fld>
            <a:endParaRPr lang="en-US"/>
          </a:p>
        </p:txBody>
      </p:sp>
      <p:sp>
        <p:nvSpPr>
          <p:cNvPr id="5" name="Footer Placeholder 4">
            <a:extLst>
              <a:ext uri="{FF2B5EF4-FFF2-40B4-BE49-F238E27FC236}">
                <a16:creationId xmlns:a16="http://schemas.microsoft.com/office/drawing/2014/main" id="{CE1DE4D6-F8D3-A551-2C80-9D1F9ABA11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2359B-1BAD-14B9-E37B-50FEB0FE633D}"/>
              </a:ext>
            </a:extLst>
          </p:cNvPr>
          <p:cNvSpPr>
            <a:spLocks noGrp="1"/>
          </p:cNvSpPr>
          <p:nvPr>
            <p:ph type="sldNum" sz="quarter" idx="12"/>
          </p:nvPr>
        </p:nvSpPr>
        <p:spPr/>
        <p:txBody>
          <a:bodyPr/>
          <a:lstStyle/>
          <a:p>
            <a:fld id="{D06C7D99-17F8-4EB5-9497-0B6945A9B29C}" type="slidenum">
              <a:rPr lang="en-US" smtClean="0"/>
              <a:t>‹#›</a:t>
            </a:fld>
            <a:endParaRPr lang="en-US"/>
          </a:p>
        </p:txBody>
      </p:sp>
    </p:spTree>
    <p:extLst>
      <p:ext uri="{BB962C8B-B14F-4D97-AF65-F5344CB8AC3E}">
        <p14:creationId xmlns:p14="http://schemas.microsoft.com/office/powerpoint/2010/main" val="1446762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7EED84-72E8-91FB-E4A3-A122ABC734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73E3FA-1539-7F9C-DCF5-B7BF005608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C0FA03-230F-0D4F-013B-9D87D23B3745}"/>
              </a:ext>
            </a:extLst>
          </p:cNvPr>
          <p:cNvSpPr>
            <a:spLocks noGrp="1"/>
          </p:cNvSpPr>
          <p:nvPr>
            <p:ph type="dt" sz="half" idx="10"/>
          </p:nvPr>
        </p:nvSpPr>
        <p:spPr/>
        <p:txBody>
          <a:bodyPr/>
          <a:lstStyle/>
          <a:p>
            <a:fld id="{9969C010-92B2-47FD-81DD-E77612A4600E}" type="datetimeFigureOut">
              <a:rPr lang="en-US" smtClean="0"/>
              <a:t>8/26/2026</a:t>
            </a:fld>
            <a:endParaRPr lang="en-US"/>
          </a:p>
        </p:txBody>
      </p:sp>
      <p:sp>
        <p:nvSpPr>
          <p:cNvPr id="5" name="Footer Placeholder 4">
            <a:extLst>
              <a:ext uri="{FF2B5EF4-FFF2-40B4-BE49-F238E27FC236}">
                <a16:creationId xmlns:a16="http://schemas.microsoft.com/office/drawing/2014/main" id="{F7BD1F38-964B-8107-23A3-E0F9C3951C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DC62E-7CBA-33B0-15E4-5B3FB50DBCB4}"/>
              </a:ext>
            </a:extLst>
          </p:cNvPr>
          <p:cNvSpPr>
            <a:spLocks noGrp="1"/>
          </p:cNvSpPr>
          <p:nvPr>
            <p:ph type="sldNum" sz="quarter" idx="12"/>
          </p:nvPr>
        </p:nvSpPr>
        <p:spPr/>
        <p:txBody>
          <a:bodyPr/>
          <a:lstStyle/>
          <a:p>
            <a:fld id="{D06C7D99-17F8-4EB5-9497-0B6945A9B29C}" type="slidenum">
              <a:rPr lang="en-US" smtClean="0"/>
              <a:t>‹#›</a:t>
            </a:fld>
            <a:endParaRPr lang="en-US"/>
          </a:p>
        </p:txBody>
      </p:sp>
    </p:spTree>
    <p:extLst>
      <p:ext uri="{BB962C8B-B14F-4D97-AF65-F5344CB8AC3E}">
        <p14:creationId xmlns:p14="http://schemas.microsoft.com/office/powerpoint/2010/main" val="2274214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7C75C5-2C1A-EDE8-53E1-F0B0FAB43C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ACE641-3D04-06BC-3B31-76659CA7F4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8AD773-B143-24D8-CAED-7490A60536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69C010-92B2-47FD-81DD-E77612A4600E}" type="datetimeFigureOut">
              <a:rPr lang="en-US" smtClean="0"/>
              <a:t>8/26/2026</a:t>
            </a:fld>
            <a:endParaRPr lang="en-US"/>
          </a:p>
        </p:txBody>
      </p:sp>
      <p:sp>
        <p:nvSpPr>
          <p:cNvPr id="5" name="Footer Placeholder 4">
            <a:extLst>
              <a:ext uri="{FF2B5EF4-FFF2-40B4-BE49-F238E27FC236}">
                <a16:creationId xmlns:a16="http://schemas.microsoft.com/office/drawing/2014/main" id="{FDF5D337-5514-5784-A692-DA32717620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E402CD-635F-C4FE-ECA5-1E8DD19155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6C7D99-17F8-4EB5-9497-0B6945A9B29C}" type="slidenum">
              <a:rPr lang="en-US" smtClean="0"/>
              <a:t>‹#›</a:t>
            </a:fld>
            <a:endParaRPr lang="en-US"/>
          </a:p>
        </p:txBody>
      </p:sp>
    </p:spTree>
    <p:extLst>
      <p:ext uri="{BB962C8B-B14F-4D97-AF65-F5344CB8AC3E}">
        <p14:creationId xmlns:p14="http://schemas.microsoft.com/office/powerpoint/2010/main" val="3501455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youtube.com/watch?v=jBt5jZSWhMI"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youtube.com/watch?v=CWFyxn0qDEU"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hyperlink" Target="https://freepngimg.com/png/17948-remember-png-ima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tinyurl.com/359exmyj"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hyperlink" Target="https://freesvg.org/musical-notes-silhouette-image" TargetMode="External"/><Relationship Id="rId3" Type="http://schemas.openxmlformats.org/officeDocument/2006/relationships/image" Target="../media/image1.jp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s://www.tiktok.com/@nextgennurseeducator/video/7620494690646789390" TargetMode="External"/><Relationship Id="rId4" Type="http://schemas.openxmlformats.org/officeDocument/2006/relationships/hyperlink" Target="https://www.youtube.com/watch?v=9zV02cmNdEw"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jpg"/><Relationship Id="rId7" Type="http://schemas.openxmlformats.org/officeDocument/2006/relationships/customXml" Target="../ink/ink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0.png"/><Relationship Id="rId5" Type="http://schemas.openxmlformats.org/officeDocument/2006/relationships/image" Target="../media/image26.png"/><Relationship Id="rId10" Type="http://schemas.openxmlformats.org/officeDocument/2006/relationships/image" Target="../media/image29.png"/><Relationship Id="rId4" Type="http://schemas.openxmlformats.org/officeDocument/2006/relationships/image" Target="../media/image25.png"/><Relationship Id="rId9" Type="http://schemas.openxmlformats.org/officeDocument/2006/relationships/customXml" Target="../ink/ink2.xml"/></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jpg"/><Relationship Id="rId7"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www.youtube.com/watch?v=mOZIYoq32SQ" TargetMode="Externa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tuftsmedicine.navexone.com/content/dotNet/documents/?docid=3989&amp;app=pt&amp;source=search" TargetMode="External"/><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3.png"/><Relationship Id="rId3" Type="http://schemas.openxmlformats.org/officeDocument/2006/relationships/image" Target="../media/image1.jpg"/><Relationship Id="rId7" Type="http://schemas.openxmlformats.org/officeDocument/2006/relationships/customXml" Target="../ink/ink4.xml"/><Relationship Id="rId12" Type="http://schemas.openxmlformats.org/officeDocument/2006/relationships/customXml" Target="../ink/ink7.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customXml" Target="../ink/ink6.xml"/><Relationship Id="rId5" Type="http://schemas.openxmlformats.org/officeDocument/2006/relationships/customXml" Target="../ink/ink3.xml"/><Relationship Id="rId15" Type="http://schemas.openxmlformats.org/officeDocument/2006/relationships/image" Target="../media/image54.png"/><Relationship Id="rId10" Type="http://schemas.openxmlformats.org/officeDocument/2006/relationships/image" Target="../media/image52.png"/><Relationship Id="rId4" Type="http://schemas.openxmlformats.org/officeDocument/2006/relationships/image" Target="../media/image48.png"/><Relationship Id="rId9" Type="http://schemas.openxmlformats.org/officeDocument/2006/relationships/customXml" Target="../ink/ink5.xml"/><Relationship Id="rId14" Type="http://schemas.openxmlformats.org/officeDocument/2006/relationships/customXml" Target="../ink/ink8.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hyperlink" Target="https://www.youtube.com/watch?v=kIcQuFIseTE"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customXml" Target="../ink/ink10.xml"/><Relationship Id="rId5" Type="http://schemas.openxmlformats.org/officeDocument/2006/relationships/image" Target="../media/image52.png"/><Relationship Id="rId4" Type="http://schemas.openxmlformats.org/officeDocument/2006/relationships/customXml" Target="../ink/ink9.xml"/></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customXml" Target="../ink/ink12.xml"/><Relationship Id="rId5" Type="http://schemas.openxmlformats.org/officeDocument/2006/relationships/image" Target="../media/image52.png"/><Relationship Id="rId4" Type="http://schemas.openxmlformats.org/officeDocument/2006/relationships/customXml" Target="../ink/ink1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microsoft.com/office/2017/06/relationships/model3d" Target="../media/model3d1.glb"/><Relationship Id="rId5" Type="http://schemas.openxmlformats.org/officeDocument/2006/relationships/hyperlink" Target="https://www.youtube.com/shorts/WIZcRPxOCjI" TargetMode="External"/><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shorts/pCrE_gFxQMg"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hyperlink" Target="https://www.youtube.com/watch?v=uHKdaDGIypY"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jpg"/><Relationship Id="rId7" Type="http://schemas.openxmlformats.org/officeDocument/2006/relationships/image" Target="../media/image70.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_rels/slide4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50.xml.rels><?xml version="1.0" encoding="UTF-8" standalone="yes"?>
<Relationships xmlns="http://schemas.openxmlformats.org/package/2006/relationships"><Relationship Id="rId8" Type="http://schemas.openxmlformats.org/officeDocument/2006/relationships/hyperlink" Target="https://simplenursing.com/what-is-mean-arterial-pressure/#toc1" TargetMode="External"/><Relationship Id="rId3" Type="http://schemas.openxmlformats.org/officeDocument/2006/relationships/image" Target="../media/image1.jpg"/><Relationship Id="rId7" Type="http://schemas.openxmlformats.org/officeDocument/2006/relationships/hyperlink" Target="https://www.youtube.com/watch?v=mOZIYoq32SQ"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hyperlink" Target="https://doi.org/10.1161/CIR.0b013e31829e8807" TargetMode="External"/><Relationship Id="rId5" Type="http://schemas.openxmlformats.org/officeDocument/2006/relationships/hyperlink" Target="https://www.ahajournals.org/doi/full/10.1161/CIR.0b013e31829e8807#con1" TargetMode="External"/><Relationship Id="rId4" Type="http://schemas.openxmlformats.org/officeDocument/2006/relationships/hyperlink" Target="https://www.youtube.com/watch?v=jBt5jZSWhMI" TargetMode="External"/><Relationship Id="rId9" Type="http://schemas.openxmlformats.org/officeDocument/2006/relationships/hyperlink" Target="https://www.youtube.com/shorts/WIZcRPxOCjI"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ctrTitle"/>
          </p:nvPr>
        </p:nvSpPr>
        <p:spPr/>
        <p:txBody>
          <a:bodyPr>
            <a:normAutofit/>
          </a:bodyPr>
          <a:lstStyle/>
          <a:p>
            <a:r>
              <a:rPr lang="en-US" sz="8800" b="1" dirty="0"/>
              <a:t>Heart Failure</a:t>
            </a:r>
          </a:p>
        </p:txBody>
      </p:sp>
      <p:sp>
        <p:nvSpPr>
          <p:cNvPr id="3" name="Subtitle 2">
            <a:extLst>
              <a:ext uri="{FF2B5EF4-FFF2-40B4-BE49-F238E27FC236}">
                <a16:creationId xmlns:a16="http://schemas.microsoft.com/office/drawing/2014/main" id="{94771296-E118-2B8E-1A95-DE41241F120E}"/>
              </a:ext>
            </a:extLst>
          </p:cNvPr>
          <p:cNvSpPr>
            <a:spLocks noGrp="1"/>
          </p:cNvSpPr>
          <p:nvPr>
            <p:ph type="subTitle" idx="1"/>
          </p:nvPr>
        </p:nvSpPr>
        <p:spPr/>
        <p:txBody>
          <a:bodyPr/>
          <a:lstStyle/>
          <a:p>
            <a:r>
              <a:rPr lang="en-US" dirty="0"/>
              <a:t>TMCAH Staff Development Department 2026</a:t>
            </a:r>
          </a:p>
        </p:txBody>
      </p:sp>
      <p:pic>
        <p:nvPicPr>
          <p:cNvPr id="4" name="Picture 3">
            <a:extLst>
              <a:ext uri="{FF2B5EF4-FFF2-40B4-BE49-F238E27FC236}">
                <a16:creationId xmlns:a16="http://schemas.microsoft.com/office/drawing/2014/main" id="{2B010DD6-7A8C-DB27-52FC-380A6D197010}"/>
              </a:ext>
            </a:extLst>
          </p:cNvPr>
          <p:cNvPicPr>
            <a:picLocks noChangeAspect="1"/>
          </p:cNvPicPr>
          <p:nvPr/>
        </p:nvPicPr>
        <p:blipFill>
          <a:blip r:embed="rId4"/>
          <a:stretch>
            <a:fillRect/>
          </a:stretch>
        </p:blipFill>
        <p:spPr>
          <a:xfrm>
            <a:off x="1162372" y="80963"/>
            <a:ext cx="10925092" cy="6858000"/>
          </a:xfrm>
          <a:prstGeom prst="rect">
            <a:avLst/>
          </a:prstGeom>
        </p:spPr>
      </p:pic>
    </p:spTree>
    <p:extLst>
      <p:ext uri="{BB962C8B-B14F-4D97-AF65-F5344CB8AC3E}">
        <p14:creationId xmlns:p14="http://schemas.microsoft.com/office/powerpoint/2010/main" val="2981832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579CE-0B94-697E-91D8-A5882EEA9B6F}"/>
              </a:ext>
            </a:extLst>
          </p:cNvPr>
          <p:cNvSpPr>
            <a:spLocks noGrp="1"/>
          </p:cNvSpPr>
          <p:nvPr>
            <p:ph type="title"/>
          </p:nvPr>
        </p:nvSpPr>
        <p:spPr>
          <a:xfrm>
            <a:off x="838200" y="365125"/>
            <a:ext cx="10515600" cy="1325563"/>
          </a:xfrm>
          <a:solidFill>
            <a:schemeClr val="accent1">
              <a:lumMod val="60000"/>
              <a:lumOff val="40000"/>
            </a:schemeClr>
          </a:solidFill>
        </p:spPr>
        <p:txBody>
          <a:bodyPr/>
          <a:lstStyle/>
          <a:p>
            <a:pPr algn="ctr"/>
            <a:r>
              <a:rPr lang="en-US" b="1" u="sng" dirty="0"/>
              <a:t>Objectives</a:t>
            </a:r>
          </a:p>
        </p:txBody>
      </p:sp>
      <p:sp>
        <p:nvSpPr>
          <p:cNvPr id="3" name="Content Placeholder 2">
            <a:extLst>
              <a:ext uri="{FF2B5EF4-FFF2-40B4-BE49-F238E27FC236}">
                <a16:creationId xmlns:a16="http://schemas.microsoft.com/office/drawing/2014/main" id="{96CE607D-A21B-E287-D9AD-B443ED00A398}"/>
              </a:ext>
            </a:extLst>
          </p:cNvPr>
          <p:cNvSpPr>
            <a:spLocks noGrp="1"/>
          </p:cNvSpPr>
          <p:nvPr>
            <p:ph idx="1"/>
          </p:nvPr>
        </p:nvSpPr>
        <p:spPr>
          <a:xfrm>
            <a:off x="838200" y="1825625"/>
            <a:ext cx="10515600" cy="4351338"/>
          </a:xfrm>
          <a:gradFill>
            <a:gsLst>
              <a:gs pos="8000">
                <a:schemeClr val="accent5">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lnRef>
          <a:fillRef idx="1">
            <a:schemeClr val="lt1"/>
          </a:fillRef>
          <a:effectRef idx="0">
            <a:schemeClr val="accent1"/>
          </a:effectRef>
          <a:fontRef idx="minor">
            <a:schemeClr val="dk1"/>
          </a:fontRef>
        </p:style>
        <p:txBody>
          <a:bodyPr>
            <a:normAutofit/>
          </a:bodyPr>
          <a:lstStyle/>
          <a:p>
            <a:pPr>
              <a:buFont typeface="Wingdings" panose="05000000000000000000" pitchFamily="2" charset="2"/>
              <a:buChar char="v"/>
            </a:pPr>
            <a:r>
              <a:rPr lang="en-US" sz="3600" dirty="0"/>
              <a:t>Learners will be able to:</a:t>
            </a:r>
            <a:endParaRPr lang="en-US" sz="3200" dirty="0"/>
          </a:p>
          <a:p>
            <a:pPr marL="514350" indent="-514350">
              <a:buFont typeface="+mj-lt"/>
              <a:buAutoNum type="arabicPeriod"/>
            </a:pPr>
            <a:r>
              <a:rPr lang="en-US" sz="3200" dirty="0"/>
              <a:t>Define Heart Failure</a:t>
            </a:r>
          </a:p>
          <a:p>
            <a:pPr marL="514350" indent="-514350">
              <a:buFont typeface="+mj-lt"/>
              <a:buAutoNum type="arabicPeriod"/>
            </a:pPr>
            <a:r>
              <a:rPr lang="en-US" sz="3200" dirty="0"/>
              <a:t>Identify goals of treatment for heart failure patients</a:t>
            </a:r>
          </a:p>
          <a:p>
            <a:pPr marL="514350" indent="-514350">
              <a:buFont typeface="+mj-lt"/>
              <a:buAutoNum type="arabicPeriod"/>
            </a:pPr>
            <a:r>
              <a:rPr lang="en-US" sz="3200" dirty="0"/>
              <a:t>Identify at least two groups of medication used to treat heart failure</a:t>
            </a:r>
          </a:p>
          <a:p>
            <a:pPr marL="514350" indent="-514350">
              <a:buFont typeface="+mj-lt"/>
              <a:buAutoNum type="arabicPeriod"/>
            </a:pPr>
            <a:r>
              <a:rPr lang="en-US" sz="3200" dirty="0"/>
              <a:t>Describe the process of measuring orthostatic blood pressure</a:t>
            </a:r>
          </a:p>
          <a:p>
            <a:pPr marL="514350" indent="-514350">
              <a:buFont typeface="+mj-lt"/>
              <a:buAutoNum type="arabicPeriod"/>
            </a:pPr>
            <a:r>
              <a:rPr lang="en-US" sz="3200" dirty="0"/>
              <a:t>Identify three heart failure symptoms</a:t>
            </a:r>
          </a:p>
        </p:txBody>
      </p:sp>
    </p:spTree>
    <p:extLst>
      <p:ext uri="{BB962C8B-B14F-4D97-AF65-F5344CB8AC3E}">
        <p14:creationId xmlns:p14="http://schemas.microsoft.com/office/powerpoint/2010/main" val="158453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D8A707-7EA7-3323-CF21-66268A01F2C9}"/>
              </a:ext>
            </a:extLst>
          </p:cNvPr>
          <p:cNvSpPr txBox="1"/>
          <p:nvPr/>
        </p:nvSpPr>
        <p:spPr>
          <a:xfrm>
            <a:off x="523995" y="21442"/>
            <a:ext cx="10857296" cy="707886"/>
          </a:xfrm>
          <a:prstGeom prst="rect">
            <a:avLst/>
          </a:prstGeom>
          <a:noFill/>
        </p:spPr>
        <p:txBody>
          <a:bodyPr wrap="square" rtlCol="0">
            <a:spAutoFit/>
          </a:bodyPr>
          <a:lstStyle/>
          <a:p>
            <a:r>
              <a:rPr lang="en-US" sz="4000" dirty="0"/>
              <a:t>NORMAL BLOOD FLOW THROUGH THE HEART </a:t>
            </a:r>
          </a:p>
        </p:txBody>
      </p:sp>
      <p:sp>
        <p:nvSpPr>
          <p:cNvPr id="4" name="TextBox 3">
            <a:extLst>
              <a:ext uri="{FF2B5EF4-FFF2-40B4-BE49-F238E27FC236}">
                <a16:creationId xmlns:a16="http://schemas.microsoft.com/office/drawing/2014/main" id="{49A0D83E-817E-4C66-D9BA-81C9B6538B75}"/>
              </a:ext>
            </a:extLst>
          </p:cNvPr>
          <p:cNvSpPr txBox="1"/>
          <p:nvPr/>
        </p:nvSpPr>
        <p:spPr>
          <a:xfrm>
            <a:off x="1793507" y="659768"/>
            <a:ext cx="8604985" cy="954107"/>
          </a:xfrm>
          <a:prstGeom prst="rect">
            <a:avLst/>
          </a:prstGeom>
          <a:noFill/>
        </p:spPr>
        <p:txBody>
          <a:bodyPr wrap="square">
            <a:spAutoFit/>
          </a:bodyPr>
          <a:lstStyle/>
          <a:p>
            <a:r>
              <a:rPr lang="en-US" sz="2800" dirty="0">
                <a:hlinkClick r:id="rId2"/>
              </a:rPr>
              <a:t>https://www.youtube.com/watch?v=jBt5jZSWhMI</a:t>
            </a:r>
            <a:endParaRPr lang="en-US" sz="2800" dirty="0"/>
          </a:p>
          <a:p>
            <a:endParaRPr lang="en-US" sz="2800" dirty="0"/>
          </a:p>
        </p:txBody>
      </p:sp>
      <p:pic>
        <p:nvPicPr>
          <p:cNvPr id="6" name="Picture 5">
            <a:extLst>
              <a:ext uri="{FF2B5EF4-FFF2-40B4-BE49-F238E27FC236}">
                <a16:creationId xmlns:a16="http://schemas.microsoft.com/office/drawing/2014/main" id="{7145F80C-242F-4BBD-BEB5-41A0261B5CF4}"/>
              </a:ext>
            </a:extLst>
          </p:cNvPr>
          <p:cNvPicPr>
            <a:picLocks noChangeAspect="1"/>
          </p:cNvPicPr>
          <p:nvPr/>
        </p:nvPicPr>
        <p:blipFill>
          <a:blip r:embed="rId3"/>
          <a:stretch>
            <a:fillRect/>
          </a:stretch>
        </p:blipFill>
        <p:spPr>
          <a:xfrm>
            <a:off x="4220309" y="1182988"/>
            <a:ext cx="3587260" cy="5553204"/>
          </a:xfrm>
          <a:prstGeom prst="rect">
            <a:avLst/>
          </a:prstGeom>
          <a:ln>
            <a:noFill/>
          </a:ln>
          <a:effectLst>
            <a:softEdge rad="112500"/>
          </a:effectLst>
        </p:spPr>
      </p:pic>
      <p:sp>
        <p:nvSpPr>
          <p:cNvPr id="7" name="TextBox 6">
            <a:extLst>
              <a:ext uri="{FF2B5EF4-FFF2-40B4-BE49-F238E27FC236}">
                <a16:creationId xmlns:a16="http://schemas.microsoft.com/office/drawing/2014/main" id="{8FC7D025-4D67-093B-2CCC-3E26F6165D15}"/>
              </a:ext>
            </a:extLst>
          </p:cNvPr>
          <p:cNvSpPr txBox="1"/>
          <p:nvPr/>
        </p:nvSpPr>
        <p:spPr>
          <a:xfrm>
            <a:off x="9465547" y="6551525"/>
            <a:ext cx="2481943"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googleimages.com,2026</a:t>
            </a:r>
          </a:p>
        </p:txBody>
      </p:sp>
    </p:spTree>
    <p:extLst>
      <p:ext uri="{BB962C8B-B14F-4D97-AF65-F5344CB8AC3E}">
        <p14:creationId xmlns:p14="http://schemas.microsoft.com/office/powerpoint/2010/main" val="2034725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1310325" y="84009"/>
            <a:ext cx="9976098" cy="673054"/>
          </a:xfrm>
          <a:gradFill>
            <a:gsLst>
              <a:gs pos="0">
                <a:schemeClr val="accent5">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ctr"/>
            <a:r>
              <a:rPr lang="en-US" b="1" u="sng" dirty="0"/>
              <a:t>What Is Heart Failure</a:t>
            </a:r>
            <a:r>
              <a:rPr lang="en-US" b="1" dirty="0"/>
              <a:t>?</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310326" y="757063"/>
            <a:ext cx="9976097" cy="4565708"/>
          </a:xfrm>
          <a:gradFill>
            <a:gsLst>
              <a:gs pos="0">
                <a:schemeClr val="accent5">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5"/>
          </a:lnRef>
          <a:fillRef idx="1">
            <a:schemeClr val="lt1"/>
          </a:fillRef>
          <a:effectRef idx="0">
            <a:schemeClr val="accent5"/>
          </a:effectRef>
          <a:fontRef idx="minor">
            <a:schemeClr val="dk1"/>
          </a:fontRef>
        </p:style>
        <p:txBody>
          <a:bodyPr>
            <a:normAutofit fontScale="92500" lnSpcReduction="10000"/>
          </a:bodyPr>
          <a:lstStyle/>
          <a:p>
            <a:pPr>
              <a:lnSpc>
                <a:spcPct val="170000"/>
              </a:lnSpc>
              <a:spcBef>
                <a:spcPts val="0"/>
              </a:spcBef>
              <a:buFont typeface="Wingdings" panose="05000000000000000000" pitchFamily="2" charset="2"/>
              <a:buChar char="v"/>
            </a:pPr>
            <a:r>
              <a:rPr lang="en-US" sz="2400" b="1" u="sng" dirty="0"/>
              <a:t>HEART FAILURE IS</a:t>
            </a:r>
            <a:r>
              <a:rPr lang="en-US" sz="1800" dirty="0"/>
              <a:t>: </a:t>
            </a:r>
          </a:p>
          <a:p>
            <a:pPr marL="0" indent="0">
              <a:lnSpc>
                <a:spcPct val="170000"/>
              </a:lnSpc>
              <a:spcBef>
                <a:spcPts val="0"/>
              </a:spcBef>
            </a:pPr>
            <a:r>
              <a:rPr lang="en-US" sz="1900" dirty="0"/>
              <a:t>Leading cause of Medicare patient hospital readmission in the US</a:t>
            </a:r>
          </a:p>
          <a:p>
            <a:pPr marL="0" indent="0">
              <a:lnSpc>
                <a:spcPct val="170000"/>
              </a:lnSpc>
              <a:spcBef>
                <a:spcPts val="0"/>
              </a:spcBef>
            </a:pPr>
            <a:r>
              <a:rPr lang="en-US" sz="1900" dirty="0"/>
              <a:t>Hospital leaders believe many HF hospitalizations are preventable</a:t>
            </a:r>
          </a:p>
          <a:p>
            <a:pPr marL="0" indent="0">
              <a:lnSpc>
                <a:spcPct val="170000"/>
              </a:lnSpc>
              <a:spcBef>
                <a:spcPts val="0"/>
              </a:spcBef>
            </a:pPr>
            <a:r>
              <a:rPr lang="en-US" sz="1900" dirty="0"/>
              <a:t>HF occurs when the heart muscle doesn’t pump enough blood for the body’s needs</a:t>
            </a:r>
          </a:p>
          <a:p>
            <a:pPr marL="0" indent="0">
              <a:lnSpc>
                <a:spcPct val="170000"/>
              </a:lnSpc>
              <a:spcBef>
                <a:spcPts val="0"/>
              </a:spcBef>
            </a:pPr>
            <a:r>
              <a:rPr lang="en-US" sz="1900" dirty="0"/>
              <a:t>Caused by conditions such as Coronary Artery Disease (CAD), Hypertension (HTN) which gradually leave heart too weak or stiff to fill and pump efficiently</a:t>
            </a:r>
          </a:p>
          <a:p>
            <a:pPr marL="0" indent="0">
              <a:lnSpc>
                <a:spcPct val="170000"/>
              </a:lnSpc>
              <a:spcBef>
                <a:spcPts val="0"/>
              </a:spcBef>
            </a:pPr>
            <a:r>
              <a:rPr lang="en-US" sz="1900" dirty="0"/>
              <a:t>Heart failure is a chronic, debilitating cardio-renal-metabolic condition affecting over 60 million people worldwide</a:t>
            </a:r>
          </a:p>
          <a:p>
            <a:pPr marL="0" indent="0">
              <a:lnSpc>
                <a:spcPct val="170000"/>
              </a:lnSpc>
              <a:spcBef>
                <a:spcPts val="0"/>
              </a:spcBef>
            </a:pPr>
            <a:r>
              <a:rPr lang="en-US" sz="1900" dirty="0"/>
              <a:t>Around half of all people with heart failure are expected to die within five years of diagnosis.</a:t>
            </a:r>
          </a:p>
          <a:p>
            <a:pPr marL="0" indent="0">
              <a:lnSpc>
                <a:spcPct val="170000"/>
              </a:lnSpc>
              <a:spcBef>
                <a:spcPts val="0"/>
              </a:spcBef>
            </a:pPr>
            <a:r>
              <a:rPr lang="en-US" sz="1900" dirty="0"/>
              <a:t>The risk of death increases with each hospitalization for heart failure</a:t>
            </a:r>
            <a:endParaRPr lang="en-US" sz="1700" dirty="0"/>
          </a:p>
        </p:txBody>
      </p:sp>
      <p:sp>
        <p:nvSpPr>
          <p:cNvPr id="7" name="TextBox 6">
            <a:extLst>
              <a:ext uri="{FF2B5EF4-FFF2-40B4-BE49-F238E27FC236}">
                <a16:creationId xmlns:a16="http://schemas.microsoft.com/office/drawing/2014/main" id="{828067F7-D61C-BE48-62F6-8D07CDFE1400}"/>
              </a:ext>
            </a:extLst>
          </p:cNvPr>
          <p:cNvSpPr txBox="1"/>
          <p:nvPr/>
        </p:nvSpPr>
        <p:spPr>
          <a:xfrm>
            <a:off x="1310327" y="5481472"/>
            <a:ext cx="10043474" cy="830997"/>
          </a:xfrm>
          <a:prstGeom prst="rect">
            <a:avLst/>
          </a:prstGeom>
          <a:gradFill>
            <a:gsLst>
              <a:gs pos="0">
                <a:schemeClr val="accent5">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5"/>
          </a:lnRef>
          <a:fillRef idx="1">
            <a:schemeClr val="lt1"/>
          </a:fillRef>
          <a:effectRef idx="0">
            <a:schemeClr val="accent5"/>
          </a:effectRef>
          <a:fontRef idx="minor">
            <a:schemeClr val="dk1"/>
          </a:fontRef>
        </p:style>
        <p:txBody>
          <a:bodyPr wrap="square">
            <a:spAutoFit/>
          </a:bodyPr>
          <a:lstStyle/>
          <a:p>
            <a:pPr marL="342900" indent="-342900">
              <a:buFont typeface="Wingdings" panose="05000000000000000000" pitchFamily="2" charset="2"/>
              <a:buChar char="v"/>
            </a:pPr>
            <a:r>
              <a:rPr lang="en-US" sz="2400" dirty="0"/>
              <a:t>Basic heart function: 3 min video (control + click)</a:t>
            </a:r>
            <a:r>
              <a:rPr lang="en-US" sz="2400" dirty="0">
                <a:hlinkClick r:id="rId4"/>
              </a:rPr>
              <a:t> https://www.youtube.com/watch?v=CWFyxn0qDEU</a:t>
            </a:r>
            <a:endParaRPr lang="en-US" sz="2400" dirty="0"/>
          </a:p>
        </p:txBody>
      </p:sp>
    </p:spTree>
    <p:extLst>
      <p:ext uri="{BB962C8B-B14F-4D97-AF65-F5344CB8AC3E}">
        <p14:creationId xmlns:p14="http://schemas.microsoft.com/office/powerpoint/2010/main" val="2969454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3878980" y="117968"/>
            <a:ext cx="5428649" cy="594939"/>
          </a:xfrm>
        </p:spPr>
        <p:txBody>
          <a:bodyPr>
            <a:normAutofit fontScale="90000"/>
          </a:bodyPr>
          <a:lstStyle/>
          <a:p>
            <a:r>
              <a:rPr lang="en-US" b="1" u="sng" dirty="0"/>
              <a:t>What Is Heart Failure</a:t>
            </a:r>
            <a:r>
              <a:rPr lang="en-US" b="1" dirty="0"/>
              <a:t>?</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313899" y="1146117"/>
            <a:ext cx="3550430" cy="5389887"/>
          </a:xfrm>
        </p:spPr>
        <p:style>
          <a:lnRef idx="2">
            <a:schemeClr val="accent5"/>
          </a:lnRef>
          <a:fillRef idx="1">
            <a:schemeClr val="lt1"/>
          </a:fillRef>
          <a:effectRef idx="0">
            <a:schemeClr val="accent5"/>
          </a:effectRef>
          <a:fontRef idx="minor">
            <a:schemeClr val="dk1"/>
          </a:fontRef>
        </p:style>
        <p:txBody>
          <a:bodyPr>
            <a:normAutofit/>
          </a:bodyPr>
          <a:lstStyle/>
          <a:p>
            <a:r>
              <a:rPr lang="en-US" sz="2400" dirty="0"/>
              <a:t>Adequate cardiac functioning requires that each side of the heart pump out equal amounts of blood from the ventricles. </a:t>
            </a:r>
          </a:p>
          <a:p>
            <a:pPr marL="0" indent="0">
              <a:buNone/>
            </a:pPr>
            <a:endParaRPr lang="en-US" sz="2400" dirty="0"/>
          </a:p>
          <a:p>
            <a:r>
              <a:rPr lang="en-US" sz="2400" dirty="0"/>
              <a:t>HF can involve one or both sides of the heart.  </a:t>
            </a:r>
          </a:p>
          <a:p>
            <a:endParaRPr lang="en-US" sz="2400" dirty="0"/>
          </a:p>
          <a:p>
            <a:endParaRPr lang="en-US" sz="2400" dirty="0"/>
          </a:p>
          <a:p>
            <a:pPr marL="0" indent="0">
              <a:buNone/>
            </a:pPr>
            <a:endParaRPr lang="en-US" sz="2400" dirty="0"/>
          </a:p>
        </p:txBody>
      </p:sp>
      <p:pic>
        <p:nvPicPr>
          <p:cNvPr id="7" name="Picture 6">
            <a:extLst>
              <a:ext uri="{FF2B5EF4-FFF2-40B4-BE49-F238E27FC236}">
                <a16:creationId xmlns:a16="http://schemas.microsoft.com/office/drawing/2014/main" id="{C6B21734-AB61-0B28-534A-F23E604584B9}"/>
              </a:ext>
            </a:extLst>
          </p:cNvPr>
          <p:cNvPicPr>
            <a:picLocks noChangeAspect="1"/>
          </p:cNvPicPr>
          <p:nvPr/>
        </p:nvPicPr>
        <p:blipFill>
          <a:blip r:embed="rId4"/>
          <a:srcRect t="51337"/>
          <a:stretch>
            <a:fillRect/>
          </a:stretch>
        </p:blipFill>
        <p:spPr>
          <a:xfrm>
            <a:off x="5183621" y="4000516"/>
            <a:ext cx="2819361" cy="23190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44D18EAE-62A3-9B0C-C83E-EBBD319118FF}"/>
              </a:ext>
            </a:extLst>
          </p:cNvPr>
          <p:cNvPicPr>
            <a:picLocks noChangeAspect="1"/>
          </p:cNvPicPr>
          <p:nvPr/>
        </p:nvPicPr>
        <p:blipFill>
          <a:blip r:embed="rId4"/>
          <a:srcRect b="46804"/>
          <a:stretch>
            <a:fillRect/>
          </a:stretch>
        </p:blipFill>
        <p:spPr>
          <a:xfrm>
            <a:off x="5183623" y="1146117"/>
            <a:ext cx="2819360" cy="25045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2A7505AE-93B9-CDA6-0728-FE6EF422ACE8}"/>
              </a:ext>
            </a:extLst>
          </p:cNvPr>
          <p:cNvSpPr txBox="1"/>
          <p:nvPr/>
        </p:nvSpPr>
        <p:spPr>
          <a:xfrm>
            <a:off x="8322276" y="1153964"/>
            <a:ext cx="3550430" cy="526297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285750" indent="-285750">
              <a:buFont typeface="Arial" panose="020B0604020202020204" pitchFamily="34" charset="0"/>
              <a:buChar char="•"/>
            </a:pPr>
            <a:r>
              <a:rPr lang="en-US" sz="2400" dirty="0"/>
              <a:t>Left sided HF usually happens first since the left ventricle has the greatest workload of ejecting blood against the resistance of the aorta</a:t>
            </a:r>
          </a:p>
          <a:p>
            <a:endParaRPr lang="en-US" sz="2400" dirty="0"/>
          </a:p>
          <a:p>
            <a:pPr marL="285750" indent="-285750">
              <a:buFont typeface="Arial" panose="020B0604020202020204" pitchFamily="34" charset="0"/>
              <a:buChar char="•"/>
            </a:pPr>
            <a:r>
              <a:rPr lang="en-US" sz="2400" dirty="0"/>
              <a:t>Right and left sides of heart work together as a closed pumping system,  failure of one side will eventually lead to failure of the other side</a:t>
            </a:r>
          </a:p>
        </p:txBody>
      </p:sp>
    </p:spTree>
    <p:extLst>
      <p:ext uri="{BB962C8B-B14F-4D97-AF65-F5344CB8AC3E}">
        <p14:creationId xmlns:p14="http://schemas.microsoft.com/office/powerpoint/2010/main" val="3878948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123"/>
            <a:ext cx="12192000" cy="6858000"/>
          </a:xfrm>
          <a:prstGeom prst="rect">
            <a:avLst/>
          </a:prstGeom>
        </p:spPr>
      </p:pic>
      <p:sp>
        <p:nvSpPr>
          <p:cNvPr id="4" name="TextBox 3">
            <a:extLst>
              <a:ext uri="{FF2B5EF4-FFF2-40B4-BE49-F238E27FC236}">
                <a16:creationId xmlns:a16="http://schemas.microsoft.com/office/drawing/2014/main" id="{C4E686D5-EAFA-8E79-E89A-8DB94775B2CE}"/>
              </a:ext>
            </a:extLst>
          </p:cNvPr>
          <p:cNvSpPr txBox="1"/>
          <p:nvPr/>
        </p:nvSpPr>
        <p:spPr>
          <a:xfrm>
            <a:off x="8499108" y="0"/>
            <a:ext cx="3614256" cy="6512680"/>
          </a:xfrm>
          <a:prstGeom prst="rect">
            <a:avLst/>
          </a:prstGeom>
        </p:spPr>
        <p:style>
          <a:lnRef idx="2">
            <a:schemeClr val="accent3"/>
          </a:lnRef>
          <a:fillRef idx="1001">
            <a:schemeClr val="lt1"/>
          </a:fillRef>
          <a:effectRef idx="0">
            <a:schemeClr val="accent3"/>
          </a:effectRef>
          <a:fontRef idx="minor">
            <a:schemeClr val="dk1"/>
          </a:fontRef>
        </p:style>
        <p:txBody>
          <a:bodyPr wrap="square" rtlCol="0">
            <a:spAutoFit/>
          </a:bodyPr>
          <a:lstStyle/>
          <a:p>
            <a:pPr>
              <a:lnSpc>
                <a:spcPct val="150000"/>
              </a:lnSpc>
            </a:pPr>
            <a:r>
              <a:rPr lang="en-US" sz="2000" dirty="0"/>
              <a:t>Ventricles cannot relax and fill with enough blood prior to contraction=</a:t>
            </a:r>
            <a:r>
              <a:rPr lang="en-US" sz="2000" b="1" dirty="0">
                <a:solidFill>
                  <a:srgbClr val="FF0000"/>
                </a:solidFill>
              </a:rPr>
              <a:t>SYSTOLIC HEART FAILURE </a:t>
            </a:r>
          </a:p>
          <a:p>
            <a:pPr>
              <a:lnSpc>
                <a:spcPct val="150000"/>
              </a:lnSpc>
            </a:pPr>
            <a:endParaRPr lang="en-US" sz="2000" dirty="0"/>
          </a:p>
          <a:p>
            <a:pPr>
              <a:lnSpc>
                <a:spcPct val="150000"/>
              </a:lnSpc>
            </a:pPr>
            <a:endParaRPr lang="en-US" sz="2000" dirty="0"/>
          </a:p>
          <a:p>
            <a:pPr>
              <a:lnSpc>
                <a:spcPct val="150000"/>
              </a:lnSpc>
            </a:pPr>
            <a:endParaRPr lang="en-US" sz="800" dirty="0"/>
          </a:p>
          <a:p>
            <a:pPr>
              <a:lnSpc>
                <a:spcPct val="150000"/>
              </a:lnSpc>
            </a:pPr>
            <a:endParaRPr lang="en-US" sz="800" dirty="0"/>
          </a:p>
          <a:p>
            <a:pPr>
              <a:lnSpc>
                <a:spcPct val="150000"/>
              </a:lnSpc>
            </a:pPr>
            <a:endParaRPr lang="en-US" dirty="0"/>
          </a:p>
          <a:p>
            <a:pPr>
              <a:lnSpc>
                <a:spcPct val="150000"/>
              </a:lnSpc>
            </a:pPr>
            <a:r>
              <a:rPr lang="en-US" dirty="0"/>
              <a:t>Ventricles cannot pump blood with enough force to meet the body’s needs of oxygen and nutrients</a:t>
            </a:r>
            <a:r>
              <a:rPr lang="en-US" dirty="0">
                <a:solidFill>
                  <a:srgbClr val="FF0000"/>
                </a:solidFill>
                <a:sym typeface="Wingdings" panose="05000000000000000000" pitchFamily="2" charset="2"/>
              </a:rPr>
              <a:t> </a:t>
            </a:r>
            <a:r>
              <a:rPr lang="en-US" dirty="0"/>
              <a:t>S/S related to the back up of blood in the lungs</a:t>
            </a:r>
            <a:r>
              <a:rPr lang="en-US" dirty="0">
                <a:solidFill>
                  <a:srgbClr val="FF0000"/>
                </a:solidFill>
                <a:sym typeface="Wingdings" panose="05000000000000000000" pitchFamily="2" charset="2"/>
              </a:rPr>
              <a:t> </a:t>
            </a:r>
            <a:r>
              <a:rPr lang="en-US" dirty="0">
                <a:sym typeface="Wingdings" panose="05000000000000000000" pitchFamily="2" charset="2"/>
              </a:rPr>
              <a:t>symptoms not </a:t>
            </a:r>
            <a:r>
              <a:rPr lang="en-US" dirty="0"/>
              <a:t>related to lungs generally caused by right sided Heart Failure </a:t>
            </a:r>
          </a:p>
        </p:txBody>
      </p:sp>
      <p:pic>
        <p:nvPicPr>
          <p:cNvPr id="7" name="Picture 6">
            <a:extLst>
              <a:ext uri="{FF2B5EF4-FFF2-40B4-BE49-F238E27FC236}">
                <a16:creationId xmlns:a16="http://schemas.microsoft.com/office/drawing/2014/main" id="{F77852DE-0ABE-EB53-3C4A-D5B099A7EAAB}"/>
              </a:ext>
            </a:extLst>
          </p:cNvPr>
          <p:cNvPicPr>
            <a:picLocks noChangeAspect="1"/>
          </p:cNvPicPr>
          <p:nvPr/>
        </p:nvPicPr>
        <p:blipFill>
          <a:blip r:embed="rId4"/>
          <a:stretch>
            <a:fillRect/>
          </a:stretch>
        </p:blipFill>
        <p:spPr>
          <a:xfrm>
            <a:off x="4578902" y="1697472"/>
            <a:ext cx="3730424" cy="28607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FD3FCE62-6F16-A069-6A04-F63256E8AB50}"/>
              </a:ext>
            </a:extLst>
          </p:cNvPr>
          <p:cNvSpPr txBox="1"/>
          <p:nvPr/>
        </p:nvSpPr>
        <p:spPr>
          <a:xfrm>
            <a:off x="1134701" y="27123"/>
            <a:ext cx="3254419" cy="6494085"/>
          </a:xfrm>
          <a:prstGeom prst="rect">
            <a:avLst/>
          </a:prstGeom>
        </p:spPr>
        <p:style>
          <a:lnRef idx="2">
            <a:schemeClr val="dk1"/>
          </a:lnRef>
          <a:fillRef idx="1001">
            <a:schemeClr val="lt1"/>
          </a:fillRef>
          <a:effectRef idx="0">
            <a:schemeClr val="dk1"/>
          </a:effectRef>
          <a:fontRef idx="minor">
            <a:schemeClr val="dk1"/>
          </a:fontRef>
        </p:style>
        <p:txBody>
          <a:bodyPr wrap="square" rtlCol="0">
            <a:spAutoFit/>
          </a:bodyPr>
          <a:lstStyle/>
          <a:p>
            <a:pPr>
              <a:lnSpc>
                <a:spcPct val="150000"/>
              </a:lnSpc>
            </a:pPr>
            <a:r>
              <a:rPr lang="en-US" sz="2000" dirty="0"/>
              <a:t>Blood backs</a:t>
            </a:r>
            <a:r>
              <a:rPr lang="en-US" sz="2000" dirty="0">
                <a:sym typeface="Wingdings" panose="05000000000000000000" pitchFamily="2" charset="2"/>
              </a:rPr>
              <a:t> up from the left </a:t>
            </a:r>
          </a:p>
          <a:p>
            <a:pPr>
              <a:lnSpc>
                <a:spcPct val="150000"/>
              </a:lnSpc>
            </a:pPr>
            <a:r>
              <a:rPr lang="en-US" sz="2000" dirty="0">
                <a:sym typeface="Wingdings" panose="05000000000000000000" pitchFamily="2" charset="2"/>
              </a:rPr>
              <a:t>the ventricleinto the left atrium to the pulmonary veinsPulmonary pressure forms    reduced gas exchange=</a:t>
            </a:r>
            <a:r>
              <a:rPr lang="en-US" sz="2000" b="1" dirty="0">
                <a:solidFill>
                  <a:schemeClr val="accent1"/>
                </a:solidFill>
                <a:sym typeface="Wingdings" panose="05000000000000000000" pitchFamily="2" charset="2"/>
              </a:rPr>
              <a:t>DIASTOLIC HEART FAILURE 	</a:t>
            </a:r>
          </a:p>
          <a:p>
            <a:pPr>
              <a:lnSpc>
                <a:spcPct val="150000"/>
              </a:lnSpc>
            </a:pPr>
            <a:endParaRPr lang="en-US" sz="2000" b="1" dirty="0">
              <a:solidFill>
                <a:schemeClr val="accent1"/>
              </a:solidFill>
              <a:sym typeface="Wingdings" panose="05000000000000000000" pitchFamily="2" charset="2"/>
            </a:endParaRPr>
          </a:p>
          <a:p>
            <a:pPr>
              <a:lnSpc>
                <a:spcPct val="150000"/>
              </a:lnSpc>
            </a:pPr>
            <a:endParaRPr lang="en-US" sz="2000" b="1" dirty="0">
              <a:solidFill>
                <a:schemeClr val="accent1"/>
              </a:solidFill>
              <a:sym typeface="Wingdings" panose="05000000000000000000" pitchFamily="2" charset="2"/>
            </a:endParaRPr>
          </a:p>
          <a:p>
            <a:pPr>
              <a:lnSpc>
                <a:spcPct val="150000"/>
              </a:lnSpc>
            </a:pPr>
            <a:endParaRPr lang="en-US" sz="2000" b="1" dirty="0">
              <a:solidFill>
                <a:schemeClr val="accent1"/>
              </a:solidFill>
              <a:sym typeface="Wingdings" panose="05000000000000000000" pitchFamily="2" charset="2"/>
            </a:endParaRPr>
          </a:p>
          <a:p>
            <a:endParaRPr lang="en-US" dirty="0"/>
          </a:p>
          <a:p>
            <a:endParaRPr lang="en-US" dirty="0"/>
          </a:p>
          <a:p>
            <a:endParaRPr lang="en-US" dirty="0"/>
          </a:p>
          <a:p>
            <a:endParaRPr lang="en-US" dirty="0"/>
          </a:p>
          <a:p>
            <a:endParaRPr lang="en-US" dirty="0"/>
          </a:p>
          <a:p>
            <a:endParaRPr lang="en-US" dirty="0"/>
          </a:p>
          <a:p>
            <a:endParaRPr lang="en-US" sz="800" dirty="0"/>
          </a:p>
        </p:txBody>
      </p:sp>
      <p:cxnSp>
        <p:nvCxnSpPr>
          <p:cNvPr id="9" name="Straight Arrow Connector 8">
            <a:extLst>
              <a:ext uri="{FF2B5EF4-FFF2-40B4-BE49-F238E27FC236}">
                <a16:creationId xmlns:a16="http://schemas.microsoft.com/office/drawing/2014/main" id="{741D04F9-BAF4-088F-3888-690D369424A5}"/>
              </a:ext>
            </a:extLst>
          </p:cNvPr>
          <p:cNvCxnSpPr>
            <a:cxnSpLocks/>
          </p:cNvCxnSpPr>
          <p:nvPr/>
        </p:nvCxnSpPr>
        <p:spPr>
          <a:xfrm>
            <a:off x="2184936" y="1971513"/>
            <a:ext cx="0" cy="27630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5" name="Picture 14">
            <a:extLst>
              <a:ext uri="{FF2B5EF4-FFF2-40B4-BE49-F238E27FC236}">
                <a16:creationId xmlns:a16="http://schemas.microsoft.com/office/drawing/2014/main" id="{9042C534-EB16-9873-8E17-2601208B7FEC}"/>
              </a:ext>
            </a:extLst>
          </p:cNvPr>
          <p:cNvPicPr>
            <a:picLocks noChangeAspect="1"/>
          </p:cNvPicPr>
          <p:nvPr/>
        </p:nvPicPr>
        <p:blipFill>
          <a:blip r:embed="rId5"/>
          <a:srcRect l="5215" t="58240" r="5003" b="6777"/>
          <a:stretch>
            <a:fillRect/>
          </a:stretch>
        </p:blipFill>
        <p:spPr>
          <a:xfrm>
            <a:off x="1252571" y="3516276"/>
            <a:ext cx="2860327" cy="15830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5C6967F4-D860-3463-6143-D0821D5C11D6}"/>
              </a:ext>
            </a:extLst>
          </p:cNvPr>
          <p:cNvPicPr>
            <a:picLocks noChangeAspect="1"/>
          </p:cNvPicPr>
          <p:nvPr/>
        </p:nvPicPr>
        <p:blipFill>
          <a:blip r:embed="rId5"/>
          <a:srcRect l="5783" t="19365" r="5279" b="45540"/>
          <a:stretch>
            <a:fillRect/>
          </a:stretch>
        </p:blipFill>
        <p:spPr>
          <a:xfrm>
            <a:off x="8761606" y="1971513"/>
            <a:ext cx="2819752" cy="14574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TextBox 17">
            <a:extLst>
              <a:ext uri="{FF2B5EF4-FFF2-40B4-BE49-F238E27FC236}">
                <a16:creationId xmlns:a16="http://schemas.microsoft.com/office/drawing/2014/main" id="{B356D3CA-EEC5-9C99-C8AA-6F4CAA4047A5}"/>
              </a:ext>
            </a:extLst>
          </p:cNvPr>
          <p:cNvSpPr txBox="1"/>
          <p:nvPr/>
        </p:nvSpPr>
        <p:spPr>
          <a:xfrm>
            <a:off x="4753800" y="27123"/>
            <a:ext cx="3176337" cy="1815882"/>
          </a:xfrm>
          <a:prstGeom prst="rect">
            <a:avLst/>
          </a:prstGeom>
          <a:noFill/>
        </p:spPr>
        <p:txBody>
          <a:bodyPr wrap="square" rtlCol="0">
            <a:spAutoFit/>
          </a:bodyPr>
          <a:lstStyle/>
          <a:p>
            <a:pPr algn="ctr"/>
            <a:r>
              <a:rPr lang="en-US" sz="2800" b="1" u="sng" dirty="0"/>
              <a:t>LEFT SIDED HF</a:t>
            </a:r>
            <a:br>
              <a:rPr lang="en-US" sz="2800" b="1" u="sng" dirty="0"/>
            </a:br>
            <a:r>
              <a:rPr lang="en-US" sz="2800" b="1" u="sng" dirty="0"/>
              <a:t>SIGNS &amp; SYMPTOMS</a:t>
            </a:r>
            <a:br>
              <a:rPr lang="en-US" sz="2800" dirty="0"/>
            </a:br>
            <a:endParaRPr lang="en-US" sz="2800" dirty="0"/>
          </a:p>
        </p:txBody>
      </p:sp>
      <p:sp>
        <p:nvSpPr>
          <p:cNvPr id="20" name="TextBox 19">
            <a:extLst>
              <a:ext uri="{FF2B5EF4-FFF2-40B4-BE49-F238E27FC236}">
                <a16:creationId xmlns:a16="http://schemas.microsoft.com/office/drawing/2014/main" id="{A1BC953E-C1C1-5466-E119-0A8B3166A39F}"/>
              </a:ext>
            </a:extLst>
          </p:cNvPr>
          <p:cNvSpPr txBox="1"/>
          <p:nvPr/>
        </p:nvSpPr>
        <p:spPr>
          <a:xfrm>
            <a:off x="5706300" y="5079185"/>
            <a:ext cx="3254419" cy="369332"/>
          </a:xfrm>
          <a:prstGeom prst="rect">
            <a:avLst/>
          </a:prstGeom>
          <a:noFill/>
        </p:spPr>
        <p:txBody>
          <a:bodyPr wrap="square">
            <a:spAutoFit/>
          </a:bodyPr>
          <a:lstStyle/>
          <a:p>
            <a:r>
              <a:rPr lang="en-US" b="1" dirty="0">
                <a:solidFill>
                  <a:srgbClr val="FF0000"/>
                </a:solidFill>
              </a:rPr>
              <a:t>REMEMBER LEFT=LUNGS</a:t>
            </a:r>
          </a:p>
        </p:txBody>
      </p:sp>
      <p:pic>
        <p:nvPicPr>
          <p:cNvPr id="22" name="Picture 21">
            <a:extLst>
              <a:ext uri="{FF2B5EF4-FFF2-40B4-BE49-F238E27FC236}">
                <a16:creationId xmlns:a16="http://schemas.microsoft.com/office/drawing/2014/main" id="{6C614A67-1B26-AE57-474A-120C07F182B4}"/>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506990" y="4635773"/>
            <a:ext cx="1281076" cy="1520656"/>
          </a:xfrm>
          <a:prstGeom prst="rect">
            <a:avLst/>
          </a:prstGeom>
        </p:spPr>
      </p:pic>
      <p:sp>
        <p:nvSpPr>
          <p:cNvPr id="2" name="TextBox 1">
            <a:extLst>
              <a:ext uri="{FF2B5EF4-FFF2-40B4-BE49-F238E27FC236}">
                <a16:creationId xmlns:a16="http://schemas.microsoft.com/office/drawing/2014/main" id="{29CE4B69-2552-D1A2-213A-B55E6C1DB7D4}"/>
              </a:ext>
            </a:extLst>
          </p:cNvPr>
          <p:cNvSpPr txBox="1"/>
          <p:nvPr/>
        </p:nvSpPr>
        <p:spPr>
          <a:xfrm>
            <a:off x="5770028" y="6452612"/>
            <a:ext cx="1756126"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281596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57"/>
            <a:ext cx="12192000" cy="6858000"/>
          </a:xfrm>
          <a:prstGeom prst="rect">
            <a:avLst/>
          </a:prstGeom>
          <a:gradFill>
            <a:gsLst>
              <a:gs pos="0">
                <a:schemeClr val="accent5">
                  <a:lumMod val="20000"/>
                  <a:lumOff val="80000"/>
                </a:schemeClr>
              </a:gs>
              <a:gs pos="58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210064" y="707886"/>
            <a:ext cx="3446002" cy="5953723"/>
          </a:xfrm>
        </p:spPr>
        <p:txBody>
          <a:bodyPr>
            <a:normAutofit/>
          </a:bodyPr>
          <a:lstStyle/>
          <a:p>
            <a:pPr>
              <a:lnSpc>
                <a:spcPct val="170000"/>
              </a:lnSpc>
              <a:spcBef>
                <a:spcPts val="0"/>
              </a:spcBef>
            </a:pPr>
            <a:r>
              <a:rPr lang="en-US" sz="2100" dirty="0"/>
              <a:t>Occurs when the Left ventricle fails, causing increased fluid pressure back through the lungs, damaging the right side of the heart.  </a:t>
            </a:r>
          </a:p>
          <a:p>
            <a:pPr marL="0" indent="0">
              <a:lnSpc>
                <a:spcPct val="170000"/>
              </a:lnSpc>
              <a:spcBef>
                <a:spcPts val="0"/>
              </a:spcBef>
            </a:pPr>
            <a:r>
              <a:rPr lang="en-US" sz="2100" dirty="0"/>
              <a:t>Ineffective pumping of the   </a:t>
            </a:r>
          </a:p>
          <a:p>
            <a:pPr marL="0" indent="0">
              <a:lnSpc>
                <a:spcPct val="170000"/>
              </a:lnSpc>
              <a:spcBef>
                <a:spcPts val="0"/>
              </a:spcBef>
              <a:buNone/>
            </a:pPr>
            <a:r>
              <a:rPr lang="en-US" sz="2100" dirty="0"/>
              <a:t> right heart results in fluid  </a:t>
            </a:r>
          </a:p>
          <a:p>
            <a:pPr marL="0" indent="0">
              <a:lnSpc>
                <a:spcPct val="170000"/>
              </a:lnSpc>
              <a:spcBef>
                <a:spcPts val="0"/>
              </a:spcBef>
              <a:buNone/>
            </a:pPr>
            <a:r>
              <a:rPr lang="en-US" sz="2100" dirty="0"/>
              <a:t> retention in the </a:t>
            </a:r>
            <a:r>
              <a:rPr lang="en-US" sz="2100" b="1" i="1" dirty="0"/>
              <a:t>Abdomen,  </a:t>
            </a:r>
          </a:p>
          <a:p>
            <a:pPr marL="0" indent="0">
              <a:lnSpc>
                <a:spcPct val="170000"/>
              </a:lnSpc>
              <a:spcBef>
                <a:spcPts val="0"/>
              </a:spcBef>
              <a:buNone/>
            </a:pPr>
            <a:r>
              <a:rPr lang="en-US" sz="2100" b="1" i="1" dirty="0"/>
              <a:t> Legs, Feet and Jugular Veins</a:t>
            </a:r>
          </a:p>
        </p:txBody>
      </p:sp>
      <p:sp>
        <p:nvSpPr>
          <p:cNvPr id="4" name="TextBox 3">
            <a:extLst>
              <a:ext uri="{FF2B5EF4-FFF2-40B4-BE49-F238E27FC236}">
                <a16:creationId xmlns:a16="http://schemas.microsoft.com/office/drawing/2014/main" id="{30D2307E-BD9C-46A6-7EDF-DFAAC4ED78D0}"/>
              </a:ext>
            </a:extLst>
          </p:cNvPr>
          <p:cNvSpPr txBox="1"/>
          <p:nvPr/>
        </p:nvSpPr>
        <p:spPr>
          <a:xfrm flipH="1">
            <a:off x="3347183" y="0"/>
            <a:ext cx="6547586" cy="707886"/>
          </a:xfrm>
          <a:prstGeom prst="rect">
            <a:avLst/>
          </a:prstGeom>
          <a:noFill/>
        </p:spPr>
        <p:txBody>
          <a:bodyPr wrap="square" rtlCol="0">
            <a:spAutoFit/>
          </a:bodyPr>
          <a:lstStyle/>
          <a:p>
            <a:pPr algn="ctr"/>
            <a:r>
              <a:rPr lang="en-US" sz="4000" b="1" u="sng" dirty="0">
                <a:latin typeface="+mj-lt"/>
              </a:rPr>
              <a:t>RIGHT SIDED HEART FAILURE</a:t>
            </a:r>
          </a:p>
        </p:txBody>
      </p:sp>
      <p:sp>
        <p:nvSpPr>
          <p:cNvPr id="7" name="TextBox 6">
            <a:extLst>
              <a:ext uri="{FF2B5EF4-FFF2-40B4-BE49-F238E27FC236}">
                <a16:creationId xmlns:a16="http://schemas.microsoft.com/office/drawing/2014/main" id="{1D658CC8-6D09-1CB9-56AE-0350F5B73F75}"/>
              </a:ext>
            </a:extLst>
          </p:cNvPr>
          <p:cNvSpPr txBox="1"/>
          <p:nvPr/>
        </p:nvSpPr>
        <p:spPr>
          <a:xfrm>
            <a:off x="8951495" y="713128"/>
            <a:ext cx="3080393" cy="5598392"/>
          </a:xfrm>
          <a:prstGeom prst="rect">
            <a:avLst/>
          </a:prstGeom>
          <a:noFill/>
        </p:spPr>
        <p:txBody>
          <a:bodyPr wrap="square">
            <a:spAutoFit/>
          </a:bodyPr>
          <a:lstStyle/>
          <a:p>
            <a:pPr marL="0" indent="0">
              <a:lnSpc>
                <a:spcPct val="170000"/>
              </a:lnSpc>
              <a:spcBef>
                <a:spcPts val="0"/>
              </a:spcBef>
              <a:buNone/>
            </a:pPr>
            <a:r>
              <a:rPr lang="en-US" sz="2400" b="1" u="sng" dirty="0"/>
              <a:t>SYMPTOMS </a:t>
            </a:r>
          </a:p>
          <a:p>
            <a:pPr marL="342900" indent="-342900">
              <a:lnSpc>
                <a:spcPct val="170000"/>
              </a:lnSpc>
              <a:spcBef>
                <a:spcPts val="0"/>
              </a:spcBef>
              <a:buFont typeface="Arial" panose="020B0604020202020204" pitchFamily="34" charset="0"/>
              <a:buChar char="•"/>
            </a:pPr>
            <a:r>
              <a:rPr lang="en-US" sz="2100" dirty="0"/>
              <a:t>Related to the backup of blood into the peripheral circulation.</a:t>
            </a:r>
          </a:p>
          <a:p>
            <a:pPr marL="342900" indent="-342900">
              <a:lnSpc>
                <a:spcPct val="170000"/>
              </a:lnSpc>
              <a:spcBef>
                <a:spcPts val="0"/>
              </a:spcBef>
              <a:buFont typeface="Arial" panose="020B0604020202020204" pitchFamily="34" charset="0"/>
              <a:buChar char="•"/>
            </a:pPr>
            <a:r>
              <a:rPr lang="en-US" sz="2100" b="1" i="1" dirty="0"/>
              <a:t>Acute decompensated heart failure with progressive signs and symptoms of fluid retention and activity intolerance </a:t>
            </a:r>
          </a:p>
        </p:txBody>
      </p:sp>
      <p:pic>
        <p:nvPicPr>
          <p:cNvPr id="9" name="Picture 8">
            <a:extLst>
              <a:ext uri="{FF2B5EF4-FFF2-40B4-BE49-F238E27FC236}">
                <a16:creationId xmlns:a16="http://schemas.microsoft.com/office/drawing/2014/main" id="{6AE18712-8B30-E164-39DC-CF7321C764A9}"/>
              </a:ext>
            </a:extLst>
          </p:cNvPr>
          <p:cNvPicPr>
            <a:picLocks noChangeAspect="1"/>
          </p:cNvPicPr>
          <p:nvPr/>
        </p:nvPicPr>
        <p:blipFill>
          <a:blip r:embed="rId4"/>
          <a:stretch>
            <a:fillRect/>
          </a:stretch>
        </p:blipFill>
        <p:spPr>
          <a:xfrm>
            <a:off x="4656067" y="2198600"/>
            <a:ext cx="4170300" cy="37392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F7AC986B-C536-EEDA-3365-C7B9FCDCE7C4}"/>
              </a:ext>
            </a:extLst>
          </p:cNvPr>
          <p:cNvSpPr txBox="1"/>
          <p:nvPr/>
        </p:nvSpPr>
        <p:spPr>
          <a:xfrm>
            <a:off x="9702265" y="6439301"/>
            <a:ext cx="1944303"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pic>
        <p:nvPicPr>
          <p:cNvPr id="15" name="Picture 14">
            <a:extLst>
              <a:ext uri="{FF2B5EF4-FFF2-40B4-BE49-F238E27FC236}">
                <a16:creationId xmlns:a16="http://schemas.microsoft.com/office/drawing/2014/main" id="{6DDD2360-F7E1-E132-2FC7-F6EA6684F132}"/>
              </a:ext>
            </a:extLst>
          </p:cNvPr>
          <p:cNvPicPr>
            <a:picLocks noChangeAspect="1"/>
          </p:cNvPicPr>
          <p:nvPr/>
        </p:nvPicPr>
        <p:blipFill>
          <a:blip r:embed="rId5"/>
          <a:srcRect r="38745" b="49590"/>
          <a:stretch>
            <a:fillRect/>
          </a:stretch>
        </p:blipFill>
        <p:spPr>
          <a:xfrm rot="20334592">
            <a:off x="4099929" y="642090"/>
            <a:ext cx="1112273" cy="1168766"/>
          </a:xfrm>
          <a:prstGeom prst="rect">
            <a:avLst/>
          </a:prstGeom>
        </p:spPr>
      </p:pic>
      <p:sp>
        <p:nvSpPr>
          <p:cNvPr id="16" name="TextBox 15">
            <a:extLst>
              <a:ext uri="{FF2B5EF4-FFF2-40B4-BE49-F238E27FC236}">
                <a16:creationId xmlns:a16="http://schemas.microsoft.com/office/drawing/2014/main" id="{4C48215E-54AA-6756-5902-C7A0BDBEB69F}"/>
              </a:ext>
            </a:extLst>
          </p:cNvPr>
          <p:cNvSpPr txBox="1"/>
          <p:nvPr/>
        </p:nvSpPr>
        <p:spPr>
          <a:xfrm>
            <a:off x="5219713" y="890481"/>
            <a:ext cx="3104311" cy="769441"/>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t="100000" r="100000"/>
            </a:path>
            <a:tileRect l="-100000" b="-100000"/>
          </a:gradFill>
        </p:spPr>
        <p:style>
          <a:lnRef idx="2">
            <a:schemeClr val="accent2"/>
          </a:lnRef>
          <a:fillRef idx="1">
            <a:schemeClr val="lt1"/>
          </a:fillRef>
          <a:effectRef idx="0">
            <a:schemeClr val="accent2"/>
          </a:effectRef>
          <a:fontRef idx="minor">
            <a:schemeClr val="dk1"/>
          </a:fontRef>
        </p:style>
        <p:txBody>
          <a:bodyPr wrap="none" rtlCol="0">
            <a:spAutoFit/>
          </a:bodyPr>
          <a:lstStyle/>
          <a:p>
            <a:pPr algn="ctr"/>
            <a:r>
              <a:rPr lang="en-US" sz="2400" b="1" dirty="0"/>
              <a:t>Think R &amp;R</a:t>
            </a:r>
          </a:p>
          <a:p>
            <a:r>
              <a:rPr lang="en-US" sz="2000" b="1" dirty="0"/>
              <a:t>Right side</a:t>
            </a:r>
            <a:r>
              <a:rPr lang="en-US" sz="2000" b="1" dirty="0">
                <a:sym typeface="Wingdings" panose="05000000000000000000" pitchFamily="2" charset="2"/>
              </a:rPr>
              <a:t>=Rest of the Body</a:t>
            </a:r>
            <a:endParaRPr lang="en-US" sz="2000" b="1" dirty="0"/>
          </a:p>
        </p:txBody>
      </p:sp>
    </p:spTree>
    <p:extLst>
      <p:ext uri="{BB962C8B-B14F-4D97-AF65-F5344CB8AC3E}">
        <p14:creationId xmlns:p14="http://schemas.microsoft.com/office/powerpoint/2010/main" val="1545414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71"/>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1074263" y="-12471"/>
            <a:ext cx="10634626" cy="618863"/>
          </a:xfrm>
        </p:spPr>
        <p:txBody>
          <a:bodyPr>
            <a:normAutofit fontScale="90000"/>
          </a:bodyPr>
          <a:lstStyle/>
          <a:p>
            <a:pPr algn="ctr"/>
            <a:r>
              <a:rPr lang="en-US" sz="4000" b="1" u="sng" dirty="0"/>
              <a:t>Heart Failure- Signs/Symptoms</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194820" y="606392"/>
            <a:ext cx="10815904" cy="6150543"/>
          </a:xfrm>
        </p:spPr>
        <p:txBody>
          <a:bodyPr>
            <a:noAutofit/>
          </a:bodyPr>
          <a:lstStyle/>
          <a:p>
            <a:pPr marL="0" indent="0">
              <a:lnSpc>
                <a:spcPct val="150000"/>
              </a:lnSpc>
            </a:pPr>
            <a:r>
              <a:rPr lang="en-US" sz="2200" dirty="0"/>
              <a:t>Shortness of breath (SOB)</a:t>
            </a:r>
          </a:p>
          <a:p>
            <a:pPr marL="0" indent="0">
              <a:lnSpc>
                <a:spcPct val="150000"/>
              </a:lnSpc>
            </a:pPr>
            <a:r>
              <a:rPr lang="en-US" sz="2200" dirty="0"/>
              <a:t>Dyspnea on exertion (DOE) (BORG SCALE)</a:t>
            </a:r>
          </a:p>
          <a:p>
            <a:pPr marL="0" indent="0">
              <a:lnSpc>
                <a:spcPct val="150000"/>
              </a:lnSpc>
            </a:pPr>
            <a:r>
              <a:rPr lang="en-US" sz="2200" dirty="0"/>
              <a:t>Orthopnea and Tachypnea</a:t>
            </a:r>
          </a:p>
          <a:p>
            <a:pPr marL="0" indent="0">
              <a:lnSpc>
                <a:spcPct val="150000"/>
              </a:lnSpc>
            </a:pPr>
            <a:r>
              <a:rPr lang="en-US" sz="2200" dirty="0"/>
              <a:t>Lower extremity edema and ascites</a:t>
            </a:r>
          </a:p>
          <a:p>
            <a:pPr marL="0" indent="0">
              <a:lnSpc>
                <a:spcPct val="150000"/>
              </a:lnSpc>
            </a:pPr>
            <a:r>
              <a:rPr lang="en-US" sz="2200" dirty="0"/>
              <a:t>Weight gain </a:t>
            </a:r>
          </a:p>
          <a:p>
            <a:pPr marL="457200" lvl="1" indent="0">
              <a:lnSpc>
                <a:spcPct val="150000"/>
              </a:lnSpc>
            </a:pPr>
            <a:r>
              <a:rPr lang="en-US" sz="2200" b="1" dirty="0">
                <a:solidFill>
                  <a:srgbClr val="FF0000"/>
                </a:solidFill>
              </a:rPr>
              <a:t>(2lb in 24 hr. or 5lb in a week)</a:t>
            </a:r>
          </a:p>
          <a:p>
            <a:pPr marL="0" indent="0">
              <a:lnSpc>
                <a:spcPct val="150000"/>
              </a:lnSpc>
            </a:pPr>
            <a:r>
              <a:rPr lang="en-US" sz="2200" dirty="0"/>
              <a:t>Jugular vein distention (JVD)</a:t>
            </a:r>
          </a:p>
          <a:p>
            <a:pPr marL="0" indent="0">
              <a:lnSpc>
                <a:spcPct val="150000"/>
              </a:lnSpc>
            </a:pPr>
            <a:r>
              <a:rPr lang="en-US" sz="2200" dirty="0"/>
              <a:t>Weakness and fatigue</a:t>
            </a:r>
          </a:p>
          <a:p>
            <a:pPr marL="0" indent="0">
              <a:lnSpc>
                <a:spcPct val="150000"/>
              </a:lnSpc>
            </a:pPr>
            <a:r>
              <a:rPr lang="en-US" sz="2200" dirty="0"/>
              <a:t>Decreased alertness and frequent </a:t>
            </a:r>
          </a:p>
          <a:p>
            <a:pPr marL="0" indent="0">
              <a:lnSpc>
                <a:spcPct val="150000"/>
              </a:lnSpc>
              <a:buNone/>
            </a:pPr>
            <a:r>
              <a:rPr lang="en-US" sz="2200" dirty="0"/>
              <a:t> falls</a:t>
            </a:r>
          </a:p>
        </p:txBody>
      </p:sp>
      <p:pic>
        <p:nvPicPr>
          <p:cNvPr id="6" name="Picture 5">
            <a:extLst>
              <a:ext uri="{FF2B5EF4-FFF2-40B4-BE49-F238E27FC236}">
                <a16:creationId xmlns:a16="http://schemas.microsoft.com/office/drawing/2014/main" id="{A2C81859-F91A-B886-BCD9-30793F7507DD}"/>
              </a:ext>
            </a:extLst>
          </p:cNvPr>
          <p:cNvPicPr>
            <a:picLocks noChangeAspect="1"/>
          </p:cNvPicPr>
          <p:nvPr/>
        </p:nvPicPr>
        <p:blipFill>
          <a:blip r:embed="rId4"/>
          <a:stretch>
            <a:fillRect/>
          </a:stretch>
        </p:blipFill>
        <p:spPr>
          <a:xfrm>
            <a:off x="6166644" y="1084111"/>
            <a:ext cx="2574579" cy="5055538"/>
          </a:xfrm>
          <a:prstGeom prst="rect">
            <a:avLst/>
          </a:prstGeom>
        </p:spPr>
      </p:pic>
      <p:sp>
        <p:nvSpPr>
          <p:cNvPr id="7" name="TextBox 6">
            <a:extLst>
              <a:ext uri="{FF2B5EF4-FFF2-40B4-BE49-F238E27FC236}">
                <a16:creationId xmlns:a16="http://schemas.microsoft.com/office/drawing/2014/main" id="{4EA7F1A9-2943-90B7-CD14-D4026F1FCD41}"/>
              </a:ext>
            </a:extLst>
          </p:cNvPr>
          <p:cNvSpPr txBox="1"/>
          <p:nvPr/>
        </p:nvSpPr>
        <p:spPr>
          <a:xfrm>
            <a:off x="8801502" y="724741"/>
            <a:ext cx="3084094" cy="5626027"/>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2200" dirty="0"/>
              <a:t>Dizziness, rapid heart rate (Tachycardia)</a:t>
            </a:r>
          </a:p>
          <a:p>
            <a:pPr marL="342900" indent="-342900">
              <a:lnSpc>
                <a:spcPct val="150000"/>
              </a:lnSpc>
              <a:buFont typeface="Arial" panose="020B0604020202020204" pitchFamily="34" charset="0"/>
              <a:buChar char="•"/>
            </a:pPr>
            <a:r>
              <a:rPr lang="en-US" sz="2200" dirty="0"/>
              <a:t>Nausea, poor appetite, and abdominal pain</a:t>
            </a:r>
          </a:p>
          <a:p>
            <a:pPr marL="342900" indent="-342900">
              <a:lnSpc>
                <a:spcPct val="150000"/>
              </a:lnSpc>
              <a:buFont typeface="Arial" panose="020B0604020202020204" pitchFamily="34" charset="0"/>
              <a:buChar char="•"/>
            </a:pPr>
            <a:r>
              <a:rPr lang="en-US" sz="2200" dirty="0"/>
              <a:t>Cough with frothy sputum</a:t>
            </a:r>
          </a:p>
          <a:p>
            <a:pPr marL="342900" indent="-342900">
              <a:lnSpc>
                <a:spcPct val="150000"/>
              </a:lnSpc>
              <a:buFont typeface="Arial" panose="020B0604020202020204" pitchFamily="34" charset="0"/>
              <a:buChar char="•"/>
            </a:pPr>
            <a:r>
              <a:rPr lang="en-US" sz="2200" dirty="0"/>
              <a:t>Wheezing</a:t>
            </a:r>
          </a:p>
          <a:p>
            <a:pPr marL="342900" indent="-342900">
              <a:lnSpc>
                <a:spcPct val="150000"/>
              </a:lnSpc>
              <a:buFont typeface="Arial" panose="020B0604020202020204" pitchFamily="34" charset="0"/>
              <a:buChar char="•"/>
            </a:pPr>
            <a:r>
              <a:rPr lang="en-US" sz="2200" dirty="0"/>
              <a:t>Chest pain/tightness</a:t>
            </a:r>
          </a:p>
          <a:p>
            <a:pPr marL="342900" indent="-342900">
              <a:lnSpc>
                <a:spcPct val="150000"/>
              </a:lnSpc>
              <a:buFont typeface="Arial" panose="020B0604020202020204" pitchFamily="34" charset="0"/>
              <a:buChar char="•"/>
            </a:pPr>
            <a:r>
              <a:rPr lang="en-US" sz="2200" dirty="0"/>
              <a:t>Arrhythmia, murmur</a:t>
            </a:r>
          </a:p>
          <a:p>
            <a:pPr marL="342900" indent="-342900">
              <a:lnSpc>
                <a:spcPct val="150000"/>
              </a:lnSpc>
              <a:buFont typeface="Arial" panose="020B0604020202020204" pitchFamily="34" charset="0"/>
              <a:buChar char="•"/>
            </a:pPr>
            <a:r>
              <a:rPr lang="en-US" sz="2200" dirty="0"/>
              <a:t>Cyanosis and hypoxia</a:t>
            </a:r>
          </a:p>
        </p:txBody>
      </p:sp>
      <p:sp>
        <p:nvSpPr>
          <p:cNvPr id="8" name="TextBox 7">
            <a:extLst>
              <a:ext uri="{FF2B5EF4-FFF2-40B4-BE49-F238E27FC236}">
                <a16:creationId xmlns:a16="http://schemas.microsoft.com/office/drawing/2014/main" id="{BBEE21B4-2313-1829-C6A6-76841C121D9D}"/>
              </a:ext>
            </a:extLst>
          </p:cNvPr>
          <p:cNvSpPr txBox="1"/>
          <p:nvPr/>
        </p:nvSpPr>
        <p:spPr>
          <a:xfrm>
            <a:off x="10275089" y="6469117"/>
            <a:ext cx="1916911"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3889626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1214074" y="84555"/>
            <a:ext cx="10043474" cy="645361"/>
          </a:xfrm>
        </p:spPr>
        <p:txBody>
          <a:bodyPr>
            <a:normAutofit fontScale="90000"/>
          </a:bodyPr>
          <a:lstStyle/>
          <a:p>
            <a:pPr algn="ctr"/>
            <a:r>
              <a:rPr lang="en-US" b="1" u="sng" dirty="0"/>
              <a:t>Heart Failure- Weight Monitoring</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317719" y="814471"/>
            <a:ext cx="7986076" cy="5398168"/>
          </a:xfrm>
        </p:spPr>
        <p:txBody>
          <a:bodyPr>
            <a:normAutofit fontScale="85000" lnSpcReduction="20000"/>
          </a:bodyPr>
          <a:lstStyle/>
          <a:p>
            <a:pPr marL="0" indent="0">
              <a:lnSpc>
                <a:spcPct val="150000"/>
              </a:lnSpc>
              <a:spcBef>
                <a:spcPts val="0"/>
              </a:spcBef>
            </a:pPr>
            <a:r>
              <a:rPr lang="en-US" dirty="0"/>
              <a:t>Weight gain is often the first warning sign that HF is </a:t>
            </a:r>
          </a:p>
          <a:p>
            <a:pPr marL="0" indent="0">
              <a:lnSpc>
                <a:spcPct val="150000"/>
              </a:lnSpc>
              <a:spcBef>
                <a:spcPts val="0"/>
              </a:spcBef>
              <a:buNone/>
            </a:pPr>
            <a:r>
              <a:rPr lang="en-US" dirty="0"/>
              <a:t>  starting to decompensate</a:t>
            </a:r>
          </a:p>
          <a:p>
            <a:pPr marL="0" indent="0">
              <a:lnSpc>
                <a:spcPct val="150000"/>
              </a:lnSpc>
              <a:spcBef>
                <a:spcPts val="0"/>
              </a:spcBef>
            </a:pPr>
            <a:r>
              <a:rPr lang="en-US" dirty="0"/>
              <a:t>Educate patient to obtain </a:t>
            </a:r>
            <a:r>
              <a:rPr lang="en-US" b="1" dirty="0"/>
              <a:t>DRY WEIGHT </a:t>
            </a:r>
            <a:r>
              <a:rPr lang="en-US" dirty="0"/>
              <a:t>daily- </a:t>
            </a:r>
            <a:r>
              <a:rPr lang="en-US" b="1" i="1" dirty="0"/>
              <a:t>early in the   </a:t>
            </a:r>
          </a:p>
          <a:p>
            <a:pPr marL="0" indent="0">
              <a:lnSpc>
                <a:spcPct val="150000"/>
              </a:lnSpc>
              <a:spcBef>
                <a:spcPts val="0"/>
              </a:spcBef>
              <a:buNone/>
            </a:pPr>
            <a:r>
              <a:rPr lang="en-US" b="1" i="1" dirty="0"/>
              <a:t> morning, after urinating, before eating or drinking,  </a:t>
            </a:r>
          </a:p>
          <a:p>
            <a:pPr marL="0" indent="0">
              <a:lnSpc>
                <a:spcPct val="150000"/>
              </a:lnSpc>
              <a:spcBef>
                <a:spcPts val="0"/>
              </a:spcBef>
              <a:buNone/>
            </a:pPr>
            <a:r>
              <a:rPr lang="en-US" b="1" i="1" dirty="0"/>
              <a:t> wearing the same amount of clothes</a:t>
            </a:r>
          </a:p>
          <a:p>
            <a:pPr marL="0" indent="0">
              <a:lnSpc>
                <a:spcPct val="150000"/>
              </a:lnSpc>
              <a:spcBef>
                <a:spcPts val="0"/>
              </a:spcBef>
            </a:pPr>
            <a:r>
              <a:rPr lang="en-US" dirty="0"/>
              <a:t>Report increase of </a:t>
            </a:r>
            <a:r>
              <a:rPr lang="en-US" b="1" dirty="0">
                <a:solidFill>
                  <a:srgbClr val="FF0000"/>
                </a:solidFill>
              </a:rPr>
              <a:t>2lb/day or 5lb/week </a:t>
            </a:r>
            <a:r>
              <a:rPr lang="en-US" dirty="0"/>
              <a:t>or per MD orders</a:t>
            </a:r>
          </a:p>
          <a:p>
            <a:pPr marL="0" indent="0">
              <a:lnSpc>
                <a:spcPct val="150000"/>
              </a:lnSpc>
              <a:spcBef>
                <a:spcPts val="0"/>
              </a:spcBef>
            </a:pPr>
            <a:r>
              <a:rPr lang="en-US" dirty="0"/>
              <a:t>We are often able to keep the patient out of the hospital by completing a full assessment and having orders for changes in diuretics. </a:t>
            </a:r>
          </a:p>
          <a:p>
            <a:pPr marL="457200" lvl="1" indent="0">
              <a:lnSpc>
                <a:spcPct val="150000"/>
              </a:lnSpc>
              <a:spcBef>
                <a:spcPts val="0"/>
              </a:spcBef>
            </a:pPr>
            <a:r>
              <a:rPr lang="en-US" sz="2800" dirty="0"/>
              <a:t>IVP Lasix orders available </a:t>
            </a:r>
            <a:r>
              <a:rPr lang="en-US" sz="2800" b="1" i="1" dirty="0"/>
              <a:t>(</a:t>
            </a:r>
            <a:r>
              <a:rPr lang="en-US" sz="2800" b="1" i="1" dirty="0">
                <a:highlight>
                  <a:srgbClr val="FFFF00"/>
                </a:highlight>
              </a:rPr>
              <a:t>See IV LASIX P/P-MD order and special training required.)</a:t>
            </a:r>
          </a:p>
        </p:txBody>
      </p:sp>
      <p:pic>
        <p:nvPicPr>
          <p:cNvPr id="7" name="Picture 6">
            <a:extLst>
              <a:ext uri="{FF2B5EF4-FFF2-40B4-BE49-F238E27FC236}">
                <a16:creationId xmlns:a16="http://schemas.microsoft.com/office/drawing/2014/main" id="{FA8E1EDE-3DB0-97E8-910A-75E27C5E012E}"/>
              </a:ext>
            </a:extLst>
          </p:cNvPr>
          <p:cNvPicPr>
            <a:picLocks noChangeAspect="1"/>
          </p:cNvPicPr>
          <p:nvPr/>
        </p:nvPicPr>
        <p:blipFill>
          <a:blip r:embed="rId4"/>
          <a:stretch>
            <a:fillRect/>
          </a:stretch>
        </p:blipFill>
        <p:spPr>
          <a:xfrm>
            <a:off x="9458103" y="4418553"/>
            <a:ext cx="2381250" cy="16383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97371654-DEB6-72F1-9375-5126434F5EB1}"/>
              </a:ext>
            </a:extLst>
          </p:cNvPr>
          <p:cNvPicPr>
            <a:picLocks noChangeAspect="1"/>
          </p:cNvPicPr>
          <p:nvPr/>
        </p:nvPicPr>
        <p:blipFill>
          <a:blip r:embed="rId5"/>
          <a:srcRect l="6346" t="5153"/>
          <a:stretch>
            <a:fillRect/>
          </a:stretch>
        </p:blipFill>
        <p:spPr>
          <a:xfrm>
            <a:off x="9303795" y="996132"/>
            <a:ext cx="2277605" cy="2797826"/>
          </a:xfrm>
          <a:prstGeom prst="rect">
            <a:avLst/>
          </a:prstGeom>
          <a:ln w="88900" cap="sq" cmpd="thickThin">
            <a:solidFill>
              <a:srgbClr val="000000"/>
            </a:solidFill>
            <a:prstDash val="solid"/>
            <a:miter lim="800000"/>
          </a:ln>
          <a:effectLst>
            <a:innerShdw blurRad="76200">
              <a:srgbClr val="000000"/>
            </a:innerShdw>
          </a:effectLst>
        </p:spPr>
      </p:pic>
      <p:sp>
        <p:nvSpPr>
          <p:cNvPr id="4" name="TextBox 3">
            <a:extLst>
              <a:ext uri="{FF2B5EF4-FFF2-40B4-BE49-F238E27FC236}">
                <a16:creationId xmlns:a16="http://schemas.microsoft.com/office/drawing/2014/main" id="{3B7613C3-054D-9188-4964-F7DB0389F530}"/>
              </a:ext>
            </a:extLst>
          </p:cNvPr>
          <p:cNvSpPr txBox="1"/>
          <p:nvPr/>
        </p:nvSpPr>
        <p:spPr>
          <a:xfrm>
            <a:off x="9970959" y="6404449"/>
            <a:ext cx="1740798"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2046129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2080348" y="-68011"/>
            <a:ext cx="10043474" cy="1325563"/>
          </a:xfrm>
        </p:spPr>
        <p:txBody>
          <a:bodyPr>
            <a:normAutofit/>
          </a:bodyPr>
          <a:lstStyle/>
          <a:p>
            <a:r>
              <a:rPr lang="en-US" b="1" u="sng" dirty="0"/>
              <a:t>Heart Failure- Pulmonary Congestio</a:t>
            </a:r>
            <a:r>
              <a:rPr lang="en-US" b="1" dirty="0"/>
              <a:t>n</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485536" y="1026695"/>
            <a:ext cx="9084960" cy="5398168"/>
          </a:xfrm>
        </p:spPr>
        <p:txBody>
          <a:bodyPr>
            <a:normAutofit fontScale="92500" lnSpcReduction="20000"/>
          </a:bodyPr>
          <a:lstStyle/>
          <a:p>
            <a:pPr marL="0" indent="0">
              <a:lnSpc>
                <a:spcPct val="150000"/>
              </a:lnSpc>
              <a:spcBef>
                <a:spcPts val="0"/>
              </a:spcBef>
            </a:pPr>
            <a:r>
              <a:rPr lang="en-US" dirty="0"/>
              <a:t>Abnormal breath sounds such as: Crackles and Wheezes, </a:t>
            </a:r>
          </a:p>
          <a:p>
            <a:pPr marL="0" indent="0">
              <a:lnSpc>
                <a:spcPct val="150000"/>
              </a:lnSpc>
              <a:spcBef>
                <a:spcPts val="0"/>
              </a:spcBef>
              <a:buNone/>
            </a:pPr>
            <a:r>
              <a:rPr lang="en-US" dirty="0"/>
              <a:t> may be audible with heart failure</a:t>
            </a:r>
          </a:p>
          <a:p>
            <a:pPr marL="0" indent="0">
              <a:lnSpc>
                <a:spcPct val="150000"/>
              </a:lnSpc>
              <a:spcBef>
                <a:spcPts val="0"/>
              </a:spcBef>
            </a:pPr>
            <a:r>
              <a:rPr lang="en-US" dirty="0"/>
              <a:t>Use </a:t>
            </a:r>
            <a:r>
              <a:rPr lang="en-US" b="1" i="1" dirty="0"/>
              <a:t>Diaphragm </a:t>
            </a:r>
            <a:r>
              <a:rPr lang="en-US" dirty="0"/>
              <a:t>of stethoscope to listen to </a:t>
            </a:r>
            <a:r>
              <a:rPr lang="en-US" b="1" i="1" dirty="0"/>
              <a:t>Anterior, Lateral, and Posterior Chest </a:t>
            </a:r>
          </a:p>
          <a:p>
            <a:pPr marL="0" indent="0">
              <a:lnSpc>
                <a:spcPct val="150000"/>
              </a:lnSpc>
              <a:spcBef>
                <a:spcPts val="0"/>
              </a:spcBef>
            </a:pPr>
            <a:r>
              <a:rPr lang="en-US" dirty="0"/>
              <a:t>Auscultate Lung Sound upon Inspiration and through Expiration</a:t>
            </a:r>
          </a:p>
          <a:p>
            <a:pPr marL="0" indent="0">
              <a:lnSpc>
                <a:spcPct val="150000"/>
              </a:lnSpc>
              <a:spcBef>
                <a:spcPts val="0"/>
              </a:spcBef>
            </a:pPr>
            <a:r>
              <a:rPr lang="en-US" dirty="0"/>
              <a:t>Crackles (rales) in the bases of the lungs likely indicates  </a:t>
            </a:r>
            <a:r>
              <a:rPr lang="en-US" b="1" i="1" dirty="0"/>
              <a:t>Decompensated Heart Failure</a:t>
            </a:r>
          </a:p>
          <a:p>
            <a:pPr marL="0" indent="0">
              <a:lnSpc>
                <a:spcPct val="150000"/>
              </a:lnSpc>
              <a:spcBef>
                <a:spcPts val="0"/>
              </a:spcBef>
              <a:buNone/>
            </a:pPr>
            <a:endParaRPr lang="en-US" dirty="0"/>
          </a:p>
          <a:p>
            <a:r>
              <a:rPr lang="en-US" sz="3000" b="1" dirty="0"/>
              <a:t>Sounds of Heart Failure</a:t>
            </a:r>
            <a:endParaRPr lang="en-US" sz="3000" b="1" dirty="0">
              <a:hlinkClick r:id="rId4"/>
            </a:endParaRPr>
          </a:p>
          <a:p>
            <a:pPr marL="0" indent="0">
              <a:buNone/>
            </a:pPr>
            <a:r>
              <a:rPr lang="en-US" dirty="0">
                <a:hlinkClick r:id="rId4"/>
              </a:rPr>
              <a:t>https://tinyurl.com/359exmyj</a:t>
            </a:r>
            <a:endParaRPr lang="en-US" dirty="0"/>
          </a:p>
        </p:txBody>
      </p:sp>
      <p:pic>
        <p:nvPicPr>
          <p:cNvPr id="6" name="Picture 5">
            <a:extLst>
              <a:ext uri="{FF2B5EF4-FFF2-40B4-BE49-F238E27FC236}">
                <a16:creationId xmlns:a16="http://schemas.microsoft.com/office/drawing/2014/main" id="{D9AE8627-DAF3-C4F8-C8B5-C76920F96A18}"/>
              </a:ext>
            </a:extLst>
          </p:cNvPr>
          <p:cNvPicPr>
            <a:picLocks noChangeAspect="1"/>
          </p:cNvPicPr>
          <p:nvPr/>
        </p:nvPicPr>
        <p:blipFill>
          <a:blip r:embed="rId5"/>
          <a:stretch>
            <a:fillRect/>
          </a:stretch>
        </p:blipFill>
        <p:spPr>
          <a:xfrm>
            <a:off x="6869328" y="4255697"/>
            <a:ext cx="3701168" cy="2329819"/>
          </a:xfrm>
          <a:prstGeom prst="ellipse">
            <a:avLst/>
          </a:prstGeom>
          <a:ln>
            <a:noFill/>
          </a:ln>
          <a:effectLst>
            <a:softEdge rad="112500"/>
          </a:effectLst>
        </p:spPr>
      </p:pic>
      <p:sp>
        <p:nvSpPr>
          <p:cNvPr id="4" name="TextBox 3">
            <a:extLst>
              <a:ext uri="{FF2B5EF4-FFF2-40B4-BE49-F238E27FC236}">
                <a16:creationId xmlns:a16="http://schemas.microsoft.com/office/drawing/2014/main" id="{D878AA5A-19F1-3BED-669C-EB72DAB7025F}"/>
              </a:ext>
            </a:extLst>
          </p:cNvPr>
          <p:cNvSpPr txBox="1"/>
          <p:nvPr/>
        </p:nvSpPr>
        <p:spPr>
          <a:xfrm>
            <a:off x="10241279" y="6492874"/>
            <a:ext cx="2974206"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690279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1310326" y="153370"/>
            <a:ext cx="10043474" cy="664778"/>
          </a:xfrm>
        </p:spPr>
        <p:txBody>
          <a:bodyPr>
            <a:normAutofit fontScale="90000"/>
          </a:bodyPr>
          <a:lstStyle/>
          <a:p>
            <a:pPr algn="ctr"/>
            <a:r>
              <a:rPr lang="en-US" b="1" u="sng" dirty="0"/>
              <a:t>Heart Failure- Treatment</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377703" y="317634"/>
            <a:ext cx="3848815" cy="6386996"/>
          </a:xfrm>
        </p:spPr>
        <p:txBody>
          <a:bodyPr>
            <a:normAutofit fontScale="55000" lnSpcReduction="20000"/>
          </a:bodyPr>
          <a:lstStyle/>
          <a:p>
            <a:pPr marL="0" indent="0">
              <a:buNone/>
            </a:pPr>
            <a:endParaRPr lang="en-US" sz="5100" dirty="0"/>
          </a:p>
          <a:p>
            <a:pPr marL="0" indent="0">
              <a:buNone/>
            </a:pPr>
            <a:r>
              <a:rPr lang="en-US" sz="5100" b="1" u="sng" dirty="0"/>
              <a:t>Goals</a:t>
            </a:r>
          </a:p>
          <a:p>
            <a:pPr marL="0" indent="0">
              <a:lnSpc>
                <a:spcPct val="170000"/>
              </a:lnSpc>
              <a:spcBef>
                <a:spcPts val="0"/>
              </a:spcBef>
            </a:pPr>
            <a:r>
              <a:rPr lang="en-US" sz="3400" dirty="0"/>
              <a:t>Treat the underlying cause of HF</a:t>
            </a:r>
          </a:p>
          <a:p>
            <a:pPr marL="0" indent="0">
              <a:lnSpc>
                <a:spcPct val="170000"/>
              </a:lnSpc>
              <a:spcBef>
                <a:spcPts val="0"/>
              </a:spcBef>
            </a:pPr>
            <a:r>
              <a:rPr lang="en-US" sz="3400" dirty="0"/>
              <a:t>Keep Co-Morbidities in check:</a:t>
            </a:r>
          </a:p>
          <a:p>
            <a:pPr marL="457200" lvl="2" indent="0">
              <a:lnSpc>
                <a:spcPct val="170000"/>
              </a:lnSpc>
              <a:spcBef>
                <a:spcPts val="0"/>
              </a:spcBef>
              <a:buFont typeface="Wingdings" panose="05000000000000000000" pitchFamily="2" charset="2"/>
              <a:buChar char="Ø"/>
            </a:pPr>
            <a:r>
              <a:rPr lang="en-US" sz="3200" dirty="0"/>
              <a:t>CAD, HTN, D.M (Type 1/ Type II) </a:t>
            </a:r>
          </a:p>
          <a:p>
            <a:pPr marL="0" indent="0">
              <a:lnSpc>
                <a:spcPct val="170000"/>
              </a:lnSpc>
              <a:spcBef>
                <a:spcPts val="0"/>
              </a:spcBef>
            </a:pPr>
            <a:endParaRPr lang="en-US" sz="1500" dirty="0"/>
          </a:p>
          <a:p>
            <a:pPr marL="0" indent="0">
              <a:lnSpc>
                <a:spcPct val="170000"/>
              </a:lnSpc>
              <a:spcBef>
                <a:spcPts val="0"/>
              </a:spcBef>
            </a:pPr>
            <a:r>
              <a:rPr lang="en-US" sz="3400" dirty="0"/>
              <a:t>Keeping co-Morbidities stable, helps to slow HF progression and prevent further cardiac damage</a:t>
            </a:r>
          </a:p>
          <a:p>
            <a:pPr marL="0" indent="0">
              <a:lnSpc>
                <a:spcPct val="170000"/>
              </a:lnSpc>
              <a:spcBef>
                <a:spcPts val="0"/>
              </a:spcBef>
            </a:pPr>
            <a:endParaRPr lang="en-US" sz="1500" dirty="0"/>
          </a:p>
          <a:p>
            <a:pPr marL="0" indent="0">
              <a:lnSpc>
                <a:spcPct val="170000"/>
              </a:lnSpc>
              <a:spcBef>
                <a:spcPts val="0"/>
              </a:spcBef>
            </a:pPr>
            <a:r>
              <a:rPr lang="en-US" sz="3400" dirty="0"/>
              <a:t>Early symptoms recognitions for potential exacerbation of HF. </a:t>
            </a:r>
          </a:p>
          <a:p>
            <a:pPr marL="0" indent="0">
              <a:lnSpc>
                <a:spcPct val="170000"/>
              </a:lnSpc>
              <a:spcBef>
                <a:spcPts val="0"/>
              </a:spcBef>
            </a:pPr>
            <a:r>
              <a:rPr lang="en-US" sz="3400" dirty="0"/>
              <a:t>Improve overall quality of life</a:t>
            </a:r>
          </a:p>
          <a:p>
            <a:pPr marL="0" indent="0">
              <a:lnSpc>
                <a:spcPct val="170000"/>
              </a:lnSpc>
              <a:spcBef>
                <a:spcPts val="0"/>
              </a:spcBef>
            </a:pPr>
            <a:endParaRPr lang="en-US" sz="1500" dirty="0"/>
          </a:p>
          <a:p>
            <a:pPr marL="0" indent="0">
              <a:lnSpc>
                <a:spcPct val="170000"/>
              </a:lnSpc>
              <a:spcBef>
                <a:spcPts val="0"/>
              </a:spcBef>
            </a:pPr>
            <a:r>
              <a:rPr lang="en-US" sz="3400" dirty="0"/>
              <a:t>Prevent hospitalization </a:t>
            </a:r>
            <a:r>
              <a:rPr lang="en-US" sz="3400" b="1" i="1" dirty="0"/>
              <a:t>(PRIORITY </a:t>
            </a:r>
          </a:p>
          <a:p>
            <a:pPr marL="0" indent="0">
              <a:lnSpc>
                <a:spcPct val="170000"/>
              </a:lnSpc>
              <a:spcBef>
                <a:spcPts val="0"/>
              </a:spcBef>
              <a:buNone/>
            </a:pPr>
            <a:r>
              <a:rPr lang="en-US" sz="3400" b="1" i="1" dirty="0"/>
              <a:t>GOAL)</a:t>
            </a:r>
          </a:p>
          <a:p>
            <a:pPr marL="0" indent="0">
              <a:buNone/>
            </a:pPr>
            <a:endParaRPr lang="en-US" b="1" dirty="0"/>
          </a:p>
        </p:txBody>
      </p:sp>
      <p:pic>
        <p:nvPicPr>
          <p:cNvPr id="6" name="Picture 5">
            <a:extLst>
              <a:ext uri="{FF2B5EF4-FFF2-40B4-BE49-F238E27FC236}">
                <a16:creationId xmlns:a16="http://schemas.microsoft.com/office/drawing/2014/main" id="{7CFB5F97-B2F4-5369-044A-9DBF1E292D81}"/>
              </a:ext>
            </a:extLst>
          </p:cNvPr>
          <p:cNvPicPr>
            <a:picLocks noChangeAspect="1"/>
          </p:cNvPicPr>
          <p:nvPr/>
        </p:nvPicPr>
        <p:blipFill>
          <a:blip r:embed="rId4"/>
          <a:stretch>
            <a:fillRect/>
          </a:stretch>
        </p:blipFill>
        <p:spPr>
          <a:xfrm>
            <a:off x="6096000" y="1832651"/>
            <a:ext cx="4451854" cy="31926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9182AC55-654D-8A4F-A80A-642BE056CA37}"/>
              </a:ext>
            </a:extLst>
          </p:cNvPr>
          <p:cNvSpPr txBox="1"/>
          <p:nvPr/>
        </p:nvSpPr>
        <p:spPr>
          <a:xfrm>
            <a:off x="10231655" y="6427631"/>
            <a:ext cx="1795425"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5157101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BA33F-D567-7837-5F3E-D86B641878F3}"/>
            </a:ext>
          </a:extLst>
        </p:cNvPr>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598CA466-5823-2006-D9B0-A59A8FDE5E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BEACF2B-6496-4D8C-6E7E-6EE3E309C4A7}"/>
              </a:ext>
            </a:extLst>
          </p:cNvPr>
          <p:cNvSpPr>
            <a:spLocks noGrp="1"/>
          </p:cNvSpPr>
          <p:nvPr>
            <p:ph type="title"/>
          </p:nvPr>
        </p:nvSpPr>
        <p:spPr>
          <a:xfrm>
            <a:off x="1310326" y="0"/>
            <a:ext cx="10043474" cy="818148"/>
          </a:xfrm>
        </p:spPr>
        <p:txBody>
          <a:bodyPr>
            <a:normAutofit/>
          </a:bodyPr>
          <a:lstStyle/>
          <a:p>
            <a:pPr algn="ctr"/>
            <a:r>
              <a:rPr lang="en-US" b="1" u="sng" dirty="0"/>
              <a:t>Heart Failure- Treatment</a:t>
            </a:r>
          </a:p>
        </p:txBody>
      </p:sp>
      <p:sp>
        <p:nvSpPr>
          <p:cNvPr id="3" name="Subtitle 2">
            <a:extLst>
              <a:ext uri="{FF2B5EF4-FFF2-40B4-BE49-F238E27FC236}">
                <a16:creationId xmlns:a16="http://schemas.microsoft.com/office/drawing/2014/main" id="{93F96E32-E22B-264A-AD6E-40B5E5C45F75}"/>
              </a:ext>
            </a:extLst>
          </p:cNvPr>
          <p:cNvSpPr>
            <a:spLocks noGrp="1"/>
          </p:cNvSpPr>
          <p:nvPr>
            <p:ph idx="1"/>
          </p:nvPr>
        </p:nvSpPr>
        <p:spPr>
          <a:xfrm>
            <a:off x="1284013" y="971518"/>
            <a:ext cx="9890918" cy="5525535"/>
          </a:xfrm>
        </p:spPr>
        <p:txBody>
          <a:bodyPr>
            <a:normAutofit/>
          </a:bodyPr>
          <a:lstStyle/>
          <a:p>
            <a:r>
              <a:rPr lang="en-US" sz="3200" b="1" dirty="0"/>
              <a:t>WHAT IS RAAS? </a:t>
            </a:r>
          </a:p>
          <a:p>
            <a:r>
              <a:rPr lang="en-US" sz="3200" b="1" dirty="0"/>
              <a:t>WHY IS IT IMPORTANT TO UNDERSTAND? </a:t>
            </a:r>
          </a:p>
          <a:p>
            <a:r>
              <a:rPr lang="en-US" sz="3200" b="1" dirty="0"/>
              <a:t>TEACH ME ABOUT RAAS</a:t>
            </a:r>
          </a:p>
          <a:p>
            <a:pPr marL="0" indent="0">
              <a:buNone/>
            </a:pPr>
            <a:endParaRPr lang="en-US" sz="900" b="1" dirty="0"/>
          </a:p>
          <a:p>
            <a:pPr>
              <a:buFont typeface="Wingdings" panose="05000000000000000000" pitchFamily="2" charset="2"/>
              <a:buChar char="v"/>
            </a:pPr>
            <a:r>
              <a:rPr lang="en-US" b="1" dirty="0"/>
              <a:t>RAAS Video Link (5:04)</a:t>
            </a:r>
          </a:p>
          <a:p>
            <a:pPr marL="0" indent="0">
              <a:buNone/>
            </a:pPr>
            <a:r>
              <a:rPr lang="en-US" b="1" dirty="0">
                <a:hlinkClick r:id="rId4"/>
              </a:rPr>
              <a:t>https://www.youtube.com/watch?v=9zV02cmNdEw</a:t>
            </a:r>
            <a:endParaRPr lang="en-US" b="1" dirty="0"/>
          </a:p>
          <a:p>
            <a:pPr marL="0" indent="0">
              <a:buNone/>
            </a:pPr>
            <a:endParaRPr lang="en-US" sz="900" b="1" dirty="0"/>
          </a:p>
          <a:p>
            <a:pPr marL="0" indent="0">
              <a:buNone/>
            </a:pPr>
            <a:endParaRPr lang="en-US" b="1" dirty="0"/>
          </a:p>
          <a:p>
            <a:pPr marL="0" indent="0">
              <a:buNone/>
            </a:pPr>
            <a:r>
              <a:rPr lang="en-US" b="1" dirty="0"/>
              <a:t>REMEMBERING RAAS THROUGH SONG</a:t>
            </a:r>
          </a:p>
          <a:p>
            <a:pPr marL="0" indent="0">
              <a:buNone/>
            </a:pPr>
            <a:r>
              <a:rPr lang="en-US" b="1" dirty="0">
                <a:hlinkClick r:id="rId5"/>
              </a:rPr>
              <a:t>https://www.tiktok.com/@nextgennurseeducator/video/7620494690646789390</a:t>
            </a:r>
            <a:endParaRPr lang="en-US" b="1" dirty="0"/>
          </a:p>
          <a:p>
            <a:pPr marL="0" indent="0">
              <a:buNone/>
            </a:pPr>
            <a:endParaRPr lang="en-US" b="1" dirty="0"/>
          </a:p>
          <a:p>
            <a:pPr marL="0" indent="0">
              <a:buNone/>
            </a:pPr>
            <a:endParaRPr lang="en-US" b="1" dirty="0"/>
          </a:p>
        </p:txBody>
      </p:sp>
      <p:sp>
        <p:nvSpPr>
          <p:cNvPr id="7" name="TextBox 6">
            <a:extLst>
              <a:ext uri="{FF2B5EF4-FFF2-40B4-BE49-F238E27FC236}">
                <a16:creationId xmlns:a16="http://schemas.microsoft.com/office/drawing/2014/main" id="{3252566E-2C12-819D-4619-F89943B0750E}"/>
              </a:ext>
            </a:extLst>
          </p:cNvPr>
          <p:cNvSpPr txBox="1"/>
          <p:nvPr/>
        </p:nvSpPr>
        <p:spPr>
          <a:xfrm>
            <a:off x="10231655" y="6427631"/>
            <a:ext cx="1795425"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pic>
        <p:nvPicPr>
          <p:cNvPr id="8" name="Picture 7">
            <a:extLst>
              <a:ext uri="{FF2B5EF4-FFF2-40B4-BE49-F238E27FC236}">
                <a16:creationId xmlns:a16="http://schemas.microsoft.com/office/drawing/2014/main" id="{BE2C8765-5FB5-35D5-31D3-8AFFF7FD5C75}"/>
              </a:ext>
            </a:extLst>
          </p:cNvPr>
          <p:cNvPicPr>
            <a:picLocks noChangeAspect="1"/>
          </p:cNvPicPr>
          <p:nvPr/>
        </p:nvPicPr>
        <p:blipFill>
          <a:blip r:embed="rId6"/>
          <a:stretch>
            <a:fillRect/>
          </a:stretch>
        </p:blipFill>
        <p:spPr>
          <a:xfrm>
            <a:off x="8822371" y="763941"/>
            <a:ext cx="2950529" cy="21357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6" name="Picture 15">
            <a:extLst>
              <a:ext uri="{FF2B5EF4-FFF2-40B4-BE49-F238E27FC236}">
                <a16:creationId xmlns:a16="http://schemas.microsoft.com/office/drawing/2014/main" id="{201F2E41-B2F4-4878-0F07-01441054C2CA}"/>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t="15021" b="14421"/>
          <a:stretch>
            <a:fillRect/>
          </a:stretch>
        </p:blipFill>
        <p:spPr>
          <a:xfrm>
            <a:off x="7294105" y="4124528"/>
            <a:ext cx="1528266" cy="10783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499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1310325" y="86191"/>
            <a:ext cx="10043474" cy="800484"/>
          </a:xfrm>
        </p:spPr>
        <p:txBody>
          <a:bodyPr/>
          <a:lstStyle/>
          <a:p>
            <a:r>
              <a:rPr lang="en-US" b="1" dirty="0"/>
              <a:t>Heart Failure- Medications</a:t>
            </a:r>
          </a:p>
        </p:txBody>
      </p:sp>
      <p:graphicFrame>
        <p:nvGraphicFramePr>
          <p:cNvPr id="4" name="Table 3">
            <a:extLst>
              <a:ext uri="{FF2B5EF4-FFF2-40B4-BE49-F238E27FC236}">
                <a16:creationId xmlns:a16="http://schemas.microsoft.com/office/drawing/2014/main" id="{9C9E4019-0492-455B-C5F3-19EF6D4D395E}"/>
              </a:ext>
            </a:extLst>
          </p:cNvPr>
          <p:cNvGraphicFramePr>
            <a:graphicFrameLocks noGrp="1"/>
          </p:cNvGraphicFramePr>
          <p:nvPr>
            <p:extLst>
              <p:ext uri="{D42A27DB-BD31-4B8C-83A1-F6EECF244321}">
                <p14:modId xmlns:p14="http://schemas.microsoft.com/office/powerpoint/2010/main" val="3117389160"/>
              </p:ext>
            </p:extLst>
          </p:nvPr>
        </p:nvGraphicFramePr>
        <p:xfrm>
          <a:off x="1310325" y="886674"/>
          <a:ext cx="10546729" cy="5504075"/>
        </p:xfrm>
        <a:graphic>
          <a:graphicData uri="http://schemas.openxmlformats.org/drawingml/2006/table">
            <a:tbl>
              <a:tblPr firstRow="1" bandRow="1">
                <a:tableStyleId>{5C22544A-7EE6-4342-B048-85BDC9FD1C3A}</a:tableStyleId>
              </a:tblPr>
              <a:tblGrid>
                <a:gridCol w="3947251">
                  <a:extLst>
                    <a:ext uri="{9D8B030D-6E8A-4147-A177-3AD203B41FA5}">
                      <a16:colId xmlns:a16="http://schemas.microsoft.com/office/drawing/2014/main" val="739587481"/>
                    </a:ext>
                  </a:extLst>
                </a:gridCol>
                <a:gridCol w="6599478">
                  <a:extLst>
                    <a:ext uri="{9D8B030D-6E8A-4147-A177-3AD203B41FA5}">
                      <a16:colId xmlns:a16="http://schemas.microsoft.com/office/drawing/2014/main" val="2006924840"/>
                    </a:ext>
                  </a:extLst>
                </a:gridCol>
              </a:tblGrid>
              <a:tr h="485882">
                <a:tc>
                  <a:txBody>
                    <a:bodyPr/>
                    <a:lstStyle/>
                    <a:p>
                      <a:pPr algn="l"/>
                      <a:r>
                        <a:rPr lang="en-US" dirty="0"/>
                        <a:t>Medication</a:t>
                      </a:r>
                    </a:p>
                  </a:txBody>
                  <a:tcPr anchor="ctr"/>
                </a:tc>
                <a:tc>
                  <a:txBody>
                    <a:bodyPr/>
                    <a:lstStyle/>
                    <a:p>
                      <a:pPr algn="l"/>
                      <a:r>
                        <a:rPr lang="en-US" dirty="0"/>
                        <a:t>Function</a:t>
                      </a:r>
                    </a:p>
                  </a:txBody>
                  <a:tcPr anchor="ctr"/>
                </a:tc>
                <a:extLst>
                  <a:ext uri="{0D108BD9-81ED-4DB2-BD59-A6C34878D82A}">
                    <a16:rowId xmlns:a16="http://schemas.microsoft.com/office/drawing/2014/main" val="2700321919"/>
                  </a:ext>
                </a:extLst>
              </a:tr>
              <a:tr h="766728">
                <a:tc>
                  <a:txBody>
                    <a:bodyPr/>
                    <a:lstStyle/>
                    <a:p>
                      <a:pPr algn="l"/>
                      <a:r>
                        <a:rPr lang="en-US" dirty="0"/>
                        <a:t>Ace Inhibitors (ACEI) </a:t>
                      </a:r>
                    </a:p>
                    <a:p>
                      <a:pPr algn="l"/>
                      <a:r>
                        <a:rPr lang="en-US" dirty="0"/>
                        <a:t>(“-pril”)</a:t>
                      </a:r>
                    </a:p>
                  </a:txBody>
                  <a:tcPr anchor="ctr"/>
                </a:tc>
                <a:tc>
                  <a:txBody>
                    <a:bodyPr/>
                    <a:lstStyle/>
                    <a:p>
                      <a:pPr algn="l"/>
                      <a:r>
                        <a:rPr lang="en-US" dirty="0"/>
                        <a:t>Prevent the body from making the hormone Angiotensin II, which constricts blood vessels, resulting in lowered blood pressure</a:t>
                      </a:r>
                    </a:p>
                  </a:txBody>
                  <a:tcPr anchor="ctr"/>
                </a:tc>
                <a:extLst>
                  <a:ext uri="{0D108BD9-81ED-4DB2-BD59-A6C34878D82A}">
                    <a16:rowId xmlns:a16="http://schemas.microsoft.com/office/drawing/2014/main" val="2382843819"/>
                  </a:ext>
                </a:extLst>
              </a:tr>
              <a:tr h="8502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Angiotensin 2 Receptor Blockers (ARB) (“-</a:t>
                      </a:r>
                      <a:r>
                        <a:rPr lang="en-US" dirty="0" err="1"/>
                        <a:t>sartan</a:t>
                      </a:r>
                      <a:r>
                        <a:rPr lang="en-US" dirty="0"/>
                        <a:t>”)</a:t>
                      </a:r>
                    </a:p>
                  </a:txBody>
                  <a:tcPr anchor="ctr"/>
                </a:tc>
                <a:tc>
                  <a:txBody>
                    <a:bodyPr/>
                    <a:lstStyle/>
                    <a:p>
                      <a:pPr algn="l"/>
                      <a:r>
                        <a:rPr lang="en-US" dirty="0"/>
                        <a:t>Blocks receptors acted on by the hormone Angiotensin II, which constricts blood vessels, resulting in lowered blood pressure</a:t>
                      </a:r>
                    </a:p>
                  </a:txBody>
                  <a:tcPr anchor="ctr"/>
                </a:tc>
                <a:extLst>
                  <a:ext uri="{0D108BD9-81ED-4DB2-BD59-A6C34878D82A}">
                    <a16:rowId xmlns:a16="http://schemas.microsoft.com/office/drawing/2014/main" val="2113502446"/>
                  </a:ext>
                </a:extLst>
              </a:tr>
              <a:tr h="850293">
                <a:tc>
                  <a:txBody>
                    <a:bodyPr/>
                    <a:lstStyle/>
                    <a:p>
                      <a:pPr algn="l"/>
                      <a:r>
                        <a:rPr lang="en-US" dirty="0"/>
                        <a:t>Beta Blockers </a:t>
                      </a:r>
                    </a:p>
                    <a:p>
                      <a:pPr algn="l"/>
                      <a:r>
                        <a:rPr lang="en-US" dirty="0"/>
                        <a:t>(“-</a:t>
                      </a:r>
                      <a:r>
                        <a:rPr lang="en-US" dirty="0" err="1"/>
                        <a:t>olol</a:t>
                      </a:r>
                      <a:r>
                        <a:rPr lang="en-US" dirty="0"/>
                        <a:t>”)</a:t>
                      </a:r>
                    </a:p>
                  </a:txBody>
                  <a:tcPr anchor="ctr"/>
                </a:tc>
                <a:tc>
                  <a:txBody>
                    <a:bodyPr/>
                    <a:lstStyle/>
                    <a:p>
                      <a:pPr algn="l"/>
                      <a:r>
                        <a:rPr lang="en-US" dirty="0"/>
                        <a:t>Slow heart rate and decrease heart’s demand for oxygen</a:t>
                      </a:r>
                    </a:p>
                  </a:txBody>
                  <a:tcPr anchor="ctr"/>
                </a:tc>
                <a:extLst>
                  <a:ext uri="{0D108BD9-81ED-4DB2-BD59-A6C34878D82A}">
                    <a16:rowId xmlns:a16="http://schemas.microsoft.com/office/drawing/2014/main" val="2103361085"/>
                  </a:ext>
                </a:extLst>
              </a:tr>
              <a:tr h="850293">
                <a:tc>
                  <a:txBody>
                    <a:bodyPr/>
                    <a:lstStyle/>
                    <a:p>
                      <a:pPr algn="l"/>
                      <a:r>
                        <a:rPr lang="en-US" dirty="0"/>
                        <a:t>Diuretics </a:t>
                      </a:r>
                    </a:p>
                    <a:p>
                      <a:pPr algn="l"/>
                      <a:r>
                        <a:rPr lang="en-US" dirty="0"/>
                        <a:t>(“-</a:t>
                      </a:r>
                      <a:r>
                        <a:rPr lang="en-US" dirty="0" err="1"/>
                        <a:t>semide</a:t>
                      </a:r>
                      <a:r>
                        <a:rPr lang="en-US" dirty="0"/>
                        <a:t>”)</a:t>
                      </a:r>
                    </a:p>
                  </a:txBody>
                  <a:tcPr anchor="ctr"/>
                </a:tc>
                <a:tc>
                  <a:txBody>
                    <a:bodyPr/>
                    <a:lstStyle/>
                    <a:p>
                      <a:pPr algn="l"/>
                      <a:r>
                        <a:rPr lang="en-US" dirty="0"/>
                        <a:t>Manage fluid retention and control symptoms</a:t>
                      </a:r>
                    </a:p>
                  </a:txBody>
                  <a:tcPr anchor="ctr"/>
                </a:tc>
                <a:extLst>
                  <a:ext uri="{0D108BD9-81ED-4DB2-BD59-A6C34878D82A}">
                    <a16:rowId xmlns:a16="http://schemas.microsoft.com/office/drawing/2014/main" val="250516479"/>
                  </a:ext>
                </a:extLst>
              </a:tr>
              <a:tr h="850293">
                <a:tc>
                  <a:txBody>
                    <a:bodyPr/>
                    <a:lstStyle/>
                    <a:p>
                      <a:pPr algn="l"/>
                      <a:r>
                        <a:rPr lang="en-US" dirty="0"/>
                        <a:t>Vasopressors </a:t>
                      </a:r>
                    </a:p>
                    <a:p>
                      <a:pPr algn="l"/>
                      <a:r>
                        <a:rPr lang="en-US" dirty="0"/>
                        <a:t>(e.g. epinephrine, dopamine)</a:t>
                      </a:r>
                    </a:p>
                  </a:txBody>
                  <a:tcPr anchor="ctr"/>
                </a:tc>
                <a:tc>
                  <a:txBody>
                    <a:bodyPr/>
                    <a:lstStyle/>
                    <a:p>
                      <a:pPr algn="l"/>
                      <a:r>
                        <a:rPr lang="en-US" dirty="0"/>
                        <a:t>Increase vasoconstriction, which leads to increased perfusion to organs</a:t>
                      </a:r>
                    </a:p>
                  </a:txBody>
                  <a:tcPr anchor="ctr"/>
                </a:tc>
                <a:extLst>
                  <a:ext uri="{0D108BD9-81ED-4DB2-BD59-A6C34878D82A}">
                    <a16:rowId xmlns:a16="http://schemas.microsoft.com/office/drawing/2014/main" val="1297510210"/>
                  </a:ext>
                </a:extLst>
              </a:tr>
              <a:tr h="850293">
                <a:tc>
                  <a:txBody>
                    <a:bodyPr/>
                    <a:lstStyle/>
                    <a:p>
                      <a:pPr algn="l"/>
                      <a:r>
                        <a:rPr lang="en-US" dirty="0"/>
                        <a:t>Inotropes </a:t>
                      </a:r>
                    </a:p>
                    <a:p>
                      <a:pPr algn="l"/>
                      <a:r>
                        <a:rPr lang="en-US" dirty="0"/>
                        <a:t>(e.g. Dobutamine, Milrinone)</a:t>
                      </a:r>
                    </a:p>
                  </a:txBody>
                  <a:tcPr anchor="ctr"/>
                </a:tc>
                <a:tc>
                  <a:txBody>
                    <a:bodyPr/>
                    <a:lstStyle/>
                    <a:p>
                      <a:pPr algn="l"/>
                      <a:r>
                        <a:rPr lang="en-US" dirty="0"/>
                        <a:t>Increase cardiac contractility which improves cardiac output</a:t>
                      </a:r>
                    </a:p>
                  </a:txBody>
                  <a:tcPr anchor="ctr"/>
                </a:tc>
                <a:extLst>
                  <a:ext uri="{0D108BD9-81ED-4DB2-BD59-A6C34878D82A}">
                    <a16:rowId xmlns:a16="http://schemas.microsoft.com/office/drawing/2014/main" val="465188068"/>
                  </a:ext>
                </a:extLst>
              </a:tr>
            </a:tbl>
          </a:graphicData>
        </a:graphic>
      </p:graphicFrame>
    </p:spTree>
    <p:extLst>
      <p:ext uri="{BB962C8B-B14F-4D97-AF65-F5344CB8AC3E}">
        <p14:creationId xmlns:p14="http://schemas.microsoft.com/office/powerpoint/2010/main" val="2049393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1310326" y="74764"/>
            <a:ext cx="10043474" cy="607026"/>
          </a:xfrm>
        </p:spPr>
        <p:txBody>
          <a:bodyPr>
            <a:noAutofit/>
          </a:bodyPr>
          <a:lstStyle/>
          <a:p>
            <a:r>
              <a:rPr lang="en-US" sz="3600" b="1" u="sng" dirty="0"/>
              <a:t>Ace Inhibitors </a:t>
            </a:r>
            <a:r>
              <a:rPr lang="en-US" sz="3600" b="1" dirty="0"/>
              <a:t>(“-pril”)</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214497" y="587309"/>
            <a:ext cx="4502909" cy="6195927"/>
          </a:xfrm>
        </p:spPr>
        <p:txBody>
          <a:bodyPr>
            <a:noAutofit/>
          </a:bodyPr>
          <a:lstStyle/>
          <a:p>
            <a:pPr>
              <a:lnSpc>
                <a:spcPct val="150000"/>
              </a:lnSpc>
            </a:pPr>
            <a:r>
              <a:rPr lang="en-US" sz="2000" b="1" u="sng" dirty="0"/>
              <a:t>Common Medications</a:t>
            </a:r>
            <a:r>
              <a:rPr lang="en-US" sz="2000" b="1" i="1" dirty="0"/>
              <a:t>: </a:t>
            </a:r>
            <a:r>
              <a:rPr lang="en-US" sz="2000" i="1" dirty="0"/>
              <a:t>lisinopril, enalapril, captopril, benazepril, enalapril</a:t>
            </a:r>
            <a:endParaRPr lang="en-US" sz="800" i="1" u="sng" dirty="0"/>
          </a:p>
          <a:p>
            <a:pPr>
              <a:buFont typeface="Wingdings" panose="05000000000000000000" pitchFamily="2" charset="2"/>
              <a:buChar char="v"/>
            </a:pPr>
            <a:r>
              <a:rPr lang="en-US" sz="2000" b="1" i="1" u="sng" dirty="0"/>
              <a:t>Mechanism of Action</a:t>
            </a:r>
            <a:r>
              <a:rPr lang="en-US" sz="2000" dirty="0"/>
              <a:t>:  </a:t>
            </a:r>
          </a:p>
          <a:p>
            <a:pPr marL="0" indent="0">
              <a:lnSpc>
                <a:spcPct val="150000"/>
              </a:lnSpc>
              <a:spcBef>
                <a:spcPts val="0"/>
              </a:spcBef>
            </a:pPr>
            <a:r>
              <a:rPr lang="en-US" sz="2000" dirty="0"/>
              <a:t>Prevent the conversion of </a:t>
            </a:r>
            <a:r>
              <a:rPr lang="en-US" sz="2000" b="1" i="1" dirty="0"/>
              <a:t>angiotensin I to angiotensin II</a:t>
            </a:r>
            <a:r>
              <a:rPr lang="en-US" sz="2000" dirty="0"/>
              <a:t>, a </a:t>
            </a:r>
            <a:r>
              <a:rPr lang="en-US" sz="2000" b="1" i="1" dirty="0"/>
              <a:t>vasoconstrictor</a:t>
            </a:r>
            <a:r>
              <a:rPr lang="en-US" sz="2000" dirty="0"/>
              <a:t>, resulting in </a:t>
            </a:r>
            <a:br>
              <a:rPr lang="en-US" sz="2000" dirty="0"/>
            </a:br>
            <a:r>
              <a:rPr lang="en-US" sz="2000" dirty="0"/>
              <a:t> vasodilation and decreased blood pressure</a:t>
            </a:r>
          </a:p>
          <a:p>
            <a:pPr marL="0" indent="0">
              <a:lnSpc>
                <a:spcPct val="150000"/>
              </a:lnSpc>
              <a:spcBef>
                <a:spcPts val="0"/>
              </a:spcBef>
            </a:pPr>
            <a:r>
              <a:rPr lang="en-US" sz="2000" dirty="0"/>
              <a:t>Decreases </a:t>
            </a:r>
            <a:r>
              <a:rPr lang="en-US" sz="2000" b="1" i="1" dirty="0"/>
              <a:t>aldosterone production</a:t>
            </a:r>
            <a:r>
              <a:rPr lang="en-US" sz="2000" dirty="0"/>
              <a:t>, resulting in </a:t>
            </a:r>
            <a:r>
              <a:rPr lang="en-US" sz="2000" b="1" i="1" dirty="0"/>
              <a:t>reduced sodium and water retention, which results in lower blood pressure</a:t>
            </a:r>
          </a:p>
          <a:p>
            <a:pPr marL="0" indent="0">
              <a:lnSpc>
                <a:spcPct val="170000"/>
              </a:lnSpc>
              <a:spcBef>
                <a:spcPts val="0"/>
              </a:spcBef>
            </a:pPr>
            <a:endParaRPr lang="en-US" sz="800" b="1" i="1" dirty="0"/>
          </a:p>
          <a:p>
            <a:pPr marL="0" indent="0">
              <a:lnSpc>
                <a:spcPct val="170000"/>
              </a:lnSpc>
              <a:spcBef>
                <a:spcPts val="0"/>
              </a:spcBef>
            </a:pPr>
            <a:endParaRPr lang="en-US" sz="2000" dirty="0"/>
          </a:p>
        </p:txBody>
      </p:sp>
      <p:pic>
        <p:nvPicPr>
          <p:cNvPr id="10" name="Picture 9">
            <a:extLst>
              <a:ext uri="{FF2B5EF4-FFF2-40B4-BE49-F238E27FC236}">
                <a16:creationId xmlns:a16="http://schemas.microsoft.com/office/drawing/2014/main" id="{E1CD121B-7582-DCCC-6C0D-0BBE22608CE2}"/>
              </a:ext>
            </a:extLst>
          </p:cNvPr>
          <p:cNvPicPr>
            <a:picLocks noChangeAspect="1"/>
          </p:cNvPicPr>
          <p:nvPr/>
        </p:nvPicPr>
        <p:blipFill>
          <a:blip r:embed="rId4"/>
          <a:stretch>
            <a:fillRect/>
          </a:stretch>
        </p:blipFill>
        <p:spPr>
          <a:xfrm>
            <a:off x="5717406" y="2385790"/>
            <a:ext cx="998276" cy="2018097"/>
          </a:xfrm>
          <a:prstGeom prst="rect">
            <a:avLst/>
          </a:prstGeom>
        </p:spPr>
      </p:pic>
      <p:sp>
        <p:nvSpPr>
          <p:cNvPr id="7" name="TextBox 6">
            <a:extLst>
              <a:ext uri="{FF2B5EF4-FFF2-40B4-BE49-F238E27FC236}">
                <a16:creationId xmlns:a16="http://schemas.microsoft.com/office/drawing/2014/main" id="{03841496-FB02-C997-9F4E-23E33075E013}"/>
              </a:ext>
            </a:extLst>
          </p:cNvPr>
          <p:cNvSpPr txBox="1"/>
          <p:nvPr/>
        </p:nvSpPr>
        <p:spPr>
          <a:xfrm>
            <a:off x="6989525" y="0"/>
            <a:ext cx="5298304" cy="6789679"/>
          </a:xfrm>
          <a:prstGeom prst="rect">
            <a:avLst/>
          </a:prstGeom>
          <a:noFill/>
        </p:spPr>
        <p:txBody>
          <a:bodyPr wrap="square">
            <a:spAutoFit/>
          </a:bodyPr>
          <a:lstStyle/>
          <a:p>
            <a:pPr marL="342900" marR="0" lvl="0" indent="-342900" defTabSz="914400" rtl="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US" sz="2000" b="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Prescribed For</a:t>
            </a:r>
            <a:r>
              <a:rPr kumimoji="0" lang="en-US" sz="20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R="0" lvl="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1"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HF, HTN, diabetic nephropathy, MI</a:t>
            </a:r>
          </a:p>
          <a:p>
            <a:pPr marR="0" lvl="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Adverse Effects</a:t>
            </a:r>
            <a:r>
              <a:rPr kumimoji="0" lang="en-U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angioedema, </a:t>
            </a:r>
            <a:r>
              <a:rPr kumimoji="0" lang="en-US" b="1"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persistent dry cough</a:t>
            </a:r>
            <a:r>
              <a:rPr kumimoji="0" lang="en-U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altered taste, fatigue, h/a, </a:t>
            </a:r>
            <a:r>
              <a:rPr kumimoji="0" lang="en-US" b="1"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hyperkalemia, hypotension</a:t>
            </a:r>
          </a:p>
          <a:p>
            <a:pPr marR="0" lvl="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800" b="1" i="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R="0" lvl="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US" sz="2000" b="1" i="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Contraindications</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R="0" lvl="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Impaired renal function, serious autoimmune disease, pregnancy/breast feeding</a:t>
            </a:r>
          </a:p>
          <a:p>
            <a:pPr marR="0" lvl="0" algn="l" defTabSz="914400" rtl="0" eaLnBrk="1" fontAlgn="auto" latinLnBrk="0" hangingPunct="1">
              <a:lnSpc>
                <a:spcPct val="150000"/>
              </a:lnSpc>
              <a:spcBef>
                <a:spcPts val="0"/>
              </a:spcBef>
              <a:spcAft>
                <a:spcPts val="0"/>
              </a:spcAft>
              <a:buClrTx/>
              <a:buSzTx/>
              <a:tabLst/>
              <a:defRPr/>
            </a:pPr>
            <a:endParaRPr kumimoji="0" lang="en-US" sz="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R="0" lvl="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US" sz="2000" b="1" i="1"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Nursing Considerations:  </a:t>
            </a:r>
          </a:p>
          <a:p>
            <a:pPr marR="0" lvl="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Monitor VS, WBC count, electrolytes, especially potassium</a:t>
            </a:r>
          </a:p>
          <a:p>
            <a:pPr marR="0" lvl="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Give potassium supplements sparingly due to potential hyperkalemia</a:t>
            </a:r>
          </a:p>
          <a:p>
            <a:pPr marR="0" lvl="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Monitor for dry, persistent cough (could also be a </a:t>
            </a:r>
            <a:r>
              <a:rPr kumimoji="0" lang="en-US"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sx</a:t>
            </a:r>
            <a:r>
              <a:rPr kumimoji="0" lang="en-U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of worsening HF)</a:t>
            </a:r>
          </a:p>
          <a:p>
            <a:pPr marR="0" lvl="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Monitor for/ educate on orthostatic hypotension</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0909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B95CD-F4A4-0442-F661-81FA000D7E9E}"/>
            </a:ext>
          </a:extLst>
        </p:cNvPr>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FBF6BEE8-4AD4-0C8E-ADC3-68FC0929E9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2E5764D4-F17A-3243-F8B7-067D107885D1}"/>
              </a:ext>
            </a:extLst>
          </p:cNvPr>
          <p:cNvSpPr>
            <a:spLocks noGrp="1"/>
          </p:cNvSpPr>
          <p:nvPr>
            <p:ph type="title"/>
          </p:nvPr>
        </p:nvSpPr>
        <p:spPr>
          <a:xfrm>
            <a:off x="1310326" y="74764"/>
            <a:ext cx="10043474" cy="607026"/>
          </a:xfrm>
        </p:spPr>
        <p:txBody>
          <a:bodyPr>
            <a:noAutofit/>
          </a:bodyPr>
          <a:lstStyle/>
          <a:p>
            <a:r>
              <a:rPr lang="en-US" sz="3600" b="1" u="sng" dirty="0"/>
              <a:t>Ace Inhibitors </a:t>
            </a:r>
            <a:r>
              <a:rPr lang="en-US" sz="3600" b="1" dirty="0"/>
              <a:t>(“-pril”)</a:t>
            </a:r>
          </a:p>
        </p:txBody>
      </p:sp>
      <p:sp>
        <p:nvSpPr>
          <p:cNvPr id="3" name="Subtitle 2">
            <a:extLst>
              <a:ext uri="{FF2B5EF4-FFF2-40B4-BE49-F238E27FC236}">
                <a16:creationId xmlns:a16="http://schemas.microsoft.com/office/drawing/2014/main" id="{C2033DE1-FA6F-6703-F3FB-17CEC7717350}"/>
              </a:ext>
            </a:extLst>
          </p:cNvPr>
          <p:cNvSpPr>
            <a:spLocks noGrp="1"/>
          </p:cNvSpPr>
          <p:nvPr>
            <p:ph idx="1"/>
          </p:nvPr>
        </p:nvSpPr>
        <p:spPr>
          <a:xfrm>
            <a:off x="1214497" y="587309"/>
            <a:ext cx="4502909" cy="6195927"/>
          </a:xfrm>
        </p:spPr>
        <p:txBody>
          <a:bodyPr>
            <a:noAutofit/>
          </a:bodyPr>
          <a:lstStyle/>
          <a:p>
            <a:pPr marL="0" indent="0">
              <a:lnSpc>
                <a:spcPct val="170000"/>
              </a:lnSpc>
              <a:spcBef>
                <a:spcPts val="0"/>
              </a:spcBef>
            </a:pPr>
            <a:endParaRPr lang="en-US" sz="800" b="1" i="1" dirty="0"/>
          </a:p>
          <a:p>
            <a:pPr marL="0" indent="0">
              <a:lnSpc>
                <a:spcPct val="170000"/>
              </a:lnSpc>
              <a:spcBef>
                <a:spcPts val="0"/>
              </a:spcBef>
            </a:pPr>
            <a:endParaRPr lang="en-US" sz="2000" dirty="0"/>
          </a:p>
        </p:txBody>
      </p:sp>
      <p:pic>
        <p:nvPicPr>
          <p:cNvPr id="9" name="Picture 8">
            <a:extLst>
              <a:ext uri="{FF2B5EF4-FFF2-40B4-BE49-F238E27FC236}">
                <a16:creationId xmlns:a16="http://schemas.microsoft.com/office/drawing/2014/main" id="{2BEF2420-CEB7-7529-FAD2-1043BE1FAAA9}"/>
              </a:ext>
            </a:extLst>
          </p:cNvPr>
          <p:cNvPicPr>
            <a:picLocks noChangeAspect="1"/>
          </p:cNvPicPr>
          <p:nvPr/>
        </p:nvPicPr>
        <p:blipFill>
          <a:blip r:embed="rId4"/>
          <a:stretch>
            <a:fillRect/>
          </a:stretch>
        </p:blipFill>
        <p:spPr>
          <a:xfrm>
            <a:off x="6474596" y="282818"/>
            <a:ext cx="4826409" cy="60602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47F3259C-E3D4-4B75-840B-C5D6F23EC5F9}"/>
              </a:ext>
            </a:extLst>
          </p:cNvPr>
          <p:cNvPicPr>
            <a:picLocks noChangeAspect="1"/>
          </p:cNvPicPr>
          <p:nvPr/>
        </p:nvPicPr>
        <p:blipFill>
          <a:blip r:embed="rId5"/>
          <a:stretch>
            <a:fillRect/>
          </a:stretch>
        </p:blipFill>
        <p:spPr>
          <a:xfrm>
            <a:off x="1347189" y="681790"/>
            <a:ext cx="2778377" cy="4167566"/>
          </a:xfrm>
          <a:prstGeom prst="rect">
            <a:avLst/>
          </a:prstGeom>
        </p:spPr>
      </p:pic>
      <p:sp>
        <p:nvSpPr>
          <p:cNvPr id="13" name="Rectangle 12">
            <a:extLst>
              <a:ext uri="{FF2B5EF4-FFF2-40B4-BE49-F238E27FC236}">
                <a16:creationId xmlns:a16="http://schemas.microsoft.com/office/drawing/2014/main" id="{CC27DA0E-54B5-44F2-FE9F-5D7FF2E5B13C}"/>
              </a:ext>
            </a:extLst>
          </p:cNvPr>
          <p:cNvSpPr/>
          <p:nvPr/>
        </p:nvSpPr>
        <p:spPr>
          <a:xfrm>
            <a:off x="1513173" y="5056969"/>
            <a:ext cx="3492239" cy="584775"/>
          </a:xfrm>
          <a:prstGeom prst="rect">
            <a:avLst/>
          </a:prstGeom>
          <a:noFill/>
        </p:spPr>
        <p:txBody>
          <a:bodyPr wrap="none" lIns="91440" tIns="45720" rIns="91440" bIns="45720">
            <a:spAutoFit/>
          </a:bodyPr>
          <a:lstStyle/>
          <a:p>
            <a:pPr algn="ctr"/>
            <a:r>
              <a:rPr lang="en-US" sz="3200" b="1" dirty="0">
                <a:ln w="0"/>
                <a:solidFill>
                  <a:srgbClr val="FF0000"/>
                </a:solidFill>
                <a:effectLst>
                  <a:outerShdw blurRad="38100" dist="25400" dir="5400000" algn="ctr" rotWithShape="0">
                    <a:srgbClr val="6E747A">
                      <a:alpha val="43000"/>
                    </a:srgbClr>
                  </a:outerShdw>
                </a:effectLst>
              </a:rPr>
              <a:t>TRY TO REMEMBER</a:t>
            </a:r>
            <a:endParaRPr lang="en-US" sz="3200" b="1" cap="none" spc="0" dirty="0">
              <a:ln w="0"/>
              <a:solidFill>
                <a:srgbClr val="FF0000"/>
              </a:solidFill>
              <a:effectLst>
                <a:outerShdw blurRad="38100" dist="25400" dir="5400000" algn="ctr" rotWithShape="0">
                  <a:srgbClr val="6E747A">
                    <a:alpha val="43000"/>
                  </a:srgbClr>
                </a:outerShdw>
              </a:effectLst>
            </a:endParaRPr>
          </a:p>
        </p:txBody>
      </p:sp>
      <p:pic>
        <p:nvPicPr>
          <p:cNvPr id="10" name="Picture 9">
            <a:extLst>
              <a:ext uri="{FF2B5EF4-FFF2-40B4-BE49-F238E27FC236}">
                <a16:creationId xmlns:a16="http://schemas.microsoft.com/office/drawing/2014/main" id="{E64437BB-DC3F-52B3-8858-1433909019EC}"/>
              </a:ext>
            </a:extLst>
          </p:cNvPr>
          <p:cNvPicPr>
            <a:picLocks noChangeAspect="1"/>
          </p:cNvPicPr>
          <p:nvPr/>
        </p:nvPicPr>
        <p:blipFill>
          <a:blip r:embed="rId6"/>
          <a:stretch>
            <a:fillRect/>
          </a:stretch>
        </p:blipFill>
        <p:spPr>
          <a:xfrm>
            <a:off x="4427223" y="1897380"/>
            <a:ext cx="1156378" cy="2018097"/>
          </a:xfrm>
          <a:prstGeom prst="rect">
            <a:avLst/>
          </a:prstGeom>
        </p:spPr>
      </p:pic>
      <p:sp>
        <p:nvSpPr>
          <p:cNvPr id="14" name="TextBox 13">
            <a:extLst>
              <a:ext uri="{FF2B5EF4-FFF2-40B4-BE49-F238E27FC236}">
                <a16:creationId xmlns:a16="http://schemas.microsoft.com/office/drawing/2014/main" id="{DB36C0A2-9221-51F1-7500-B06D0D9CCFA8}"/>
              </a:ext>
            </a:extLst>
          </p:cNvPr>
          <p:cNvSpPr txBox="1"/>
          <p:nvPr/>
        </p:nvSpPr>
        <p:spPr>
          <a:xfrm>
            <a:off x="8179640" y="6551101"/>
            <a:ext cx="1740798"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2351461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39" y="0"/>
            <a:ext cx="12192000" cy="7385538"/>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1799924" y="0"/>
            <a:ext cx="10289405" cy="597400"/>
          </a:xfrm>
        </p:spPr>
        <p:txBody>
          <a:bodyPr>
            <a:noAutofit/>
          </a:bodyPr>
          <a:lstStyle/>
          <a:p>
            <a:r>
              <a:rPr lang="en-US" sz="3600" b="1" dirty="0"/>
              <a:t>Angiotensin 2 Receptor Blockers (ARB) (“-</a:t>
            </a:r>
            <a:r>
              <a:rPr lang="en-US" sz="3600" b="1" dirty="0" err="1"/>
              <a:t>sartan</a:t>
            </a:r>
            <a:r>
              <a:rPr lang="en-US" sz="3600" b="1" dirty="0"/>
              <a:t>”)</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310323" y="681788"/>
            <a:ext cx="5234855" cy="6431281"/>
          </a:xfrm>
        </p:spPr>
        <p:txBody>
          <a:bodyPr>
            <a:normAutofit fontScale="40000" lnSpcReduction="20000"/>
          </a:bodyPr>
          <a:lstStyle/>
          <a:p>
            <a:pPr>
              <a:buFont typeface="Wingdings" panose="05000000000000000000" pitchFamily="2" charset="2"/>
              <a:buChar char="v"/>
            </a:pPr>
            <a:r>
              <a:rPr lang="en-US" sz="6000" b="1" u="sng" dirty="0"/>
              <a:t>Common Medications</a:t>
            </a:r>
            <a:r>
              <a:rPr lang="en-US" sz="6000" dirty="0"/>
              <a:t>: </a:t>
            </a:r>
          </a:p>
          <a:p>
            <a:pPr>
              <a:lnSpc>
                <a:spcPct val="160000"/>
              </a:lnSpc>
              <a:buFont typeface="Wingdings" panose="05000000000000000000" pitchFamily="2" charset="2"/>
              <a:buChar char="§"/>
            </a:pPr>
            <a:r>
              <a:rPr lang="en-US" sz="4500" i="1" dirty="0"/>
              <a:t>Irbesartan, losartan, valsartan, candesartan</a:t>
            </a:r>
            <a:endParaRPr lang="en-US" sz="4200" i="1" dirty="0"/>
          </a:p>
          <a:p>
            <a:pPr>
              <a:lnSpc>
                <a:spcPct val="160000"/>
              </a:lnSpc>
              <a:buFont typeface="Wingdings" panose="05000000000000000000" pitchFamily="2" charset="2"/>
              <a:buChar char="v"/>
            </a:pPr>
            <a:r>
              <a:rPr lang="en-US" sz="6000" b="1" u="sng" dirty="0"/>
              <a:t>Mechanism of Action</a:t>
            </a:r>
            <a:r>
              <a:rPr lang="en-US" sz="6000" b="1" dirty="0"/>
              <a:t>:</a:t>
            </a:r>
          </a:p>
          <a:p>
            <a:pPr>
              <a:lnSpc>
                <a:spcPct val="170000"/>
              </a:lnSpc>
              <a:spcBef>
                <a:spcPts val="0"/>
              </a:spcBef>
            </a:pPr>
            <a:r>
              <a:rPr lang="en-US" sz="4500" dirty="0"/>
              <a:t>When the body has too much angiotensin II, the body retains fluids, which causes increases BP and constricted blood vessels</a:t>
            </a:r>
            <a:endParaRPr lang="en-US" sz="4500" b="1" dirty="0"/>
          </a:p>
          <a:p>
            <a:pPr>
              <a:lnSpc>
                <a:spcPct val="170000"/>
              </a:lnSpc>
              <a:spcBef>
                <a:spcPts val="600"/>
              </a:spcBef>
            </a:pPr>
            <a:r>
              <a:rPr lang="en-US" sz="4500" dirty="0"/>
              <a:t>Angiotensin 2 Receptor Blockers (ARBs) work by blocking the receptor sites making it impossible for angiotensin to bind and constrict blood vessels. This action promotes a lowered blood pressure. </a:t>
            </a:r>
          </a:p>
          <a:p>
            <a:pPr marL="342900" indent="-342900">
              <a:lnSpc>
                <a:spcPct val="120000"/>
              </a:lnSpc>
              <a:spcBef>
                <a:spcPts val="600"/>
              </a:spcBef>
              <a:buFont typeface="Wingdings" panose="05000000000000000000" pitchFamily="2" charset="2"/>
              <a:buChar char="v"/>
            </a:pPr>
            <a:r>
              <a:rPr lang="en-US" sz="6000" b="1" u="sng" dirty="0"/>
              <a:t>Prescribed For</a:t>
            </a:r>
            <a:r>
              <a:rPr lang="en-US" sz="6000" dirty="0"/>
              <a:t>:</a:t>
            </a:r>
          </a:p>
          <a:p>
            <a:pPr indent="0">
              <a:lnSpc>
                <a:spcPct val="170000"/>
              </a:lnSpc>
            </a:pPr>
            <a:r>
              <a:rPr lang="en-US" sz="4200" dirty="0"/>
              <a:t> </a:t>
            </a:r>
            <a:r>
              <a:rPr lang="en-US" sz="4500" dirty="0"/>
              <a:t>HTN, HF, kidney disease.  Used as alternative to ACE Inhibitors when cough develops. Often with loop diuretics. </a:t>
            </a:r>
          </a:p>
          <a:p>
            <a:pPr marL="0" indent="0">
              <a:lnSpc>
                <a:spcPct val="150000"/>
              </a:lnSpc>
              <a:buNone/>
            </a:pPr>
            <a:endParaRPr lang="en-US" sz="3200" dirty="0"/>
          </a:p>
        </p:txBody>
      </p:sp>
      <p:pic>
        <p:nvPicPr>
          <p:cNvPr id="6" name="Picture 5">
            <a:extLst>
              <a:ext uri="{FF2B5EF4-FFF2-40B4-BE49-F238E27FC236}">
                <a16:creationId xmlns:a16="http://schemas.microsoft.com/office/drawing/2014/main" id="{EA181685-0793-2172-1F5A-7934DD21AEB5}"/>
              </a:ext>
            </a:extLst>
          </p:cNvPr>
          <p:cNvPicPr>
            <a:picLocks noChangeAspect="1"/>
          </p:cNvPicPr>
          <p:nvPr/>
        </p:nvPicPr>
        <p:blipFill>
          <a:blip r:embed="rId4"/>
          <a:stretch>
            <a:fillRect/>
          </a:stretch>
        </p:blipFill>
        <p:spPr>
          <a:xfrm>
            <a:off x="6369630" y="966174"/>
            <a:ext cx="1149992" cy="2342751"/>
          </a:xfrm>
          <a:prstGeom prst="rect">
            <a:avLst/>
          </a:prstGeom>
        </p:spPr>
      </p:pic>
      <p:sp>
        <p:nvSpPr>
          <p:cNvPr id="7" name="TextBox 6">
            <a:extLst>
              <a:ext uri="{FF2B5EF4-FFF2-40B4-BE49-F238E27FC236}">
                <a16:creationId xmlns:a16="http://schemas.microsoft.com/office/drawing/2014/main" id="{5158AD2D-6B2D-A42F-B7A9-4593844A2085}"/>
              </a:ext>
            </a:extLst>
          </p:cNvPr>
          <p:cNvSpPr txBox="1"/>
          <p:nvPr/>
        </p:nvSpPr>
        <p:spPr>
          <a:xfrm>
            <a:off x="7845212" y="469744"/>
            <a:ext cx="4244117" cy="5935471"/>
          </a:xfrm>
          <a:prstGeom prst="rect">
            <a:avLst/>
          </a:prstGeom>
          <a:noFill/>
        </p:spPr>
        <p:txBody>
          <a:bodyPr wrap="square">
            <a:spAutoFit/>
          </a:bodyPr>
          <a:lstStyle/>
          <a:p>
            <a:pPr marL="342900" indent="-342900">
              <a:lnSpc>
                <a:spcPct val="170000"/>
              </a:lnSpc>
              <a:spcBef>
                <a:spcPts val="600"/>
              </a:spcBef>
              <a:buFont typeface="Wingdings" panose="05000000000000000000" pitchFamily="2" charset="2"/>
              <a:buChar char="v"/>
            </a:pPr>
            <a:r>
              <a:rPr lang="en-US" sz="2400" b="1" u="sng" dirty="0"/>
              <a:t>Adverse Effects:  </a:t>
            </a:r>
          </a:p>
          <a:p>
            <a:pPr marL="342900" indent="-342900">
              <a:lnSpc>
                <a:spcPct val="150000"/>
              </a:lnSpc>
              <a:buFont typeface="Arial" panose="020B0604020202020204" pitchFamily="34" charset="0"/>
              <a:buChar char="•"/>
            </a:pPr>
            <a:r>
              <a:rPr lang="en-US" sz="2000" dirty="0"/>
              <a:t>Hyperkalemia, H/A, Fatigue, Cough, Angioedema</a:t>
            </a:r>
            <a:endParaRPr lang="en-US" sz="1600" dirty="0"/>
          </a:p>
          <a:p>
            <a:pPr marL="342900" indent="-342900">
              <a:lnSpc>
                <a:spcPct val="150000"/>
              </a:lnSpc>
              <a:buFont typeface="Wingdings" panose="05000000000000000000" pitchFamily="2" charset="2"/>
              <a:buChar char="v"/>
            </a:pPr>
            <a:r>
              <a:rPr lang="en-US" sz="2400" b="1" u="sng" dirty="0"/>
              <a:t>Contraindications</a:t>
            </a:r>
            <a:r>
              <a:rPr lang="en-US" sz="2400" b="1" dirty="0"/>
              <a:t>: </a:t>
            </a:r>
            <a:r>
              <a:rPr lang="en-US" sz="2400" b="1" u="sng" dirty="0"/>
              <a:t> </a:t>
            </a:r>
          </a:p>
          <a:p>
            <a:pPr marL="457200" indent="-457200">
              <a:lnSpc>
                <a:spcPct val="150000"/>
              </a:lnSpc>
              <a:buFont typeface="Arial" panose="020B0604020202020204" pitchFamily="34" charset="0"/>
              <a:buChar char="•"/>
            </a:pPr>
            <a:r>
              <a:rPr lang="en-US" sz="2000" dirty="0"/>
              <a:t>Pregnancy, lithium (can cause toxicity), fluconazole can increase </a:t>
            </a:r>
            <a:br>
              <a:rPr lang="en-US" sz="2000" dirty="0"/>
            </a:br>
            <a:r>
              <a:rPr lang="en-US" sz="2000" dirty="0"/>
              <a:t>losartan, causing hypotension</a:t>
            </a:r>
          </a:p>
          <a:p>
            <a:pPr marL="342900" indent="-342900">
              <a:lnSpc>
                <a:spcPct val="150000"/>
              </a:lnSpc>
              <a:buFont typeface="Wingdings" panose="05000000000000000000" pitchFamily="2" charset="2"/>
              <a:buChar char="v"/>
            </a:pPr>
            <a:r>
              <a:rPr lang="en-US" sz="2400" b="1" dirty="0"/>
              <a:t>Nursing Considerations:  </a:t>
            </a:r>
          </a:p>
          <a:p>
            <a:pPr marL="342900" indent="-342900">
              <a:lnSpc>
                <a:spcPct val="150000"/>
              </a:lnSpc>
              <a:buFont typeface="Arial" panose="020B0604020202020204" pitchFamily="34" charset="0"/>
              <a:buChar char="•"/>
            </a:pPr>
            <a:r>
              <a:rPr lang="en-US" sz="2000" dirty="0"/>
              <a:t>Monitor VS, Weight, Electrolyte and Fluid Status, Orthostatic Hypotension</a:t>
            </a:r>
          </a:p>
          <a:p>
            <a:pPr>
              <a:lnSpc>
                <a:spcPct val="150000"/>
              </a:lnSpc>
            </a:pPr>
            <a:endParaRPr lang="en-US" sz="2000" b="1" u="sng" dirty="0"/>
          </a:p>
        </p:txBody>
      </p:sp>
      <p:pic>
        <p:nvPicPr>
          <p:cNvPr id="10" name="Picture 9">
            <a:extLst>
              <a:ext uri="{FF2B5EF4-FFF2-40B4-BE49-F238E27FC236}">
                <a16:creationId xmlns:a16="http://schemas.microsoft.com/office/drawing/2014/main" id="{496221F8-612D-3D22-AF3A-AB0E154A5582}"/>
              </a:ext>
            </a:extLst>
          </p:cNvPr>
          <p:cNvPicPr>
            <a:picLocks noChangeAspect="1"/>
          </p:cNvPicPr>
          <p:nvPr/>
        </p:nvPicPr>
        <p:blipFill>
          <a:blip r:embed="rId5"/>
          <a:stretch>
            <a:fillRect/>
          </a:stretch>
        </p:blipFill>
        <p:spPr>
          <a:xfrm>
            <a:off x="9725025" y="5452998"/>
            <a:ext cx="1836678" cy="12335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8BA13C0D-408A-4B02-C05A-91773C69F9B5}"/>
              </a:ext>
            </a:extLst>
          </p:cNvPr>
          <p:cNvSpPr txBox="1"/>
          <p:nvPr/>
        </p:nvSpPr>
        <p:spPr>
          <a:xfrm>
            <a:off x="6162001" y="7058957"/>
            <a:ext cx="1740798"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2730563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1194822" y="98511"/>
            <a:ext cx="10043474" cy="765842"/>
          </a:xfrm>
        </p:spPr>
        <p:txBody>
          <a:bodyPr>
            <a:normAutofit/>
          </a:bodyPr>
          <a:lstStyle/>
          <a:p>
            <a:r>
              <a:rPr lang="en-US" sz="4000" b="1" dirty="0"/>
              <a:t>Beta Blockers (“-</a:t>
            </a:r>
            <a:r>
              <a:rPr lang="en-US" sz="4000" b="1" dirty="0" err="1"/>
              <a:t>olol</a:t>
            </a:r>
            <a:r>
              <a:rPr lang="en-US" sz="4000" b="1" dirty="0"/>
              <a:t>”) </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194822" y="798095"/>
            <a:ext cx="5533237" cy="5961394"/>
          </a:xfrm>
        </p:spPr>
        <p:txBody>
          <a:bodyPr>
            <a:normAutofit fontScale="77500" lnSpcReduction="20000"/>
          </a:bodyPr>
          <a:lstStyle/>
          <a:p>
            <a:pPr>
              <a:lnSpc>
                <a:spcPct val="160000"/>
              </a:lnSpc>
              <a:buFont typeface="Wingdings" panose="05000000000000000000" pitchFamily="2" charset="2"/>
              <a:buChar char="v"/>
            </a:pPr>
            <a:r>
              <a:rPr lang="en-US" sz="3100" b="1" u="sng" dirty="0"/>
              <a:t>Common Medications</a:t>
            </a:r>
            <a:r>
              <a:rPr lang="en-US" sz="3100" dirty="0"/>
              <a:t>: </a:t>
            </a:r>
          </a:p>
          <a:p>
            <a:pPr>
              <a:lnSpc>
                <a:spcPct val="160000"/>
              </a:lnSpc>
            </a:pPr>
            <a:r>
              <a:rPr lang="en-US" sz="2900" b="1" i="1" dirty="0"/>
              <a:t>Bisoprolol, atenolol, metoprolol, labetalol, propranolol</a:t>
            </a:r>
          </a:p>
          <a:p>
            <a:pPr>
              <a:lnSpc>
                <a:spcPct val="160000"/>
              </a:lnSpc>
              <a:buFont typeface="Wingdings" panose="05000000000000000000" pitchFamily="2" charset="2"/>
              <a:buChar char="v"/>
            </a:pPr>
            <a:r>
              <a:rPr lang="en-US" sz="3100" b="1" u="sng" dirty="0"/>
              <a:t>Mechanism of Action</a:t>
            </a:r>
            <a:r>
              <a:rPr lang="en-US" sz="3100" b="1" i="1" dirty="0"/>
              <a:t>:</a:t>
            </a:r>
          </a:p>
          <a:p>
            <a:pPr marL="0">
              <a:lnSpc>
                <a:spcPct val="170000"/>
              </a:lnSpc>
              <a:spcBef>
                <a:spcPts val="0"/>
              </a:spcBef>
            </a:pPr>
            <a:r>
              <a:rPr lang="en-US" sz="2900" dirty="0"/>
              <a:t>Inhibit beta-1 adrenergic receptor sites in the </a:t>
            </a:r>
          </a:p>
          <a:p>
            <a:pPr marL="0" indent="0">
              <a:lnSpc>
                <a:spcPct val="170000"/>
              </a:lnSpc>
              <a:spcBef>
                <a:spcPts val="0"/>
              </a:spcBef>
              <a:buNone/>
            </a:pPr>
            <a:r>
              <a:rPr lang="en-US" sz="2900" dirty="0"/>
              <a:t>    heart muscle and conduction system</a:t>
            </a:r>
          </a:p>
          <a:p>
            <a:pPr marL="0">
              <a:lnSpc>
                <a:spcPct val="170000"/>
              </a:lnSpc>
              <a:spcBef>
                <a:spcPts val="0"/>
              </a:spcBef>
            </a:pPr>
            <a:r>
              <a:rPr lang="en-US" sz="2900" b="1" i="1" dirty="0"/>
              <a:t>Results in decreased heart rate, lower </a:t>
            </a:r>
          </a:p>
          <a:p>
            <a:pPr marL="0" indent="0">
              <a:lnSpc>
                <a:spcPct val="170000"/>
              </a:lnSpc>
              <a:spcBef>
                <a:spcPts val="0"/>
              </a:spcBef>
              <a:buNone/>
            </a:pPr>
            <a:r>
              <a:rPr lang="en-US" sz="2900" b="1" i="1" dirty="0"/>
              <a:t>  demand for oxygen, decreased blood  </a:t>
            </a:r>
          </a:p>
          <a:p>
            <a:pPr marL="0" indent="0">
              <a:lnSpc>
                <a:spcPct val="170000"/>
              </a:lnSpc>
              <a:spcBef>
                <a:spcPts val="0"/>
              </a:spcBef>
              <a:buNone/>
            </a:pPr>
            <a:r>
              <a:rPr lang="en-US" sz="2900" b="1" i="1" dirty="0"/>
              <a:t> pressure</a:t>
            </a:r>
          </a:p>
          <a:p>
            <a:pPr marL="457200" lvl="1" indent="0">
              <a:buNone/>
            </a:pPr>
            <a:endParaRPr lang="en-US" sz="1000" b="1" i="1" dirty="0"/>
          </a:p>
          <a:p>
            <a:pPr>
              <a:buFont typeface="Wingdings" panose="05000000000000000000" pitchFamily="2" charset="2"/>
              <a:buChar char="v"/>
            </a:pPr>
            <a:r>
              <a:rPr lang="en-US" sz="3100" b="1" u="sng" dirty="0"/>
              <a:t>Prescribed For:</a:t>
            </a:r>
            <a:r>
              <a:rPr lang="en-US" sz="3100" dirty="0"/>
              <a:t> </a:t>
            </a:r>
          </a:p>
          <a:p>
            <a:r>
              <a:rPr lang="en-US" sz="2600" dirty="0"/>
              <a:t>HTN, ocular hypertension, vascular migraines</a:t>
            </a:r>
          </a:p>
          <a:p>
            <a:pPr marL="0" indent="0">
              <a:buNone/>
            </a:pPr>
            <a:endParaRPr lang="en-US" sz="2000" dirty="0"/>
          </a:p>
        </p:txBody>
      </p:sp>
      <p:pic>
        <p:nvPicPr>
          <p:cNvPr id="6" name="Picture 5">
            <a:extLst>
              <a:ext uri="{FF2B5EF4-FFF2-40B4-BE49-F238E27FC236}">
                <a16:creationId xmlns:a16="http://schemas.microsoft.com/office/drawing/2014/main" id="{B4B56EF8-2A53-E488-1288-36D570F98BE6}"/>
              </a:ext>
            </a:extLst>
          </p:cNvPr>
          <p:cNvPicPr>
            <a:picLocks noChangeAspect="1"/>
          </p:cNvPicPr>
          <p:nvPr/>
        </p:nvPicPr>
        <p:blipFill>
          <a:blip r:embed="rId4"/>
          <a:stretch>
            <a:fillRect/>
          </a:stretch>
        </p:blipFill>
        <p:spPr>
          <a:xfrm>
            <a:off x="8249381" y="258846"/>
            <a:ext cx="1467593" cy="2621132"/>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06E581F9-3135-BCE1-5D24-842769FBD015}"/>
              </a:ext>
            </a:extLst>
          </p:cNvPr>
          <p:cNvPicPr>
            <a:picLocks noChangeAspect="1"/>
          </p:cNvPicPr>
          <p:nvPr/>
        </p:nvPicPr>
        <p:blipFill>
          <a:blip r:embed="rId5"/>
          <a:stretch>
            <a:fillRect/>
          </a:stretch>
        </p:blipFill>
        <p:spPr>
          <a:xfrm>
            <a:off x="7211327" y="3286121"/>
            <a:ext cx="4497404" cy="299826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8" name="TextBox 7">
            <a:extLst>
              <a:ext uri="{FF2B5EF4-FFF2-40B4-BE49-F238E27FC236}">
                <a16:creationId xmlns:a16="http://schemas.microsoft.com/office/drawing/2014/main" id="{8302DA88-16C0-2DDF-9266-075FCE44E378}"/>
              </a:ext>
            </a:extLst>
          </p:cNvPr>
          <p:cNvSpPr txBox="1"/>
          <p:nvPr/>
        </p:nvSpPr>
        <p:spPr>
          <a:xfrm>
            <a:off x="10451202" y="6502871"/>
            <a:ext cx="1740798"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751623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1310326" y="76802"/>
            <a:ext cx="10043474" cy="657429"/>
          </a:xfrm>
        </p:spPr>
        <p:txBody>
          <a:bodyPr>
            <a:normAutofit fontScale="90000"/>
          </a:bodyPr>
          <a:lstStyle/>
          <a:p>
            <a:r>
              <a:rPr lang="en-US" b="1" dirty="0"/>
              <a:t>Diuretics- Loop (“-</a:t>
            </a:r>
            <a:r>
              <a:rPr lang="en-US" b="1" dirty="0" err="1"/>
              <a:t>emide</a:t>
            </a:r>
            <a:r>
              <a:rPr lang="en-US" b="1" dirty="0"/>
              <a:t>”)</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310326" y="811033"/>
            <a:ext cx="4484082" cy="5261810"/>
          </a:xfrm>
        </p:spPr>
        <p:txBody>
          <a:bodyPr>
            <a:normAutofit fontScale="77500" lnSpcReduction="20000"/>
          </a:bodyPr>
          <a:lstStyle/>
          <a:p>
            <a:pPr>
              <a:buFont typeface="Wingdings" panose="05000000000000000000" pitchFamily="2" charset="2"/>
              <a:buChar char="v"/>
            </a:pPr>
            <a:r>
              <a:rPr lang="en-US" b="1" u="sng" dirty="0"/>
              <a:t>Common Medications</a:t>
            </a:r>
            <a:r>
              <a:rPr lang="en-US" sz="3300" dirty="0"/>
              <a:t>: </a:t>
            </a:r>
          </a:p>
          <a:p>
            <a:pPr marL="0">
              <a:lnSpc>
                <a:spcPct val="170000"/>
              </a:lnSpc>
              <a:spcBef>
                <a:spcPts val="600"/>
              </a:spcBef>
            </a:pPr>
            <a:r>
              <a:rPr lang="en-US" sz="2000" dirty="0"/>
              <a:t>furosemide, bumetanide, torsemide, ethacrynic </a:t>
            </a:r>
          </a:p>
          <a:p>
            <a:pPr marL="0" indent="0">
              <a:lnSpc>
                <a:spcPct val="170000"/>
              </a:lnSpc>
              <a:spcBef>
                <a:spcPts val="600"/>
              </a:spcBef>
              <a:buNone/>
            </a:pPr>
            <a:r>
              <a:rPr lang="en-US" sz="2000" dirty="0"/>
              <a:t>     acid</a:t>
            </a:r>
          </a:p>
          <a:p>
            <a:pPr marL="0" indent="0">
              <a:buNone/>
            </a:pPr>
            <a:endParaRPr lang="en-US" sz="800" i="1" dirty="0"/>
          </a:p>
          <a:p>
            <a:pPr>
              <a:buFont typeface="Wingdings" panose="05000000000000000000" pitchFamily="2" charset="2"/>
              <a:buChar char="v"/>
            </a:pPr>
            <a:r>
              <a:rPr lang="en-US" b="1" u="sng" dirty="0"/>
              <a:t>Mechanism of Action</a:t>
            </a:r>
            <a:r>
              <a:rPr lang="en-US" dirty="0"/>
              <a:t>:  </a:t>
            </a:r>
          </a:p>
          <a:p>
            <a:pPr marL="0" indent="0">
              <a:lnSpc>
                <a:spcPct val="160000"/>
              </a:lnSpc>
              <a:spcBef>
                <a:spcPts val="0"/>
              </a:spcBef>
            </a:pPr>
            <a:r>
              <a:rPr lang="en-US" sz="2100" dirty="0"/>
              <a:t>Target the Loop of Henle in the  </a:t>
            </a:r>
          </a:p>
          <a:p>
            <a:pPr marL="0" indent="0">
              <a:lnSpc>
                <a:spcPct val="160000"/>
              </a:lnSpc>
              <a:spcBef>
                <a:spcPts val="0"/>
              </a:spcBef>
              <a:buNone/>
            </a:pPr>
            <a:r>
              <a:rPr lang="en-US" sz="2100" dirty="0"/>
              <a:t>  kidney nephron- inhibits the Na/K/Cl   </a:t>
            </a:r>
          </a:p>
          <a:p>
            <a:pPr marL="0" indent="0">
              <a:lnSpc>
                <a:spcPct val="160000"/>
              </a:lnSpc>
              <a:spcBef>
                <a:spcPts val="0"/>
              </a:spcBef>
              <a:buNone/>
            </a:pPr>
            <a:r>
              <a:rPr lang="en-US" sz="2100" dirty="0"/>
              <a:t>  transporter</a:t>
            </a:r>
          </a:p>
          <a:p>
            <a:pPr marL="0" indent="0">
              <a:buNone/>
            </a:pPr>
            <a:endParaRPr lang="en-US" sz="900" i="1" dirty="0"/>
          </a:p>
          <a:p>
            <a:pPr>
              <a:buFont typeface="Wingdings" panose="05000000000000000000" pitchFamily="2" charset="2"/>
              <a:buChar char="v"/>
            </a:pPr>
            <a:r>
              <a:rPr lang="en-US" b="1" u="sng" dirty="0"/>
              <a:t>Prescribed For</a:t>
            </a:r>
            <a:r>
              <a:rPr lang="en-US" dirty="0"/>
              <a:t>: </a:t>
            </a:r>
          </a:p>
          <a:p>
            <a:pPr marL="0" indent="0">
              <a:lnSpc>
                <a:spcPct val="160000"/>
              </a:lnSpc>
              <a:spcBef>
                <a:spcPts val="0"/>
              </a:spcBef>
            </a:pPr>
            <a:r>
              <a:rPr lang="en-US" sz="2100" dirty="0"/>
              <a:t>First line therapy for acute relief of </a:t>
            </a:r>
          </a:p>
          <a:p>
            <a:pPr marL="0" indent="0">
              <a:lnSpc>
                <a:spcPct val="160000"/>
              </a:lnSpc>
              <a:spcBef>
                <a:spcPts val="0"/>
              </a:spcBef>
              <a:buNone/>
            </a:pPr>
            <a:r>
              <a:rPr lang="en-US" sz="2100" dirty="0"/>
              <a:t>  pulmonary and peripheral edema due to HF</a:t>
            </a:r>
          </a:p>
          <a:p>
            <a:pPr marL="0" indent="0">
              <a:lnSpc>
                <a:spcPct val="160000"/>
              </a:lnSpc>
              <a:spcBef>
                <a:spcPts val="0"/>
              </a:spcBef>
            </a:pPr>
            <a:r>
              <a:rPr lang="en-US" sz="2100" dirty="0"/>
              <a:t>Edema associated with liver cirrhosis and renal  </a:t>
            </a:r>
          </a:p>
          <a:p>
            <a:pPr marL="0" indent="0">
              <a:lnSpc>
                <a:spcPct val="160000"/>
              </a:lnSpc>
              <a:spcBef>
                <a:spcPts val="0"/>
              </a:spcBef>
              <a:buNone/>
            </a:pPr>
            <a:r>
              <a:rPr lang="en-US" sz="2100" dirty="0"/>
              <a:t> disease</a:t>
            </a:r>
          </a:p>
        </p:txBody>
      </p:sp>
      <p:pic>
        <p:nvPicPr>
          <p:cNvPr id="8" name="Picture 7">
            <a:extLst>
              <a:ext uri="{FF2B5EF4-FFF2-40B4-BE49-F238E27FC236}">
                <a16:creationId xmlns:a16="http://schemas.microsoft.com/office/drawing/2014/main" id="{84BDF703-7644-0F50-7935-EBFE2C10AB15}"/>
              </a:ext>
            </a:extLst>
          </p:cNvPr>
          <p:cNvPicPr>
            <a:picLocks noChangeAspect="1"/>
          </p:cNvPicPr>
          <p:nvPr/>
        </p:nvPicPr>
        <p:blipFill>
          <a:blip r:embed="rId4"/>
          <a:stretch>
            <a:fillRect/>
          </a:stretch>
        </p:blipFill>
        <p:spPr>
          <a:xfrm>
            <a:off x="6037634" y="2427722"/>
            <a:ext cx="1128060" cy="2431013"/>
          </a:xfrm>
          <a:prstGeom prst="rect">
            <a:avLst/>
          </a:prstGeom>
        </p:spPr>
      </p:pic>
      <p:sp>
        <p:nvSpPr>
          <p:cNvPr id="6" name="TextBox 5">
            <a:extLst>
              <a:ext uri="{FF2B5EF4-FFF2-40B4-BE49-F238E27FC236}">
                <a16:creationId xmlns:a16="http://schemas.microsoft.com/office/drawing/2014/main" id="{F0427B3B-6D3D-64F9-CBA5-EEE3014295AE}"/>
              </a:ext>
            </a:extLst>
          </p:cNvPr>
          <p:cNvSpPr txBox="1"/>
          <p:nvPr/>
        </p:nvSpPr>
        <p:spPr>
          <a:xfrm>
            <a:off x="7612312" y="178046"/>
            <a:ext cx="4626856" cy="6374181"/>
          </a:xfrm>
          <a:prstGeom prst="rect">
            <a:avLst/>
          </a:prstGeom>
          <a:noFill/>
        </p:spPr>
        <p:txBody>
          <a:bodyPr wrap="square">
            <a:spAutoFit/>
          </a:bodyPr>
          <a:lstStyle/>
          <a:p>
            <a:pPr marL="342900" indent="-342900">
              <a:buFont typeface="Wingdings" panose="05000000000000000000" pitchFamily="2" charset="2"/>
              <a:buChar char="v"/>
            </a:pPr>
            <a:r>
              <a:rPr lang="en-US" sz="2400" b="1" u="sng" dirty="0"/>
              <a:t>Adverse Effects</a:t>
            </a:r>
            <a:r>
              <a:rPr lang="en-US" dirty="0"/>
              <a:t>: </a:t>
            </a:r>
          </a:p>
          <a:p>
            <a:pPr>
              <a:lnSpc>
                <a:spcPct val="150000"/>
              </a:lnSpc>
              <a:buFont typeface="Arial" panose="020B0604020202020204" pitchFamily="34" charset="0"/>
              <a:buChar char="•"/>
            </a:pPr>
            <a:r>
              <a:rPr lang="en-US" sz="2000" dirty="0"/>
              <a:t>Hyponatremia, Hypokalemia, Increased </a:t>
            </a:r>
          </a:p>
          <a:p>
            <a:pPr>
              <a:lnSpc>
                <a:spcPct val="150000"/>
              </a:lnSpc>
            </a:pPr>
            <a:r>
              <a:rPr lang="en-US" sz="2000" dirty="0"/>
              <a:t>  calcium excretion (avoid if osteoporosis)</a:t>
            </a:r>
          </a:p>
          <a:p>
            <a:pPr marL="342900" indent="-342900">
              <a:lnSpc>
                <a:spcPct val="150000"/>
              </a:lnSpc>
              <a:buFont typeface="Wingdings" panose="05000000000000000000" pitchFamily="2" charset="2"/>
              <a:buChar char="v"/>
            </a:pPr>
            <a:r>
              <a:rPr lang="en-US" sz="2400" b="1" u="sng" dirty="0"/>
              <a:t>Contraindications</a:t>
            </a:r>
            <a:r>
              <a:rPr lang="en-US" dirty="0"/>
              <a:t>: </a:t>
            </a:r>
          </a:p>
          <a:p>
            <a:pPr marL="285750" indent="-285750">
              <a:lnSpc>
                <a:spcPct val="150000"/>
              </a:lnSpc>
              <a:buFont typeface="Arial" panose="020B0604020202020204" pitchFamily="34" charset="0"/>
              <a:buChar char="•"/>
            </a:pPr>
            <a:r>
              <a:rPr lang="en-US" dirty="0"/>
              <a:t>electrolyte abnormality, dehydration, oliguria/anuria</a:t>
            </a:r>
          </a:p>
          <a:p>
            <a:pPr>
              <a:lnSpc>
                <a:spcPct val="150000"/>
              </a:lnSpc>
            </a:pPr>
            <a:endParaRPr lang="en-US" sz="800" dirty="0"/>
          </a:p>
          <a:p>
            <a:pPr marL="342900" indent="-342900">
              <a:lnSpc>
                <a:spcPct val="150000"/>
              </a:lnSpc>
              <a:buFont typeface="Wingdings" panose="05000000000000000000" pitchFamily="2" charset="2"/>
              <a:buChar char="v"/>
            </a:pPr>
            <a:r>
              <a:rPr lang="en-US" sz="2400" b="1" u="sng" dirty="0"/>
              <a:t>Nursing Considerations</a:t>
            </a:r>
            <a:r>
              <a:rPr lang="en-US" dirty="0"/>
              <a:t>:  </a:t>
            </a:r>
          </a:p>
          <a:p>
            <a:pPr marL="285750" indent="-285750">
              <a:lnSpc>
                <a:spcPct val="150000"/>
              </a:lnSpc>
              <a:buFont typeface="Arial" panose="020B0604020202020204" pitchFamily="34" charset="0"/>
              <a:buChar char="•"/>
            </a:pPr>
            <a:r>
              <a:rPr lang="en-US" dirty="0"/>
              <a:t>Monitor VS</a:t>
            </a:r>
          </a:p>
          <a:p>
            <a:pPr marL="285750" indent="-285750">
              <a:lnSpc>
                <a:spcPct val="150000"/>
              </a:lnSpc>
              <a:buFont typeface="Arial" panose="020B0604020202020204" pitchFamily="34" charset="0"/>
              <a:buChar char="•"/>
            </a:pPr>
            <a:r>
              <a:rPr lang="en-US" dirty="0"/>
              <a:t>Monitor intake and output </a:t>
            </a:r>
          </a:p>
          <a:p>
            <a:pPr marL="285750" indent="-285750">
              <a:lnSpc>
                <a:spcPct val="150000"/>
              </a:lnSpc>
              <a:buFont typeface="Arial" panose="020B0604020202020204" pitchFamily="34" charset="0"/>
              <a:buChar char="•"/>
            </a:pPr>
            <a:r>
              <a:rPr lang="en-US" dirty="0"/>
              <a:t>Monitor electrolyte levels- </a:t>
            </a:r>
            <a:r>
              <a:rPr lang="en-US" b="1" i="1" dirty="0"/>
              <a:t>especially potassium</a:t>
            </a:r>
          </a:p>
          <a:p>
            <a:pPr marL="285750" indent="-285750">
              <a:lnSpc>
                <a:spcPct val="150000"/>
              </a:lnSpc>
              <a:buFont typeface="Arial" panose="020B0604020202020204" pitchFamily="34" charset="0"/>
              <a:buChar char="•"/>
            </a:pPr>
            <a:r>
              <a:rPr lang="en-US" dirty="0"/>
              <a:t>Avoid Aminoglycosides (Gentamicin, Tobramycin, Streptomycin)- Can cause </a:t>
            </a:r>
            <a:br>
              <a:rPr lang="en-US" dirty="0"/>
            </a:br>
            <a:r>
              <a:rPr lang="en-US" dirty="0"/>
              <a:t>Ototoxicity (hearing/balance problems)</a:t>
            </a:r>
          </a:p>
        </p:txBody>
      </p:sp>
      <p:sp>
        <p:nvSpPr>
          <p:cNvPr id="4" name="TextBox 3">
            <a:extLst>
              <a:ext uri="{FF2B5EF4-FFF2-40B4-BE49-F238E27FC236}">
                <a16:creationId xmlns:a16="http://schemas.microsoft.com/office/drawing/2014/main" id="{77448AE3-A98D-DEBD-3E87-2614A18FB45E}"/>
              </a:ext>
            </a:extLst>
          </p:cNvPr>
          <p:cNvSpPr txBox="1"/>
          <p:nvPr/>
        </p:nvSpPr>
        <p:spPr>
          <a:xfrm>
            <a:off x="10120312" y="6514971"/>
            <a:ext cx="2466975"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3979555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274"/>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1074263" y="89687"/>
            <a:ext cx="10043474" cy="472272"/>
          </a:xfrm>
        </p:spPr>
        <p:txBody>
          <a:bodyPr>
            <a:noAutofit/>
          </a:bodyPr>
          <a:lstStyle/>
          <a:p>
            <a:r>
              <a:rPr lang="en-US" sz="3600" b="1" u="sng" dirty="0"/>
              <a:t>Diuretics- Other</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074263" y="639372"/>
            <a:ext cx="4240687" cy="6028128"/>
          </a:xfrm>
        </p:spPr>
        <p:txBody>
          <a:bodyPr>
            <a:normAutofit/>
          </a:bodyPr>
          <a:lstStyle/>
          <a:p>
            <a:pPr>
              <a:lnSpc>
                <a:spcPct val="150000"/>
              </a:lnSpc>
              <a:spcBef>
                <a:spcPts val="0"/>
              </a:spcBef>
              <a:buFont typeface="Wingdings" panose="05000000000000000000" pitchFamily="2" charset="2"/>
              <a:buChar char="v"/>
            </a:pPr>
            <a:r>
              <a:rPr lang="en-US" sz="2400" b="1" dirty="0"/>
              <a:t>Carbonic Anhydrase Inhibitors</a:t>
            </a:r>
          </a:p>
          <a:p>
            <a:pPr lvl="1">
              <a:lnSpc>
                <a:spcPct val="150000"/>
              </a:lnSpc>
              <a:spcBef>
                <a:spcPts val="0"/>
              </a:spcBef>
            </a:pPr>
            <a:r>
              <a:rPr lang="en-US" sz="2200" b="1" dirty="0"/>
              <a:t>Acetazolamide</a:t>
            </a:r>
          </a:p>
          <a:p>
            <a:pPr lvl="1">
              <a:lnSpc>
                <a:spcPct val="150000"/>
              </a:lnSpc>
              <a:spcBef>
                <a:spcPts val="0"/>
              </a:spcBef>
            </a:pPr>
            <a:r>
              <a:rPr lang="en-US" sz="2200" b="1" dirty="0"/>
              <a:t>Dorzolamide </a:t>
            </a:r>
          </a:p>
          <a:p>
            <a:pPr marL="457200" lvl="1" indent="0">
              <a:lnSpc>
                <a:spcPct val="150000"/>
              </a:lnSpc>
              <a:spcBef>
                <a:spcPts val="0"/>
              </a:spcBef>
              <a:buNone/>
            </a:pPr>
            <a:endParaRPr lang="en-US" sz="800" dirty="0"/>
          </a:p>
          <a:p>
            <a:pPr>
              <a:lnSpc>
                <a:spcPct val="150000"/>
              </a:lnSpc>
              <a:spcBef>
                <a:spcPts val="0"/>
              </a:spcBef>
              <a:buFont typeface="Wingdings" panose="05000000000000000000" pitchFamily="2" charset="2"/>
              <a:buChar char="v"/>
            </a:pPr>
            <a:r>
              <a:rPr lang="en-US" sz="2400" b="1" dirty="0"/>
              <a:t>Mechanism of Action </a:t>
            </a:r>
          </a:p>
          <a:p>
            <a:pPr marL="0" indent="0">
              <a:lnSpc>
                <a:spcPct val="170000"/>
              </a:lnSpc>
              <a:spcBef>
                <a:spcPts val="0"/>
              </a:spcBef>
            </a:pPr>
            <a:r>
              <a:rPr lang="en-US" sz="2000" dirty="0"/>
              <a:t>Decrease Na+ and Bicarbonate reabsorption in proximal tubule</a:t>
            </a:r>
          </a:p>
          <a:p>
            <a:pPr marL="0" indent="0">
              <a:lnSpc>
                <a:spcPct val="170000"/>
              </a:lnSpc>
              <a:spcBef>
                <a:spcPts val="0"/>
              </a:spcBef>
            </a:pPr>
            <a:r>
              <a:rPr lang="en-US" sz="2000" dirty="0"/>
              <a:t>Also used for other diseases- glaucoma, altitude sickness, epilepsy</a:t>
            </a:r>
          </a:p>
          <a:p>
            <a:pPr marL="0" indent="0">
              <a:lnSpc>
                <a:spcPct val="170000"/>
              </a:lnSpc>
              <a:spcBef>
                <a:spcPts val="0"/>
              </a:spcBef>
            </a:pPr>
            <a:r>
              <a:rPr lang="en-US" sz="2000" dirty="0"/>
              <a:t>Adjunctive therapy to treat edema in HF</a:t>
            </a:r>
          </a:p>
        </p:txBody>
      </p:sp>
      <p:pic>
        <p:nvPicPr>
          <p:cNvPr id="6" name="Picture 5">
            <a:extLst>
              <a:ext uri="{FF2B5EF4-FFF2-40B4-BE49-F238E27FC236}">
                <a16:creationId xmlns:a16="http://schemas.microsoft.com/office/drawing/2014/main" id="{8648D112-F13A-D27A-E262-333ED4F6AEC7}"/>
              </a:ext>
            </a:extLst>
          </p:cNvPr>
          <p:cNvPicPr>
            <a:picLocks noChangeAspect="1"/>
          </p:cNvPicPr>
          <p:nvPr/>
        </p:nvPicPr>
        <p:blipFill>
          <a:blip r:embed="rId4"/>
          <a:stretch>
            <a:fillRect/>
          </a:stretch>
        </p:blipFill>
        <p:spPr>
          <a:xfrm>
            <a:off x="-913949" y="4448946"/>
            <a:ext cx="887137" cy="1693319"/>
          </a:xfrm>
          <a:prstGeom prst="rect">
            <a:avLst/>
          </a:prstGeom>
        </p:spPr>
      </p:pic>
      <p:sp>
        <p:nvSpPr>
          <p:cNvPr id="7" name="TextBox 6">
            <a:extLst>
              <a:ext uri="{FF2B5EF4-FFF2-40B4-BE49-F238E27FC236}">
                <a16:creationId xmlns:a16="http://schemas.microsoft.com/office/drawing/2014/main" id="{680C817F-0CAB-3710-5F89-95B8117FAFC1}"/>
              </a:ext>
            </a:extLst>
          </p:cNvPr>
          <p:cNvSpPr txBox="1"/>
          <p:nvPr/>
        </p:nvSpPr>
        <p:spPr>
          <a:xfrm>
            <a:off x="7789500" y="89687"/>
            <a:ext cx="4438650" cy="7046544"/>
          </a:xfrm>
          <a:prstGeom prst="rect">
            <a:avLst/>
          </a:prstGeom>
          <a:noFill/>
        </p:spPr>
        <p:txBody>
          <a:bodyPr wrap="square">
            <a:spAutoFit/>
          </a:bodyPr>
          <a:lstStyle/>
          <a:p>
            <a:pPr marL="342900" indent="-342900">
              <a:lnSpc>
                <a:spcPct val="150000"/>
              </a:lnSpc>
              <a:buFont typeface="Wingdings" panose="05000000000000000000" pitchFamily="2" charset="2"/>
              <a:buChar char="v"/>
            </a:pPr>
            <a:r>
              <a:rPr lang="en-US" sz="2400" b="1" u="sng" dirty="0"/>
              <a:t>Potassium-Sparing Diuretics</a:t>
            </a:r>
          </a:p>
          <a:p>
            <a:pPr marL="457200" lvl="3">
              <a:lnSpc>
                <a:spcPct val="150000"/>
              </a:lnSpc>
              <a:buFont typeface="Wingdings" panose="05000000000000000000" pitchFamily="2" charset="2"/>
              <a:buChar char="Ø"/>
            </a:pPr>
            <a:r>
              <a:rPr lang="en-US" sz="2200" i="1" dirty="0"/>
              <a:t>Spironolactone, Triamterene</a:t>
            </a:r>
          </a:p>
          <a:p>
            <a:pPr marL="0" lvl="1">
              <a:lnSpc>
                <a:spcPct val="150000"/>
              </a:lnSpc>
              <a:buFont typeface="Arial" panose="020B0604020202020204" pitchFamily="34" charset="0"/>
              <a:buChar char="•"/>
            </a:pPr>
            <a:r>
              <a:rPr lang="en-US" dirty="0"/>
              <a:t>Interrupt Na reabsorption in the collecting duct</a:t>
            </a:r>
          </a:p>
          <a:p>
            <a:pPr marL="0" lvl="1">
              <a:lnSpc>
                <a:spcPct val="150000"/>
              </a:lnSpc>
              <a:buFont typeface="Arial" panose="020B0604020202020204" pitchFamily="34" charset="0"/>
              <a:buChar char="•"/>
            </a:pPr>
            <a:r>
              <a:rPr lang="en-US" dirty="0"/>
              <a:t>Used with thiazide or loop diuretic to enhance its action; weak diuretic when used alone</a:t>
            </a:r>
          </a:p>
          <a:p>
            <a:pPr marL="0" lvl="1">
              <a:lnSpc>
                <a:spcPct val="150000"/>
              </a:lnSpc>
              <a:buFont typeface="Arial" panose="020B0604020202020204" pitchFamily="34" charset="0"/>
              <a:buChar char="•"/>
            </a:pPr>
            <a:r>
              <a:rPr lang="en-US" dirty="0"/>
              <a:t>Risk of hyperkalemia</a:t>
            </a:r>
          </a:p>
          <a:p>
            <a:pPr marL="800100" lvl="1" indent="-342900">
              <a:lnSpc>
                <a:spcPct val="150000"/>
              </a:lnSpc>
              <a:buFont typeface="Wingdings" panose="05000000000000000000" pitchFamily="2" charset="2"/>
              <a:buChar char="v"/>
            </a:pPr>
            <a:endParaRPr lang="en-US" sz="800" b="1" u="sng" dirty="0"/>
          </a:p>
          <a:p>
            <a:pPr marL="342900" indent="-342900">
              <a:buFont typeface="Wingdings" panose="05000000000000000000" pitchFamily="2" charset="2"/>
              <a:buChar char="v"/>
            </a:pPr>
            <a:r>
              <a:rPr lang="en-US" sz="2400" b="1" u="sng" dirty="0"/>
              <a:t>Osmotic Diuretics</a:t>
            </a:r>
          </a:p>
          <a:p>
            <a:pPr marL="800100" lvl="1" indent="-342900">
              <a:buFont typeface="Wingdings" panose="05000000000000000000" pitchFamily="2" charset="2"/>
              <a:buChar char="Ø"/>
            </a:pPr>
            <a:r>
              <a:rPr lang="en-US" sz="2000" b="1" i="1" dirty="0"/>
              <a:t>Mannitol</a:t>
            </a:r>
          </a:p>
          <a:p>
            <a:pPr>
              <a:lnSpc>
                <a:spcPct val="150000"/>
              </a:lnSpc>
              <a:buFont typeface="Arial" panose="020B0604020202020204" pitchFamily="34" charset="0"/>
              <a:buChar char="•"/>
            </a:pPr>
            <a:r>
              <a:rPr lang="en-US" dirty="0"/>
              <a:t>Increase urinary flow by osmotic retention of water throughout the nephron</a:t>
            </a:r>
          </a:p>
          <a:p>
            <a:pPr>
              <a:lnSpc>
                <a:spcPct val="150000"/>
              </a:lnSpc>
              <a:buFont typeface="Arial" panose="020B0604020202020204" pitchFamily="34" charset="0"/>
              <a:buChar char="•"/>
            </a:pPr>
            <a:r>
              <a:rPr lang="en-US" dirty="0"/>
              <a:t>Used to decrease ICP and cerebral edema</a:t>
            </a:r>
          </a:p>
          <a:p>
            <a:pPr>
              <a:lnSpc>
                <a:spcPct val="150000"/>
              </a:lnSpc>
              <a:buFont typeface="Arial" panose="020B0604020202020204" pitchFamily="34" charset="0"/>
              <a:buChar char="•"/>
            </a:pPr>
            <a:r>
              <a:rPr lang="en-US" dirty="0"/>
              <a:t>Given by IV injection</a:t>
            </a:r>
          </a:p>
          <a:p>
            <a:pPr marL="800100" lvl="1" indent="-342900">
              <a:lnSpc>
                <a:spcPct val="150000"/>
              </a:lnSpc>
              <a:buFont typeface="Arial" panose="020B0604020202020204" pitchFamily="34" charset="0"/>
              <a:buChar char="•"/>
            </a:pPr>
            <a:endParaRPr lang="en-US" sz="2000" dirty="0"/>
          </a:p>
          <a:p>
            <a:pPr marL="800100" lvl="1" indent="-342900">
              <a:lnSpc>
                <a:spcPct val="150000"/>
              </a:lnSpc>
              <a:buFont typeface="Arial" panose="020B0604020202020204" pitchFamily="34" charset="0"/>
              <a:buChar char="•"/>
            </a:pPr>
            <a:endParaRPr lang="en-US" sz="2000" dirty="0"/>
          </a:p>
        </p:txBody>
      </p:sp>
      <p:pic>
        <p:nvPicPr>
          <p:cNvPr id="10" name="Picture 9">
            <a:extLst>
              <a:ext uri="{FF2B5EF4-FFF2-40B4-BE49-F238E27FC236}">
                <a16:creationId xmlns:a16="http://schemas.microsoft.com/office/drawing/2014/main" id="{AEB3A7A2-24B2-19F8-A76F-C134B2E21219}"/>
              </a:ext>
            </a:extLst>
          </p:cNvPr>
          <p:cNvPicPr>
            <a:picLocks noChangeAspect="1"/>
          </p:cNvPicPr>
          <p:nvPr/>
        </p:nvPicPr>
        <p:blipFill>
          <a:blip r:embed="rId5"/>
          <a:srcRect l="6165" t="76002" r="7456" b="1275"/>
          <a:stretch>
            <a:fillRect/>
          </a:stretch>
        </p:blipFill>
        <p:spPr>
          <a:xfrm>
            <a:off x="4079166" y="693171"/>
            <a:ext cx="2797886" cy="11030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7345437E-B584-61CC-1A57-386960E7D81C}"/>
              </a:ext>
            </a:extLst>
          </p:cNvPr>
          <p:cNvSpPr txBox="1"/>
          <p:nvPr/>
        </p:nvSpPr>
        <p:spPr>
          <a:xfrm>
            <a:off x="10247338" y="6491314"/>
            <a:ext cx="1740798"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pic>
        <p:nvPicPr>
          <p:cNvPr id="13" name="Picture 12">
            <a:extLst>
              <a:ext uri="{FF2B5EF4-FFF2-40B4-BE49-F238E27FC236}">
                <a16:creationId xmlns:a16="http://schemas.microsoft.com/office/drawing/2014/main" id="{97F9290D-6236-2587-BA82-A0167E7FCBB3}"/>
              </a:ext>
            </a:extLst>
          </p:cNvPr>
          <p:cNvPicPr>
            <a:picLocks noChangeAspect="1"/>
          </p:cNvPicPr>
          <p:nvPr/>
        </p:nvPicPr>
        <p:blipFill>
          <a:blip r:embed="rId6"/>
          <a:srcRect l="11522" t="10627" r="10402" b="8926"/>
          <a:stretch>
            <a:fillRect/>
          </a:stretch>
        </p:blipFill>
        <p:spPr>
          <a:xfrm>
            <a:off x="5025765" y="1510634"/>
            <a:ext cx="2140470" cy="22054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mc:AlternateContent xmlns:mc="http://schemas.openxmlformats.org/markup-compatibility/2006" xmlns:p14="http://schemas.microsoft.com/office/powerpoint/2010/main">
        <mc:Choice Requires="p14">
          <p:contentPart p14:bwMode="auto" r:id="rId7">
            <p14:nvContentPartPr>
              <p14:cNvPr id="15" name="Ink 14">
                <a:extLst>
                  <a:ext uri="{FF2B5EF4-FFF2-40B4-BE49-F238E27FC236}">
                    <a16:creationId xmlns:a16="http://schemas.microsoft.com/office/drawing/2014/main" id="{98F83405-8603-D712-2A0F-B06510E2ABED}"/>
                  </a:ext>
                </a:extLst>
              </p14:cNvPr>
              <p14:cNvContentPartPr/>
              <p14:nvPr/>
            </p14:nvContentPartPr>
            <p14:xfrm>
              <a:off x="6250290" y="4085985"/>
              <a:ext cx="7920" cy="4320"/>
            </p14:xfrm>
          </p:contentPart>
        </mc:Choice>
        <mc:Fallback xmlns="">
          <p:pic>
            <p:nvPicPr>
              <p:cNvPr id="15" name="Ink 14">
                <a:extLst>
                  <a:ext uri="{FF2B5EF4-FFF2-40B4-BE49-F238E27FC236}">
                    <a16:creationId xmlns:a16="http://schemas.microsoft.com/office/drawing/2014/main" id="{98F83405-8603-D712-2A0F-B06510E2ABED}"/>
                  </a:ext>
                </a:extLst>
              </p:cNvPr>
              <p:cNvPicPr/>
              <p:nvPr/>
            </p:nvPicPr>
            <p:blipFill>
              <a:blip r:embed="rId8"/>
              <a:stretch>
                <a:fillRect/>
              </a:stretch>
            </p:blipFill>
            <p:spPr>
              <a:xfrm>
                <a:off x="6241290" y="4076985"/>
                <a:ext cx="2556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0" name="Ink 19">
                <a:extLst>
                  <a:ext uri="{FF2B5EF4-FFF2-40B4-BE49-F238E27FC236}">
                    <a16:creationId xmlns:a16="http://schemas.microsoft.com/office/drawing/2014/main" id="{DFD6F032-0DCD-DB4D-BC19-565391CED69B}"/>
                  </a:ext>
                </a:extLst>
              </p14:cNvPr>
              <p14:cNvContentPartPr/>
              <p14:nvPr/>
            </p14:nvContentPartPr>
            <p14:xfrm>
              <a:off x="5351100" y="1771838"/>
              <a:ext cx="1111320" cy="734400"/>
            </p14:xfrm>
          </p:contentPart>
        </mc:Choice>
        <mc:Fallback xmlns="">
          <p:pic>
            <p:nvPicPr>
              <p:cNvPr id="20" name="Ink 19">
                <a:extLst>
                  <a:ext uri="{FF2B5EF4-FFF2-40B4-BE49-F238E27FC236}">
                    <a16:creationId xmlns:a16="http://schemas.microsoft.com/office/drawing/2014/main" id="{DFD6F032-0DCD-DB4D-BC19-565391CED69B}"/>
                  </a:ext>
                </a:extLst>
              </p:cNvPr>
              <p:cNvPicPr/>
              <p:nvPr/>
            </p:nvPicPr>
            <p:blipFill>
              <a:blip r:embed="rId10"/>
              <a:stretch>
                <a:fillRect/>
              </a:stretch>
            </p:blipFill>
            <p:spPr>
              <a:xfrm>
                <a:off x="5342100" y="1762838"/>
                <a:ext cx="1128960" cy="752040"/>
              </a:xfrm>
              <a:prstGeom prst="rect">
                <a:avLst/>
              </a:prstGeom>
            </p:spPr>
          </p:pic>
        </mc:Fallback>
      </mc:AlternateContent>
      <p:pic>
        <p:nvPicPr>
          <p:cNvPr id="23" name="Picture 22">
            <a:extLst>
              <a:ext uri="{FF2B5EF4-FFF2-40B4-BE49-F238E27FC236}">
                <a16:creationId xmlns:a16="http://schemas.microsoft.com/office/drawing/2014/main" id="{4C889520-8D61-2D1E-799F-99EE29B5A43F}"/>
              </a:ext>
            </a:extLst>
          </p:cNvPr>
          <p:cNvPicPr>
            <a:picLocks noChangeAspect="1"/>
          </p:cNvPicPr>
          <p:nvPr/>
        </p:nvPicPr>
        <p:blipFill>
          <a:blip r:embed="rId11"/>
          <a:stretch>
            <a:fillRect/>
          </a:stretch>
        </p:blipFill>
        <p:spPr>
          <a:xfrm>
            <a:off x="5196086" y="3977320"/>
            <a:ext cx="2532667" cy="25326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39286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F3E53-DD45-2651-3BF9-8BFBA4455682}"/>
            </a:ext>
          </a:extLst>
        </p:cNvPr>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905212CC-048F-0F39-BEFC-B249DF0B19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76860C2F-15B4-508C-8553-88B888B689ED}"/>
              </a:ext>
            </a:extLst>
          </p:cNvPr>
          <p:cNvPicPr>
            <a:picLocks noChangeAspect="1"/>
          </p:cNvPicPr>
          <p:nvPr/>
        </p:nvPicPr>
        <p:blipFill>
          <a:blip r:embed="rId4"/>
          <a:srcRect l="2993" t="-1139" r="1563" b="9722"/>
          <a:stretch>
            <a:fillRect/>
          </a:stretch>
        </p:blipFill>
        <p:spPr>
          <a:xfrm>
            <a:off x="4395806" y="217225"/>
            <a:ext cx="5062888" cy="62106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a:extLst>
              <a:ext uri="{FF2B5EF4-FFF2-40B4-BE49-F238E27FC236}">
                <a16:creationId xmlns:a16="http://schemas.microsoft.com/office/drawing/2014/main" id="{8FCCD6EC-710C-E14B-098F-729B22A1E8F3}"/>
              </a:ext>
            </a:extLst>
          </p:cNvPr>
          <p:cNvSpPr txBox="1"/>
          <p:nvPr/>
        </p:nvSpPr>
        <p:spPr>
          <a:xfrm>
            <a:off x="1241659" y="385010"/>
            <a:ext cx="2868328" cy="1077218"/>
          </a:xfrm>
          <a:prstGeom prst="rect">
            <a:avLst/>
          </a:prstGeom>
          <a:noFill/>
        </p:spPr>
        <p:txBody>
          <a:bodyPr wrap="square" rtlCol="0">
            <a:spAutoFit/>
          </a:bodyPr>
          <a:lstStyle/>
          <a:p>
            <a:pPr algn="ctr"/>
            <a:r>
              <a:rPr lang="en-US" sz="3200" b="1" dirty="0"/>
              <a:t>Diuretics- Loop </a:t>
            </a:r>
          </a:p>
          <a:p>
            <a:pPr algn="ctr"/>
            <a:r>
              <a:rPr lang="en-US" sz="3200" b="1" dirty="0"/>
              <a:t>(“-</a:t>
            </a:r>
            <a:r>
              <a:rPr lang="en-US" sz="3200" b="1" dirty="0" err="1"/>
              <a:t>emide</a:t>
            </a:r>
            <a:r>
              <a:rPr lang="en-US" sz="3200" b="1" dirty="0"/>
              <a:t>”)</a:t>
            </a:r>
            <a:endParaRPr lang="en-US" sz="3200" dirty="0"/>
          </a:p>
        </p:txBody>
      </p:sp>
      <p:pic>
        <p:nvPicPr>
          <p:cNvPr id="11" name="Picture 10">
            <a:extLst>
              <a:ext uri="{FF2B5EF4-FFF2-40B4-BE49-F238E27FC236}">
                <a16:creationId xmlns:a16="http://schemas.microsoft.com/office/drawing/2014/main" id="{DEB830AD-F911-7882-54C5-BDC853BAFB5F}"/>
              </a:ext>
            </a:extLst>
          </p:cNvPr>
          <p:cNvPicPr>
            <a:picLocks noChangeAspect="1"/>
          </p:cNvPicPr>
          <p:nvPr/>
        </p:nvPicPr>
        <p:blipFill>
          <a:blip r:embed="rId5"/>
          <a:srcRect l="31808" t="11186" r="31355" b="11780"/>
          <a:stretch>
            <a:fillRect/>
          </a:stretch>
        </p:blipFill>
        <p:spPr>
          <a:xfrm>
            <a:off x="1241659" y="1679453"/>
            <a:ext cx="1491647" cy="3119398"/>
          </a:xfrm>
          <a:prstGeom prst="rect">
            <a:avLst/>
          </a:prstGeom>
        </p:spPr>
      </p:pic>
      <p:pic>
        <p:nvPicPr>
          <p:cNvPr id="13" name="Picture 12">
            <a:extLst>
              <a:ext uri="{FF2B5EF4-FFF2-40B4-BE49-F238E27FC236}">
                <a16:creationId xmlns:a16="http://schemas.microsoft.com/office/drawing/2014/main" id="{499B314C-5AC2-DFD5-DC07-B8D3FAAB4DDA}"/>
              </a:ext>
            </a:extLst>
          </p:cNvPr>
          <p:cNvPicPr>
            <a:picLocks noChangeAspect="1"/>
          </p:cNvPicPr>
          <p:nvPr/>
        </p:nvPicPr>
        <p:blipFill>
          <a:blip r:embed="rId6"/>
          <a:srcRect l="25404" t="669" r="24100"/>
          <a:stretch>
            <a:fillRect/>
          </a:stretch>
        </p:blipFill>
        <p:spPr>
          <a:xfrm>
            <a:off x="10017893" y="3021761"/>
            <a:ext cx="1614908" cy="3176742"/>
          </a:xfrm>
          <a:prstGeom prst="rect">
            <a:avLst/>
          </a:prstGeom>
        </p:spPr>
      </p:pic>
      <p:sp>
        <p:nvSpPr>
          <p:cNvPr id="14" name="TextBox 13">
            <a:extLst>
              <a:ext uri="{FF2B5EF4-FFF2-40B4-BE49-F238E27FC236}">
                <a16:creationId xmlns:a16="http://schemas.microsoft.com/office/drawing/2014/main" id="{3A603B15-1FBE-DD74-62FA-21C76EA93771}"/>
              </a:ext>
            </a:extLst>
          </p:cNvPr>
          <p:cNvSpPr txBox="1"/>
          <p:nvPr/>
        </p:nvSpPr>
        <p:spPr>
          <a:xfrm>
            <a:off x="10284542" y="6427902"/>
            <a:ext cx="1604927" cy="261610"/>
          </a:xfrm>
          <a:prstGeom prst="rect">
            <a:avLst/>
          </a:prstGeom>
          <a:noFill/>
        </p:spPr>
        <p:txBody>
          <a:bodyPr wrap="none" rtlCol="0">
            <a:spAutoFit/>
          </a:bodyPr>
          <a:lstStyle/>
          <a:p>
            <a:r>
              <a:rPr lang="en-US" sz="1100" dirty="0">
                <a:latin typeface="Times New Roman" panose="02020603050405020304" pitchFamily="18" charset="0"/>
                <a:cs typeface="Times New Roman" panose="02020603050405020304" pitchFamily="18" charset="0"/>
              </a:rPr>
              <a:t>googleimages.com, 2026</a:t>
            </a:r>
          </a:p>
        </p:txBody>
      </p:sp>
      <p:pic>
        <p:nvPicPr>
          <p:cNvPr id="16" name="Picture 15">
            <a:extLst>
              <a:ext uri="{FF2B5EF4-FFF2-40B4-BE49-F238E27FC236}">
                <a16:creationId xmlns:a16="http://schemas.microsoft.com/office/drawing/2014/main" id="{E8487B23-50E6-65F8-2A1C-D2324377F7C7}"/>
              </a:ext>
            </a:extLst>
          </p:cNvPr>
          <p:cNvPicPr>
            <a:picLocks noChangeAspect="1"/>
          </p:cNvPicPr>
          <p:nvPr/>
        </p:nvPicPr>
        <p:blipFill>
          <a:blip r:embed="rId7"/>
          <a:srcRect l="40684" t="10732" r="41802" b="7843"/>
          <a:stretch>
            <a:fillRect/>
          </a:stretch>
        </p:blipFill>
        <p:spPr>
          <a:xfrm rot="836158">
            <a:off x="2723121" y="3084750"/>
            <a:ext cx="808917" cy="3169630"/>
          </a:xfrm>
          <a:prstGeom prst="rect">
            <a:avLst/>
          </a:prstGeom>
        </p:spPr>
      </p:pic>
      <p:pic>
        <p:nvPicPr>
          <p:cNvPr id="18" name="Picture 17">
            <a:extLst>
              <a:ext uri="{FF2B5EF4-FFF2-40B4-BE49-F238E27FC236}">
                <a16:creationId xmlns:a16="http://schemas.microsoft.com/office/drawing/2014/main" id="{12F3F52B-835D-7AFF-D590-CBEF4F8823E1}"/>
              </a:ext>
            </a:extLst>
          </p:cNvPr>
          <p:cNvPicPr>
            <a:picLocks noChangeAspect="1"/>
          </p:cNvPicPr>
          <p:nvPr/>
        </p:nvPicPr>
        <p:blipFill>
          <a:blip r:embed="rId8"/>
          <a:stretch>
            <a:fillRect/>
          </a:stretch>
        </p:blipFill>
        <p:spPr>
          <a:xfrm>
            <a:off x="10284542" y="265834"/>
            <a:ext cx="1127858" cy="2432515"/>
          </a:xfrm>
          <a:prstGeom prst="rect">
            <a:avLst/>
          </a:prstGeom>
        </p:spPr>
      </p:pic>
    </p:spTree>
    <p:extLst>
      <p:ext uri="{BB962C8B-B14F-4D97-AF65-F5344CB8AC3E}">
        <p14:creationId xmlns:p14="http://schemas.microsoft.com/office/powerpoint/2010/main" val="614018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D6F8F-7713-9756-37CC-69EA5AF5617B}"/>
            </a:ext>
          </a:extLst>
        </p:cNvPr>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7C7ECD16-8AE4-7756-8139-B739DF049C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C08B42F5-4299-98E2-6857-3B85179D8A9E}"/>
              </a:ext>
            </a:extLst>
          </p:cNvPr>
          <p:cNvSpPr txBox="1"/>
          <p:nvPr/>
        </p:nvSpPr>
        <p:spPr>
          <a:xfrm>
            <a:off x="1241658" y="385010"/>
            <a:ext cx="3901841" cy="584775"/>
          </a:xfrm>
          <a:prstGeom prst="rect">
            <a:avLst/>
          </a:prstGeom>
          <a:noFill/>
        </p:spPr>
        <p:txBody>
          <a:bodyPr wrap="square" rtlCol="0">
            <a:spAutoFit/>
          </a:bodyPr>
          <a:lstStyle/>
          <a:p>
            <a:pPr algn="ctr"/>
            <a:r>
              <a:rPr lang="en-US" sz="3200" b="1" u="sng" dirty="0"/>
              <a:t>ALL TOGETHER NOW </a:t>
            </a:r>
          </a:p>
        </p:txBody>
      </p:sp>
      <p:sp>
        <p:nvSpPr>
          <p:cNvPr id="14" name="TextBox 13">
            <a:extLst>
              <a:ext uri="{FF2B5EF4-FFF2-40B4-BE49-F238E27FC236}">
                <a16:creationId xmlns:a16="http://schemas.microsoft.com/office/drawing/2014/main" id="{223D807E-16FE-D719-5B6D-3FFC174099C6}"/>
              </a:ext>
            </a:extLst>
          </p:cNvPr>
          <p:cNvSpPr txBox="1"/>
          <p:nvPr/>
        </p:nvSpPr>
        <p:spPr>
          <a:xfrm>
            <a:off x="10284542" y="6427902"/>
            <a:ext cx="1604927" cy="261610"/>
          </a:xfrm>
          <a:prstGeom prst="rect">
            <a:avLst/>
          </a:prstGeom>
          <a:noFill/>
        </p:spPr>
        <p:txBody>
          <a:bodyPr wrap="none" rtlCol="0">
            <a:spAutoFit/>
          </a:bodyPr>
          <a:lstStyle/>
          <a:p>
            <a:r>
              <a:rPr lang="en-US" sz="1100" dirty="0">
                <a:latin typeface="Times New Roman" panose="02020603050405020304" pitchFamily="18" charset="0"/>
                <a:cs typeface="Times New Roman" panose="02020603050405020304" pitchFamily="18" charset="0"/>
              </a:rPr>
              <a:t>googleimages.com, 2026</a:t>
            </a:r>
          </a:p>
        </p:txBody>
      </p:sp>
      <p:pic>
        <p:nvPicPr>
          <p:cNvPr id="3" name="Picture 2">
            <a:extLst>
              <a:ext uri="{FF2B5EF4-FFF2-40B4-BE49-F238E27FC236}">
                <a16:creationId xmlns:a16="http://schemas.microsoft.com/office/drawing/2014/main" id="{A269E084-F4FA-EE6E-B273-EB027AAEE641}"/>
              </a:ext>
            </a:extLst>
          </p:cNvPr>
          <p:cNvPicPr>
            <a:picLocks noChangeAspect="1"/>
          </p:cNvPicPr>
          <p:nvPr/>
        </p:nvPicPr>
        <p:blipFill>
          <a:blip r:embed="rId4"/>
          <a:stretch>
            <a:fillRect/>
          </a:stretch>
        </p:blipFill>
        <p:spPr>
          <a:xfrm>
            <a:off x="3076575" y="1109662"/>
            <a:ext cx="6158865" cy="55730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59387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C4DFF-71F2-C599-A162-2A6ED1FA228B}"/>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3980C5B8-2D40-B71B-6E70-940239FF7BEE}"/>
              </a:ext>
            </a:extLst>
          </p:cNvPr>
          <p:cNvPicPr>
            <a:picLocks noChangeAspect="1"/>
          </p:cNvPicPr>
          <p:nvPr/>
        </p:nvPicPr>
        <p:blipFill>
          <a:blip r:embed="rId3"/>
          <a:stretch>
            <a:fillRect/>
          </a:stretch>
        </p:blipFill>
        <p:spPr>
          <a:xfrm>
            <a:off x="2112646" y="483339"/>
            <a:ext cx="6917835" cy="570714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3" name="TextBox 12">
            <a:extLst>
              <a:ext uri="{FF2B5EF4-FFF2-40B4-BE49-F238E27FC236}">
                <a16:creationId xmlns:a16="http://schemas.microsoft.com/office/drawing/2014/main" id="{C84F7D52-8E1E-6C51-CE6A-63D69C92EBCA}"/>
              </a:ext>
            </a:extLst>
          </p:cNvPr>
          <p:cNvSpPr txBox="1"/>
          <p:nvPr/>
        </p:nvSpPr>
        <p:spPr>
          <a:xfrm>
            <a:off x="10284542" y="6534351"/>
            <a:ext cx="1740798"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3109720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74"/>
            <a:ext cx="12192000" cy="6858000"/>
          </a:xfrm>
          <a:prstGeom prst="rect">
            <a:avLst/>
          </a:prstGeom>
        </p:spPr>
      </p:pic>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069695" y="-17775"/>
            <a:ext cx="9145917" cy="6817621"/>
          </a:xfrm>
        </p:spPr>
        <p:txBody>
          <a:bodyPr>
            <a:noAutofit/>
          </a:bodyPr>
          <a:lstStyle/>
          <a:p>
            <a:pPr marL="0" indent="0">
              <a:lnSpc>
                <a:spcPct val="150000"/>
              </a:lnSpc>
              <a:spcBef>
                <a:spcPts val="0"/>
              </a:spcBef>
              <a:buNone/>
            </a:pPr>
            <a:r>
              <a:rPr lang="en-US" b="1" u="sng" dirty="0"/>
              <a:t>VASOPRESSORS</a:t>
            </a:r>
            <a:r>
              <a:rPr lang="en-US" b="1" dirty="0"/>
              <a:t> </a:t>
            </a:r>
          </a:p>
          <a:p>
            <a:pPr marL="0" indent="0">
              <a:lnSpc>
                <a:spcPct val="150000"/>
              </a:lnSpc>
              <a:spcBef>
                <a:spcPts val="0"/>
              </a:spcBef>
            </a:pPr>
            <a:r>
              <a:rPr lang="en-US" sz="1600" dirty="0"/>
              <a:t>Vasopressin, Phenylephrine, Epinephrine, Norepinephrine</a:t>
            </a:r>
          </a:p>
          <a:p>
            <a:pPr marL="0" indent="0">
              <a:lnSpc>
                <a:spcPct val="150000"/>
              </a:lnSpc>
              <a:spcBef>
                <a:spcPts val="0"/>
              </a:spcBef>
            </a:pPr>
            <a:r>
              <a:rPr lang="en-US" sz="1600" dirty="0"/>
              <a:t>Epi-pen contains epinephrine, nasal decongestants contain  </a:t>
            </a:r>
          </a:p>
          <a:p>
            <a:pPr marL="0" indent="0">
              <a:lnSpc>
                <a:spcPct val="150000"/>
              </a:lnSpc>
              <a:spcBef>
                <a:spcPts val="0"/>
              </a:spcBef>
              <a:buNone/>
            </a:pPr>
            <a:r>
              <a:rPr lang="en-US" sz="1600" dirty="0"/>
              <a:t> ephedrine/pseudoephedrine, many cold meds (e.g., Sudafed)</a:t>
            </a:r>
          </a:p>
          <a:p>
            <a:pPr marL="0" indent="0">
              <a:lnSpc>
                <a:spcPct val="150000"/>
              </a:lnSpc>
              <a:spcBef>
                <a:spcPts val="0"/>
              </a:spcBef>
            </a:pPr>
            <a:r>
              <a:rPr lang="en-US" sz="1600" dirty="0"/>
              <a:t> contain phenylephrine</a:t>
            </a:r>
          </a:p>
          <a:p>
            <a:pPr marL="0" indent="0">
              <a:lnSpc>
                <a:spcPct val="150000"/>
              </a:lnSpc>
              <a:spcBef>
                <a:spcPts val="0"/>
              </a:spcBef>
              <a:buNone/>
            </a:pPr>
            <a:endParaRPr lang="en-US" sz="400" dirty="0"/>
          </a:p>
          <a:p>
            <a:pPr marL="0" indent="0">
              <a:lnSpc>
                <a:spcPct val="150000"/>
              </a:lnSpc>
              <a:spcBef>
                <a:spcPts val="0"/>
              </a:spcBef>
              <a:buFont typeface="Wingdings" panose="05000000000000000000" pitchFamily="2" charset="2"/>
              <a:buChar char="v"/>
            </a:pPr>
            <a:r>
              <a:rPr lang="en-US" sz="1800" b="1" u="sng" dirty="0">
                <a:latin typeface="+mj-lt"/>
              </a:rPr>
              <a:t>MECHANISM OF ACTION</a:t>
            </a:r>
          </a:p>
          <a:p>
            <a:pPr marL="0" indent="0">
              <a:lnSpc>
                <a:spcPct val="150000"/>
              </a:lnSpc>
              <a:spcBef>
                <a:spcPts val="0"/>
              </a:spcBef>
            </a:pPr>
            <a:r>
              <a:rPr lang="en-US" sz="2000" dirty="0"/>
              <a:t> </a:t>
            </a:r>
            <a:r>
              <a:rPr lang="en-US" sz="1600" dirty="0"/>
              <a:t>Create vasoconstriction or increase cardiac contractility, </a:t>
            </a:r>
          </a:p>
          <a:p>
            <a:pPr marL="0" indent="0">
              <a:lnSpc>
                <a:spcPct val="150000"/>
              </a:lnSpc>
              <a:spcBef>
                <a:spcPts val="0"/>
              </a:spcBef>
              <a:buNone/>
            </a:pPr>
            <a:r>
              <a:rPr lang="en-US" sz="1600" dirty="0"/>
              <a:t>resulting in increased perfusion to organs</a:t>
            </a:r>
          </a:p>
          <a:p>
            <a:pPr marL="0" indent="0">
              <a:lnSpc>
                <a:spcPct val="150000"/>
              </a:lnSpc>
              <a:spcBef>
                <a:spcPts val="0"/>
              </a:spcBef>
            </a:pPr>
            <a:endParaRPr lang="en-US" sz="400" dirty="0"/>
          </a:p>
          <a:p>
            <a:pPr marL="0" indent="0">
              <a:lnSpc>
                <a:spcPct val="150000"/>
              </a:lnSpc>
              <a:spcBef>
                <a:spcPts val="0"/>
              </a:spcBef>
              <a:buFont typeface="Wingdings" panose="05000000000000000000" pitchFamily="2" charset="2"/>
              <a:buChar char="v"/>
            </a:pPr>
            <a:r>
              <a:rPr lang="en-US" sz="1800" b="1" u="sng" dirty="0"/>
              <a:t>PRESCRIBED FOR: </a:t>
            </a:r>
          </a:p>
          <a:p>
            <a:pPr marL="0" indent="0">
              <a:lnSpc>
                <a:spcPct val="150000"/>
              </a:lnSpc>
              <a:spcBef>
                <a:spcPts val="0"/>
              </a:spcBef>
            </a:pPr>
            <a:r>
              <a:rPr lang="en-US" sz="1600" dirty="0"/>
              <a:t>Shock, Systolic HF, Pulmonary Hypertension, Sepsis, </a:t>
            </a:r>
          </a:p>
          <a:p>
            <a:pPr marL="0" indent="0">
              <a:lnSpc>
                <a:spcPct val="150000"/>
              </a:lnSpc>
              <a:spcBef>
                <a:spcPts val="0"/>
              </a:spcBef>
            </a:pPr>
            <a:r>
              <a:rPr lang="en-US" sz="1600" dirty="0"/>
              <a:t>Hypotension, MI, Used During Resuscitative Efforts (CPR)</a:t>
            </a:r>
          </a:p>
          <a:p>
            <a:pPr marL="0" indent="0">
              <a:lnSpc>
                <a:spcPct val="150000"/>
              </a:lnSpc>
              <a:spcBef>
                <a:spcPts val="0"/>
              </a:spcBef>
              <a:buNone/>
            </a:pPr>
            <a:endParaRPr lang="en-US" sz="400" i="1" dirty="0"/>
          </a:p>
          <a:p>
            <a:pPr marL="0" indent="0">
              <a:lnSpc>
                <a:spcPct val="150000"/>
              </a:lnSpc>
              <a:spcBef>
                <a:spcPts val="0"/>
              </a:spcBef>
              <a:buFont typeface="Wingdings" panose="05000000000000000000" pitchFamily="2" charset="2"/>
              <a:buChar char="v"/>
            </a:pPr>
            <a:r>
              <a:rPr lang="en-US" sz="1800" b="1" u="sng" dirty="0"/>
              <a:t>ADVERSE EFFECTS:  </a:t>
            </a:r>
          </a:p>
          <a:p>
            <a:pPr marL="0" indent="0">
              <a:lnSpc>
                <a:spcPct val="150000"/>
              </a:lnSpc>
              <a:spcBef>
                <a:spcPts val="0"/>
              </a:spcBef>
            </a:pPr>
            <a:r>
              <a:rPr lang="en-US" sz="1800" dirty="0"/>
              <a:t>Arrhythmias, Severe Hypertension, </a:t>
            </a:r>
          </a:p>
          <a:p>
            <a:pPr marL="0" indent="0">
              <a:lnSpc>
                <a:spcPct val="150000"/>
              </a:lnSpc>
              <a:spcBef>
                <a:spcPts val="0"/>
              </a:spcBef>
              <a:buNone/>
            </a:pPr>
            <a:r>
              <a:rPr lang="en-US" sz="1800" dirty="0"/>
              <a:t>Blood Clot-No major contraindications</a:t>
            </a:r>
          </a:p>
          <a:p>
            <a:pPr marL="0" indent="0">
              <a:lnSpc>
                <a:spcPct val="150000"/>
              </a:lnSpc>
              <a:spcBef>
                <a:spcPts val="0"/>
              </a:spcBef>
              <a:buFont typeface="Wingdings" panose="05000000000000000000" pitchFamily="2" charset="2"/>
              <a:buChar char="v"/>
            </a:pPr>
            <a:r>
              <a:rPr lang="en-US" sz="1800" b="1" u="sng" dirty="0"/>
              <a:t>NURSING CONSIDERATIONS</a:t>
            </a:r>
            <a:r>
              <a:rPr lang="en-US" sz="1800" i="1" dirty="0"/>
              <a:t>:  </a:t>
            </a:r>
          </a:p>
          <a:p>
            <a:pPr marL="0" indent="0">
              <a:lnSpc>
                <a:spcPct val="150000"/>
              </a:lnSpc>
              <a:spcBef>
                <a:spcPts val="0"/>
              </a:spcBef>
            </a:pPr>
            <a:r>
              <a:rPr lang="en-US" sz="1600" dirty="0"/>
              <a:t>Typically administered IV, preferably by central line</a:t>
            </a:r>
          </a:p>
          <a:p>
            <a:pPr marL="0" indent="0">
              <a:lnSpc>
                <a:spcPct val="150000"/>
              </a:lnSpc>
              <a:spcBef>
                <a:spcPts val="0"/>
              </a:spcBef>
              <a:buNone/>
            </a:pPr>
            <a:endParaRPr lang="en-US" sz="2000" i="1" dirty="0"/>
          </a:p>
        </p:txBody>
      </p:sp>
      <p:pic>
        <p:nvPicPr>
          <p:cNvPr id="6" name="Picture 5">
            <a:extLst>
              <a:ext uri="{FF2B5EF4-FFF2-40B4-BE49-F238E27FC236}">
                <a16:creationId xmlns:a16="http://schemas.microsoft.com/office/drawing/2014/main" id="{185F21D8-4688-3507-E68D-09489DCC1CBB}"/>
              </a:ext>
            </a:extLst>
          </p:cNvPr>
          <p:cNvPicPr>
            <a:picLocks noChangeAspect="1"/>
          </p:cNvPicPr>
          <p:nvPr/>
        </p:nvPicPr>
        <p:blipFill>
          <a:blip r:embed="rId4"/>
          <a:stretch>
            <a:fillRect/>
          </a:stretch>
        </p:blipFill>
        <p:spPr>
          <a:xfrm>
            <a:off x="6896251" y="583093"/>
            <a:ext cx="4389056" cy="55110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9F87DBF6-EFDC-3FC7-D677-D812C19F7697}"/>
              </a:ext>
            </a:extLst>
          </p:cNvPr>
          <p:cNvSpPr txBox="1"/>
          <p:nvPr/>
        </p:nvSpPr>
        <p:spPr>
          <a:xfrm>
            <a:off x="10215612" y="6522848"/>
            <a:ext cx="173156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3366802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5856008" y="114330"/>
            <a:ext cx="2308773" cy="433771"/>
          </a:xfrm>
        </p:spPr>
        <p:txBody>
          <a:bodyPr>
            <a:noAutofit/>
          </a:bodyPr>
          <a:lstStyle/>
          <a:p>
            <a:r>
              <a:rPr lang="en-US" b="1" u="sng" dirty="0"/>
              <a:t>Inotropes</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004733" y="19904"/>
            <a:ext cx="4704305" cy="6721453"/>
          </a:xfrm>
        </p:spPr>
        <p:txBody>
          <a:bodyPr>
            <a:noAutofit/>
          </a:bodyPr>
          <a:lstStyle/>
          <a:p>
            <a:pPr marL="571500" indent="-342900">
              <a:lnSpc>
                <a:spcPct val="150000"/>
              </a:lnSpc>
              <a:spcBef>
                <a:spcPts val="0"/>
              </a:spcBef>
              <a:buFont typeface="Wingdings" panose="05000000000000000000" pitchFamily="2" charset="2"/>
              <a:buChar char="Ø"/>
            </a:pPr>
            <a:r>
              <a:rPr lang="en-US" b="1" u="sng" dirty="0"/>
              <a:t>Dobutamine &amp;  Milrinone</a:t>
            </a:r>
            <a:r>
              <a:rPr lang="en-US" b="1" dirty="0"/>
              <a:t> </a:t>
            </a:r>
            <a:r>
              <a:rPr lang="en-US" i="1" dirty="0"/>
              <a:t>             </a:t>
            </a:r>
          </a:p>
          <a:p>
            <a:pPr lvl="1">
              <a:lnSpc>
                <a:spcPct val="150000"/>
              </a:lnSpc>
              <a:spcBef>
                <a:spcPts val="0"/>
              </a:spcBef>
              <a:buFont typeface="Wingdings" panose="05000000000000000000" pitchFamily="2" charset="2"/>
              <a:buChar char="v"/>
            </a:pPr>
            <a:r>
              <a:rPr lang="en-US" sz="2000" b="1" u="sng" dirty="0"/>
              <a:t>MECHANISM OF ACTION</a:t>
            </a:r>
          </a:p>
          <a:p>
            <a:pPr lvl="1">
              <a:lnSpc>
                <a:spcPct val="150000"/>
              </a:lnSpc>
              <a:spcBef>
                <a:spcPts val="0"/>
              </a:spcBef>
            </a:pPr>
            <a:r>
              <a:rPr lang="en-US" sz="2000" b="1" u="sng" dirty="0"/>
              <a:t>DOBUTAMINE</a:t>
            </a:r>
            <a:endParaRPr lang="en-US" sz="2000" dirty="0"/>
          </a:p>
          <a:p>
            <a:pPr lvl="2">
              <a:lnSpc>
                <a:spcPct val="150000"/>
              </a:lnSpc>
              <a:spcBef>
                <a:spcPts val="0"/>
              </a:spcBef>
            </a:pPr>
            <a:r>
              <a:rPr lang="en-US" sz="1600" dirty="0"/>
              <a:t>Stimulates B1-adrenergic receptors, resulting in </a:t>
            </a:r>
            <a:r>
              <a:rPr lang="en-US" sz="1600" b="1" i="1" dirty="0"/>
              <a:t>increased heart rate and contractility, </a:t>
            </a:r>
            <a:r>
              <a:rPr lang="en-US" sz="1600" dirty="0"/>
              <a:t>increasing </a:t>
            </a:r>
            <a:r>
              <a:rPr lang="en-US" sz="1600" b="1" i="1" dirty="0"/>
              <a:t>cardiac output</a:t>
            </a:r>
          </a:p>
          <a:p>
            <a:pPr lvl="1">
              <a:lnSpc>
                <a:spcPct val="150000"/>
              </a:lnSpc>
              <a:spcBef>
                <a:spcPts val="0"/>
              </a:spcBef>
            </a:pPr>
            <a:r>
              <a:rPr lang="en-US" sz="2000" b="1" u="sng" dirty="0"/>
              <a:t>MILRINONE</a:t>
            </a:r>
            <a:r>
              <a:rPr lang="en-US" sz="2000" dirty="0"/>
              <a:t>: </a:t>
            </a:r>
          </a:p>
          <a:p>
            <a:pPr lvl="2">
              <a:lnSpc>
                <a:spcPct val="150000"/>
              </a:lnSpc>
              <a:spcBef>
                <a:spcPts val="0"/>
              </a:spcBef>
            </a:pPr>
            <a:r>
              <a:rPr lang="en-US" sz="1600" dirty="0"/>
              <a:t>Inhibits cAMP phosphodiesterase-3 enzyme, which prevents breakdown of cAMP in cardiac and peripheral smooth muscle</a:t>
            </a:r>
            <a:r>
              <a:rPr lang="en-US" sz="1600" b="1" i="1" dirty="0"/>
              <a:t>, resulting in vasodilation and increased cardiac contractility</a:t>
            </a:r>
          </a:p>
          <a:p>
            <a:pPr lvl="2">
              <a:lnSpc>
                <a:spcPct val="150000"/>
              </a:lnSpc>
              <a:spcBef>
                <a:spcPts val="0"/>
              </a:spcBef>
            </a:pPr>
            <a:r>
              <a:rPr lang="en-US" sz="1600" dirty="0"/>
              <a:t>Preferred in patients taking beta blocker 2/2 works without b1-adrenergic receptor stimulation</a:t>
            </a:r>
          </a:p>
          <a:p>
            <a:pPr lvl="2">
              <a:lnSpc>
                <a:spcPct val="150000"/>
              </a:lnSpc>
              <a:spcBef>
                <a:spcPts val="0"/>
              </a:spcBef>
            </a:pPr>
            <a:r>
              <a:rPr lang="en-US" sz="1600" dirty="0"/>
              <a:t>More effective for right sided HF </a:t>
            </a:r>
          </a:p>
        </p:txBody>
      </p:sp>
      <p:sp>
        <p:nvSpPr>
          <p:cNvPr id="6" name="TextBox 5">
            <a:extLst>
              <a:ext uri="{FF2B5EF4-FFF2-40B4-BE49-F238E27FC236}">
                <a16:creationId xmlns:a16="http://schemas.microsoft.com/office/drawing/2014/main" id="{67FF556D-ADA5-14A5-FD61-7D0E1DB3EE0D}"/>
              </a:ext>
            </a:extLst>
          </p:cNvPr>
          <p:cNvSpPr txBox="1"/>
          <p:nvPr/>
        </p:nvSpPr>
        <p:spPr>
          <a:xfrm>
            <a:off x="8129221" y="410320"/>
            <a:ext cx="4050926" cy="6401753"/>
          </a:xfrm>
          <a:prstGeom prst="rect">
            <a:avLst/>
          </a:prstGeom>
          <a:noFill/>
        </p:spPr>
        <p:txBody>
          <a:bodyPr wrap="square">
            <a:spAutoFit/>
          </a:bodyPr>
          <a:lstStyle/>
          <a:p>
            <a:pPr marL="342900" indent="-342900">
              <a:buFont typeface="Wingdings" panose="05000000000000000000" pitchFamily="2" charset="2"/>
              <a:buChar char="v"/>
            </a:pPr>
            <a:r>
              <a:rPr lang="en-US" sz="2000" b="1" u="sng" dirty="0"/>
              <a:t>PRESCRIBED FOR</a:t>
            </a:r>
            <a:endParaRPr lang="en-US" sz="2000" dirty="0"/>
          </a:p>
          <a:p>
            <a:pPr marL="742950" lvl="1" indent="-285750">
              <a:buFont typeface="Arial" panose="020B0604020202020204" pitchFamily="34" charset="0"/>
              <a:buChar char="•"/>
            </a:pPr>
            <a:r>
              <a:rPr lang="en-US" sz="1600" dirty="0"/>
              <a:t>End stage HF </a:t>
            </a:r>
          </a:p>
          <a:p>
            <a:pPr marL="742950" lvl="1" indent="-285750">
              <a:buFont typeface="Arial" panose="020B0604020202020204" pitchFamily="34" charset="0"/>
              <a:buChar char="•"/>
            </a:pPr>
            <a:r>
              <a:rPr lang="en-US" sz="1600" dirty="0"/>
              <a:t>Patients' w/ symptoms at rest despite use of conventional HF medications </a:t>
            </a:r>
          </a:p>
          <a:p>
            <a:pPr marL="742950" lvl="1" indent="-285750">
              <a:buFont typeface="Arial" panose="020B0604020202020204" pitchFamily="34" charset="0"/>
              <a:buChar char="•"/>
            </a:pPr>
            <a:r>
              <a:rPr lang="en-US" sz="1600" dirty="0"/>
              <a:t>Used to improve quality of life</a:t>
            </a:r>
          </a:p>
          <a:p>
            <a:pPr marL="742950" lvl="1" indent="-285750">
              <a:buFont typeface="Arial" panose="020B0604020202020204" pitchFamily="34" charset="0"/>
              <a:buChar char="•"/>
            </a:pPr>
            <a:r>
              <a:rPr lang="en-US" sz="1600" dirty="0"/>
              <a:t>Decompensation/hospitalization</a:t>
            </a:r>
          </a:p>
          <a:p>
            <a:endParaRPr lang="en-US" sz="800" dirty="0"/>
          </a:p>
          <a:p>
            <a:endParaRPr lang="en-US" sz="800" dirty="0"/>
          </a:p>
          <a:p>
            <a:pPr marL="285750" indent="-285750">
              <a:buFont typeface="Wingdings" panose="05000000000000000000" pitchFamily="2" charset="2"/>
              <a:buChar char="v"/>
            </a:pPr>
            <a:r>
              <a:rPr lang="en-US" sz="2000" b="1" u="sng" dirty="0"/>
              <a:t>ADVERSE EFFECTS</a:t>
            </a:r>
            <a:r>
              <a:rPr lang="en-US" sz="2000" dirty="0"/>
              <a:t>:  </a:t>
            </a:r>
          </a:p>
          <a:p>
            <a:pPr marL="742950" lvl="1" indent="-285750">
              <a:buFont typeface="Arial" panose="020B0604020202020204" pitchFamily="34" charset="0"/>
              <a:buChar char="•"/>
            </a:pPr>
            <a:r>
              <a:rPr lang="en-US" sz="1600" dirty="0"/>
              <a:t>Cardiac Arrythmia, Hypotension</a:t>
            </a:r>
          </a:p>
          <a:p>
            <a:endParaRPr lang="en-US" sz="800" dirty="0"/>
          </a:p>
          <a:p>
            <a:endParaRPr lang="en-US" sz="800" dirty="0"/>
          </a:p>
          <a:p>
            <a:pPr marL="285750" indent="-285750">
              <a:buFont typeface="Wingdings" panose="05000000000000000000" pitchFamily="2" charset="2"/>
              <a:buChar char="v"/>
            </a:pPr>
            <a:r>
              <a:rPr lang="en-US" b="1" u="sng" dirty="0"/>
              <a:t>CONTRAINDICATIONS</a:t>
            </a:r>
            <a:r>
              <a:rPr lang="en-US" b="1" dirty="0"/>
              <a:t>: </a:t>
            </a:r>
          </a:p>
          <a:p>
            <a:pPr marL="742950" lvl="1" indent="-285750">
              <a:buFont typeface="Arial" panose="020B0604020202020204" pitchFamily="34" charset="0"/>
              <a:buChar char="•"/>
            </a:pPr>
            <a:r>
              <a:rPr lang="en-US" dirty="0"/>
              <a:t>Renal disease (</a:t>
            </a:r>
            <a:r>
              <a:rPr lang="en-US" i="1" dirty="0"/>
              <a:t>Milrinone</a:t>
            </a:r>
            <a:r>
              <a:rPr lang="en-US" dirty="0"/>
              <a:t>)</a:t>
            </a:r>
          </a:p>
          <a:p>
            <a:endParaRPr lang="en-US" sz="800" dirty="0"/>
          </a:p>
          <a:p>
            <a:endParaRPr lang="en-US" sz="2000" dirty="0"/>
          </a:p>
          <a:p>
            <a:pPr marL="285750" indent="-285750">
              <a:buFont typeface="Wingdings" panose="05000000000000000000" pitchFamily="2" charset="2"/>
              <a:buChar char="v"/>
            </a:pPr>
            <a:r>
              <a:rPr lang="en-US" sz="2000" b="1" u="sng" dirty="0"/>
              <a:t>NURSING CONSIDERATIONS</a:t>
            </a:r>
            <a:r>
              <a:rPr lang="en-US" sz="2000" dirty="0"/>
              <a:t>:  </a:t>
            </a:r>
          </a:p>
          <a:p>
            <a:pPr marL="742950" lvl="1" indent="-285750">
              <a:buFont typeface="Arial" panose="020B0604020202020204" pitchFamily="34" charset="0"/>
              <a:buChar char="•"/>
            </a:pPr>
            <a:r>
              <a:rPr lang="en-US" sz="1600" dirty="0"/>
              <a:t>Administered Int/Cont. IV for patients awaiting: LVAD, Heart Transplant, or Long-Term Plan if not Candidate For Surgery </a:t>
            </a:r>
            <a:r>
              <a:rPr lang="en-US" sz="1600" i="1" dirty="0"/>
              <a:t>(Poor prognosis 9-18 mos. )</a:t>
            </a:r>
          </a:p>
          <a:p>
            <a:pPr marL="742950" lvl="1" indent="-285750">
              <a:buFont typeface="Arial" panose="020B0604020202020204" pitchFamily="34" charset="0"/>
              <a:buChar char="•"/>
            </a:pPr>
            <a:r>
              <a:rPr lang="en-US" sz="1600" dirty="0"/>
              <a:t>Hospice:  Palliative-EOL</a:t>
            </a:r>
            <a:r>
              <a:rPr lang="en-US" sz="1600" dirty="0">
                <a:sym typeface="Wingdings" panose="05000000000000000000" pitchFamily="2" charset="2"/>
              </a:rPr>
              <a:t> Out H</a:t>
            </a:r>
            <a:r>
              <a:rPr lang="en-US" sz="1600" dirty="0"/>
              <a:t>os</a:t>
            </a:r>
            <a:r>
              <a:rPr lang="en-US" dirty="0"/>
              <a:t>p.</a:t>
            </a:r>
          </a:p>
          <a:p>
            <a:pPr marL="742950" lvl="1" indent="-285750">
              <a:buFont typeface="Arial" panose="020B0604020202020204" pitchFamily="34" charset="0"/>
              <a:buChar char="•"/>
            </a:pPr>
            <a:r>
              <a:rPr lang="en-US" sz="1600" dirty="0"/>
              <a:t>Taper or DC for s/s worsening</a:t>
            </a:r>
            <a:r>
              <a:rPr lang="en-US" sz="1600" dirty="0">
                <a:sym typeface="Wingdings" panose="05000000000000000000" pitchFamily="2" charset="2"/>
              </a:rPr>
              <a:t> more traditional medication  treatment </a:t>
            </a:r>
            <a:r>
              <a:rPr lang="en-US" sz="1600" dirty="0"/>
              <a:t>(</a:t>
            </a:r>
            <a:r>
              <a:rPr lang="en-US" sz="1600" i="1" dirty="0"/>
              <a:t>Morphine, Lorazepam</a:t>
            </a:r>
            <a:r>
              <a:rPr lang="en-US" sz="1600" dirty="0"/>
              <a:t>)</a:t>
            </a:r>
          </a:p>
          <a:p>
            <a:pPr lvl="1"/>
            <a:r>
              <a:rPr lang="en-US" sz="1600" dirty="0"/>
              <a:t>		</a:t>
            </a:r>
            <a:r>
              <a:rPr lang="en-US" sz="1200" dirty="0">
                <a:latin typeface="Times New Roman" panose="02020603050405020304" pitchFamily="18" charset="0"/>
                <a:cs typeface="Times New Roman" panose="02020603050405020304" pitchFamily="18" charset="0"/>
              </a:rPr>
              <a:t>googleimages.com, 2026</a:t>
            </a:r>
            <a:endParaRPr lang="en-US" sz="1200" dirty="0"/>
          </a:p>
        </p:txBody>
      </p:sp>
      <p:pic>
        <p:nvPicPr>
          <p:cNvPr id="8" name="Picture 7">
            <a:extLst>
              <a:ext uri="{FF2B5EF4-FFF2-40B4-BE49-F238E27FC236}">
                <a16:creationId xmlns:a16="http://schemas.microsoft.com/office/drawing/2014/main" id="{7AA93C3F-E2F9-FC77-7AF7-B10FF9826BD8}"/>
              </a:ext>
            </a:extLst>
          </p:cNvPr>
          <p:cNvPicPr>
            <a:picLocks noChangeAspect="1"/>
          </p:cNvPicPr>
          <p:nvPr/>
        </p:nvPicPr>
        <p:blipFill>
          <a:blip r:embed="rId4"/>
          <a:stretch>
            <a:fillRect/>
          </a:stretch>
        </p:blipFill>
        <p:spPr>
          <a:xfrm>
            <a:off x="5654902" y="1974514"/>
            <a:ext cx="2057523" cy="25835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70063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2">
            <a:extLst>
              <a:ext uri="{FF2B5EF4-FFF2-40B4-BE49-F238E27FC236}">
                <a16:creationId xmlns:a16="http://schemas.microsoft.com/office/drawing/2014/main" id="{A05AF374-AFE4-EF7C-EE7C-0F0638732CAA}"/>
              </a:ext>
            </a:extLst>
          </p:cNvPr>
          <p:cNvGraphicFramePr>
            <a:graphicFrameLocks noGrp="1"/>
          </p:cNvGraphicFramePr>
          <p:nvPr>
            <p:ph idx="1"/>
          </p:nvPr>
        </p:nvGraphicFramePr>
        <p:xfrm>
          <a:off x="1028700" y="285749"/>
          <a:ext cx="5745726" cy="6439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5F4C2111-44B7-9250-D3F7-0BAD8EEF66AC}"/>
              </a:ext>
            </a:extLst>
          </p:cNvPr>
          <p:cNvPicPr>
            <a:picLocks noChangeAspect="1"/>
          </p:cNvPicPr>
          <p:nvPr/>
        </p:nvPicPr>
        <p:blipFill>
          <a:blip r:embed="rId7"/>
          <a:stretch>
            <a:fillRect/>
          </a:stretch>
        </p:blipFill>
        <p:spPr>
          <a:xfrm>
            <a:off x="7678993" y="1140543"/>
            <a:ext cx="3334055" cy="33340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77D1998A-6477-D7EB-B3F7-DC544224DC38}"/>
              </a:ext>
            </a:extLst>
          </p:cNvPr>
          <p:cNvSpPr txBox="1"/>
          <p:nvPr/>
        </p:nvSpPr>
        <p:spPr>
          <a:xfrm>
            <a:off x="9346021" y="6449961"/>
            <a:ext cx="2511682"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1165256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2200D78-4314-7275-988B-FA06156526E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C9B9E11-E30E-E22C-3B9E-E046DA0C1EF5}"/>
              </a:ext>
            </a:extLst>
          </p:cNvPr>
          <p:cNvPicPr>
            <a:picLocks noChangeAspect="1"/>
          </p:cNvPicPr>
          <p:nvPr/>
        </p:nvPicPr>
        <p:blipFill>
          <a:blip r:embed="rId3"/>
          <a:stretch>
            <a:fillRect/>
          </a:stretch>
        </p:blipFill>
        <p:spPr>
          <a:xfrm>
            <a:off x="1764890" y="403123"/>
            <a:ext cx="8662219" cy="58280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774035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4831876" y="47087"/>
            <a:ext cx="3312000" cy="467263"/>
          </a:xfrm>
        </p:spPr>
        <p:txBody>
          <a:bodyPr>
            <a:normAutofit fontScale="90000"/>
          </a:bodyPr>
          <a:lstStyle/>
          <a:p>
            <a:br>
              <a:rPr lang="en-US" b="1" u="sng" dirty="0"/>
            </a:br>
            <a:r>
              <a:rPr lang="en-US" b="1" u="sng" dirty="0"/>
              <a:t>ROADBLOCKS </a:t>
            </a:r>
            <a:br>
              <a:rPr lang="en-US" b="1" dirty="0"/>
            </a:br>
            <a:endParaRPr lang="en-US" b="1" dirty="0"/>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319850" y="336011"/>
            <a:ext cx="10681649" cy="6569075"/>
          </a:xfrm>
        </p:spPr>
        <p:txBody>
          <a:bodyPr>
            <a:normAutofit fontScale="47500" lnSpcReduction="20000"/>
          </a:bodyPr>
          <a:lstStyle/>
          <a:p>
            <a:pPr>
              <a:lnSpc>
                <a:spcPct val="170000"/>
              </a:lnSpc>
              <a:spcBef>
                <a:spcPts val="0"/>
              </a:spcBef>
              <a:buFont typeface="Wingdings" panose="05000000000000000000" pitchFamily="2" charset="2"/>
              <a:buChar char="v"/>
            </a:pPr>
            <a:r>
              <a:rPr lang="en-US" sz="5100" b="1" u="sng" dirty="0"/>
              <a:t>Identify </a:t>
            </a:r>
            <a:r>
              <a:rPr lang="en-US" sz="5900" b="1" u="sng" dirty="0"/>
              <a:t>Barriers</a:t>
            </a:r>
            <a:r>
              <a:rPr lang="en-US" sz="5100" b="1" u="sng" dirty="0"/>
              <a:t> to Medication Adherence:</a:t>
            </a:r>
            <a:endParaRPr lang="en-US" sz="4000" b="1" u="sng" dirty="0"/>
          </a:p>
          <a:p>
            <a:pPr>
              <a:lnSpc>
                <a:spcPct val="170000"/>
              </a:lnSpc>
            </a:pPr>
            <a:r>
              <a:rPr lang="en-US" sz="3800" dirty="0"/>
              <a:t>Cost</a:t>
            </a:r>
          </a:p>
          <a:p>
            <a:r>
              <a:rPr lang="en-US" sz="3800" dirty="0"/>
              <a:t>Fear of Side Effects</a:t>
            </a:r>
          </a:p>
          <a:p>
            <a:r>
              <a:rPr lang="en-US" sz="3800" dirty="0"/>
              <a:t>Confusing Instructions</a:t>
            </a:r>
          </a:p>
          <a:p>
            <a:r>
              <a:rPr lang="en-US" sz="3800" dirty="0"/>
              <a:t>Large # of Meds</a:t>
            </a:r>
          </a:p>
          <a:p>
            <a:r>
              <a:rPr lang="en-US" sz="3800" dirty="0"/>
              <a:t>Difficult schedule</a:t>
            </a:r>
          </a:p>
          <a:p>
            <a:endParaRPr lang="en-US" sz="1700" dirty="0"/>
          </a:p>
          <a:p>
            <a:pPr>
              <a:buFont typeface="Wingdings" panose="05000000000000000000" pitchFamily="2" charset="2"/>
              <a:buChar char="v"/>
            </a:pPr>
            <a:r>
              <a:rPr lang="en-US" sz="5100" b="1" u="sng" dirty="0"/>
              <a:t>Intervention</a:t>
            </a:r>
          </a:p>
          <a:p>
            <a:pPr marL="0" indent="0">
              <a:lnSpc>
                <a:spcPct val="170000"/>
              </a:lnSpc>
              <a:spcBef>
                <a:spcPts val="600"/>
              </a:spcBef>
            </a:pPr>
            <a:r>
              <a:rPr lang="en-US" sz="3800" dirty="0"/>
              <a:t>Assist with Filling Med Planner to Ease Adherence</a:t>
            </a:r>
          </a:p>
          <a:p>
            <a:pPr lvl="1">
              <a:lnSpc>
                <a:spcPct val="170000"/>
              </a:lnSpc>
              <a:spcBef>
                <a:spcPts val="600"/>
              </a:spcBef>
              <a:buFont typeface="Wingdings" panose="05000000000000000000" pitchFamily="2" charset="2"/>
              <a:buChar char="§"/>
            </a:pPr>
            <a:r>
              <a:rPr lang="en-US" sz="3800" dirty="0"/>
              <a:t> Have The Patient Demonstrate Filling Properly Prior To Discharge</a:t>
            </a:r>
          </a:p>
          <a:p>
            <a:pPr marL="0" indent="0">
              <a:lnSpc>
                <a:spcPct val="170000"/>
              </a:lnSpc>
              <a:spcBef>
                <a:spcPts val="600"/>
              </a:spcBef>
            </a:pPr>
            <a:r>
              <a:rPr lang="en-US" sz="3800" dirty="0"/>
              <a:t>Teach-back:</a:t>
            </a:r>
          </a:p>
          <a:p>
            <a:pPr lvl="1">
              <a:lnSpc>
                <a:spcPct val="170000"/>
              </a:lnSpc>
              <a:spcBef>
                <a:spcPts val="600"/>
              </a:spcBef>
              <a:buFont typeface="Wingdings" panose="05000000000000000000" pitchFamily="2" charset="2"/>
              <a:buChar char="§"/>
            </a:pPr>
            <a:r>
              <a:rPr lang="en-US" sz="3800" dirty="0"/>
              <a:t>To Demonstrate Understanding Of Purpose, Side Effects, etc..</a:t>
            </a:r>
          </a:p>
          <a:p>
            <a:pPr marL="0" indent="0">
              <a:lnSpc>
                <a:spcPct val="170000"/>
              </a:lnSpc>
              <a:spcBef>
                <a:spcPts val="600"/>
              </a:spcBef>
            </a:pPr>
            <a:r>
              <a:rPr lang="en-US" sz="5100" b="1" u="sng" dirty="0"/>
              <a:t>Explore Other Medication Aids:</a:t>
            </a:r>
          </a:p>
          <a:p>
            <a:pPr marL="0" indent="0">
              <a:lnSpc>
                <a:spcPct val="170000"/>
              </a:lnSpc>
              <a:spcBef>
                <a:spcPts val="600"/>
              </a:spcBef>
            </a:pPr>
            <a:r>
              <a:rPr lang="en-US" sz="3800" dirty="0"/>
              <a:t> Prepackaged Medications, Automated Pill Dispensers, Phone Alarms for Reminders</a:t>
            </a:r>
          </a:p>
        </p:txBody>
      </p:sp>
      <p:pic>
        <p:nvPicPr>
          <p:cNvPr id="6" name="Picture 5">
            <a:extLst>
              <a:ext uri="{FF2B5EF4-FFF2-40B4-BE49-F238E27FC236}">
                <a16:creationId xmlns:a16="http://schemas.microsoft.com/office/drawing/2014/main" id="{6E137D54-7DFA-FA95-F31D-2AD6ED000856}"/>
              </a:ext>
            </a:extLst>
          </p:cNvPr>
          <p:cNvPicPr>
            <a:picLocks noChangeAspect="1"/>
          </p:cNvPicPr>
          <p:nvPr/>
        </p:nvPicPr>
        <p:blipFill>
          <a:blip r:embed="rId4"/>
          <a:srcRect l="18745" t="16487" r="17455" b="20000"/>
          <a:stretch>
            <a:fillRect/>
          </a:stretch>
        </p:blipFill>
        <p:spPr>
          <a:xfrm>
            <a:off x="4643100" y="1196227"/>
            <a:ext cx="2320413" cy="23099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04E397D0-5C1D-CB72-8A8E-62AD32EFF1E3}"/>
              </a:ext>
            </a:extLst>
          </p:cNvPr>
          <p:cNvPicPr>
            <a:picLocks noChangeAspect="1"/>
          </p:cNvPicPr>
          <p:nvPr/>
        </p:nvPicPr>
        <p:blipFill>
          <a:blip r:embed="rId5"/>
          <a:srcRect l="10728" t="24644" r="7304" b="25454"/>
          <a:stretch>
            <a:fillRect/>
          </a:stretch>
        </p:blipFill>
        <p:spPr>
          <a:xfrm>
            <a:off x="9419303" y="4934735"/>
            <a:ext cx="2372352" cy="14442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0EF0DFC7-976A-FA79-C2CC-902109B4064E}"/>
              </a:ext>
            </a:extLst>
          </p:cNvPr>
          <p:cNvPicPr>
            <a:picLocks noChangeAspect="1"/>
          </p:cNvPicPr>
          <p:nvPr/>
        </p:nvPicPr>
        <p:blipFill>
          <a:blip r:embed="rId6"/>
          <a:srcRect l="17097" t="18055" r="18000"/>
          <a:stretch>
            <a:fillRect/>
          </a:stretch>
        </p:blipFill>
        <p:spPr>
          <a:xfrm>
            <a:off x="8219151" y="1923265"/>
            <a:ext cx="2796050" cy="26344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21312AE1-604F-61C6-9DBC-9354F002FFFE}"/>
              </a:ext>
            </a:extLst>
          </p:cNvPr>
          <p:cNvSpPr txBox="1"/>
          <p:nvPr/>
        </p:nvSpPr>
        <p:spPr>
          <a:xfrm>
            <a:off x="9708676" y="6523464"/>
            <a:ext cx="2925776"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39138244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1552575" y="0"/>
            <a:ext cx="9409089" cy="850413"/>
          </a:xfrm>
        </p:spPr>
        <p:txBody>
          <a:bodyPr>
            <a:normAutofit/>
          </a:bodyPr>
          <a:lstStyle/>
          <a:p>
            <a:pPr algn="ctr"/>
            <a:r>
              <a:rPr lang="en-US" sz="4000" b="1" u="sng" dirty="0"/>
              <a:t>Left Ventricular Assist Device </a:t>
            </a:r>
            <a:r>
              <a:rPr lang="en-US" b="1" dirty="0"/>
              <a:t>(LVAD)</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230336" y="698963"/>
            <a:ext cx="10668281" cy="6435261"/>
          </a:xfrm>
        </p:spPr>
        <p:txBody>
          <a:bodyPr>
            <a:normAutofit fontScale="40000" lnSpcReduction="20000"/>
          </a:bodyPr>
          <a:lstStyle/>
          <a:p>
            <a:pPr marL="0" indent="0">
              <a:lnSpc>
                <a:spcPct val="170000"/>
              </a:lnSpc>
              <a:spcBef>
                <a:spcPts val="0"/>
              </a:spcBef>
              <a:buFont typeface="Wingdings" panose="05000000000000000000" pitchFamily="2" charset="2"/>
              <a:buChar char="v"/>
            </a:pPr>
            <a:r>
              <a:rPr lang="en-US" sz="5000" dirty="0"/>
              <a:t> </a:t>
            </a:r>
            <a:r>
              <a:rPr lang="en-US" sz="5000" b="1" dirty="0"/>
              <a:t>The LVAD Is A Pump Used for Patients who have Reached End-Stage Heart Failure</a:t>
            </a:r>
          </a:p>
          <a:p>
            <a:pPr marL="0" indent="0">
              <a:lnSpc>
                <a:spcPct val="170000"/>
              </a:lnSpc>
              <a:spcBef>
                <a:spcPts val="0"/>
              </a:spcBef>
              <a:buFont typeface="Wingdings" panose="05000000000000000000" pitchFamily="2" charset="2"/>
              <a:buChar char="v"/>
            </a:pPr>
            <a:r>
              <a:rPr lang="en-US" sz="5000" b="1" dirty="0"/>
              <a:t>LVAD</a:t>
            </a:r>
          </a:p>
          <a:p>
            <a:pPr lvl="1">
              <a:lnSpc>
                <a:spcPct val="170000"/>
              </a:lnSpc>
              <a:spcBef>
                <a:spcPts val="0"/>
              </a:spcBef>
            </a:pPr>
            <a:r>
              <a:rPr lang="en-US" sz="5000" dirty="0"/>
              <a:t>Surgically Implanted, Battery Operated, Mechanical Pump </a:t>
            </a:r>
          </a:p>
          <a:p>
            <a:pPr lvl="1">
              <a:lnSpc>
                <a:spcPct val="170000"/>
              </a:lnSpc>
              <a:spcBef>
                <a:spcPts val="0"/>
              </a:spcBef>
            </a:pPr>
            <a:r>
              <a:rPr lang="en-US" sz="5000" dirty="0"/>
              <a:t>Helps the Left Ventricle Pump Blood to the Rest of the Body</a:t>
            </a:r>
          </a:p>
          <a:p>
            <a:pPr lvl="1">
              <a:lnSpc>
                <a:spcPct val="170000"/>
              </a:lnSpc>
              <a:spcBef>
                <a:spcPts val="0"/>
              </a:spcBef>
            </a:pPr>
            <a:endParaRPr lang="en-US" sz="2000" dirty="0"/>
          </a:p>
          <a:p>
            <a:pPr marL="0" indent="0">
              <a:lnSpc>
                <a:spcPct val="170000"/>
              </a:lnSpc>
              <a:spcBef>
                <a:spcPts val="0"/>
              </a:spcBef>
              <a:buFont typeface="Wingdings" panose="05000000000000000000" pitchFamily="2" charset="2"/>
              <a:buChar char="v"/>
            </a:pPr>
            <a:r>
              <a:rPr lang="en-US" sz="5000" b="1" dirty="0"/>
              <a:t>LVAD Can Be Used For:  </a:t>
            </a:r>
          </a:p>
          <a:p>
            <a:pPr marL="914400" lvl="2" indent="-457200">
              <a:lnSpc>
                <a:spcPct val="170000"/>
              </a:lnSpc>
              <a:spcBef>
                <a:spcPts val="0"/>
              </a:spcBef>
              <a:buFont typeface="Wingdings" panose="05000000000000000000" pitchFamily="2" charset="2"/>
              <a:buChar char="Ø"/>
            </a:pPr>
            <a:r>
              <a:rPr lang="en-US" sz="5000" b="1" dirty="0"/>
              <a:t>Bridge To Transplant Therapy</a:t>
            </a:r>
            <a:r>
              <a:rPr lang="en-US" sz="5000" dirty="0"/>
              <a:t>: </a:t>
            </a:r>
          </a:p>
          <a:p>
            <a:pPr marL="914400" lvl="3" indent="0">
              <a:lnSpc>
                <a:spcPct val="170000"/>
              </a:lnSpc>
              <a:spcBef>
                <a:spcPts val="0"/>
              </a:spcBef>
            </a:pPr>
            <a:r>
              <a:rPr lang="en-US" sz="5000" dirty="0"/>
              <a:t>Patient can use until heart  becomes available</a:t>
            </a:r>
          </a:p>
          <a:p>
            <a:pPr marL="914400" lvl="3" indent="0">
              <a:lnSpc>
                <a:spcPct val="170000"/>
              </a:lnSpc>
              <a:spcBef>
                <a:spcPts val="0"/>
              </a:spcBef>
            </a:pPr>
            <a:r>
              <a:rPr lang="en-US" sz="5000" dirty="0"/>
              <a:t>In some cases, LVAD can restore the failing heart,</a:t>
            </a:r>
          </a:p>
          <a:p>
            <a:pPr marL="457200" lvl="2" indent="0">
              <a:lnSpc>
                <a:spcPct val="170000"/>
              </a:lnSpc>
              <a:spcBef>
                <a:spcPts val="0"/>
              </a:spcBef>
              <a:buNone/>
            </a:pPr>
            <a:r>
              <a:rPr lang="en-US" sz="5000" dirty="0"/>
              <a:t>	 eliminating need for transplant</a:t>
            </a:r>
          </a:p>
          <a:p>
            <a:pPr marL="571500" lvl="1" indent="-571500">
              <a:lnSpc>
                <a:spcPct val="170000"/>
              </a:lnSpc>
              <a:spcBef>
                <a:spcPts val="0"/>
              </a:spcBef>
              <a:buFont typeface="Wingdings" panose="05000000000000000000" pitchFamily="2" charset="2"/>
              <a:buChar char="v"/>
            </a:pPr>
            <a:r>
              <a:rPr lang="en-US" sz="5000" b="1" dirty="0"/>
              <a:t>Destination therapy</a:t>
            </a:r>
          </a:p>
          <a:p>
            <a:pPr marL="457200" lvl="2" indent="0">
              <a:lnSpc>
                <a:spcPct val="170000"/>
              </a:lnSpc>
              <a:spcBef>
                <a:spcPts val="0"/>
              </a:spcBef>
            </a:pPr>
            <a:r>
              <a:rPr lang="en-US" sz="5000" dirty="0"/>
              <a:t>If patient is not a candidate for heart transplant,</a:t>
            </a:r>
          </a:p>
          <a:p>
            <a:pPr marL="457200" lvl="2" indent="0">
              <a:lnSpc>
                <a:spcPct val="170000"/>
              </a:lnSpc>
              <a:spcBef>
                <a:spcPts val="0"/>
              </a:spcBef>
              <a:buNone/>
            </a:pPr>
            <a:r>
              <a:rPr lang="en-US" sz="5000" dirty="0"/>
              <a:t> LVAD can be long  term treatment to prolong and </a:t>
            </a:r>
          </a:p>
          <a:p>
            <a:pPr marL="457200" lvl="2" indent="0">
              <a:lnSpc>
                <a:spcPct val="170000"/>
              </a:lnSpc>
              <a:spcBef>
                <a:spcPts val="0"/>
              </a:spcBef>
              <a:buNone/>
            </a:pPr>
            <a:r>
              <a:rPr lang="en-US" sz="5000" dirty="0"/>
              <a:t> improve patient’s life</a:t>
            </a:r>
          </a:p>
          <a:p>
            <a:pPr marL="457200" lvl="1" indent="0">
              <a:buNone/>
            </a:pPr>
            <a:endParaRPr lang="en-US" dirty="0"/>
          </a:p>
        </p:txBody>
      </p:sp>
      <p:pic>
        <p:nvPicPr>
          <p:cNvPr id="6" name="Picture 5">
            <a:extLst>
              <a:ext uri="{FF2B5EF4-FFF2-40B4-BE49-F238E27FC236}">
                <a16:creationId xmlns:a16="http://schemas.microsoft.com/office/drawing/2014/main" id="{E5F6D092-CC96-8B9A-10EA-6A20E3016DF2}"/>
              </a:ext>
            </a:extLst>
          </p:cNvPr>
          <p:cNvPicPr>
            <a:picLocks noChangeAspect="1"/>
          </p:cNvPicPr>
          <p:nvPr/>
        </p:nvPicPr>
        <p:blipFill>
          <a:blip r:embed="rId4"/>
          <a:stretch>
            <a:fillRect/>
          </a:stretch>
        </p:blipFill>
        <p:spPr>
          <a:xfrm>
            <a:off x="8693358" y="1292184"/>
            <a:ext cx="2370107" cy="29660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04DE4B9C-A56F-BD71-BB6E-9CA4E53CD058}"/>
              </a:ext>
            </a:extLst>
          </p:cNvPr>
          <p:cNvSpPr txBox="1"/>
          <p:nvPr/>
        </p:nvSpPr>
        <p:spPr>
          <a:xfrm>
            <a:off x="7709542" y="4534428"/>
            <a:ext cx="3935717" cy="1703543"/>
          </a:xfrm>
          <a:prstGeom prst="rect">
            <a:avLst/>
          </a:prstGeo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pPr marL="0" lvl="1" indent="0">
              <a:lnSpc>
                <a:spcPct val="170000"/>
              </a:lnSpc>
              <a:spcBef>
                <a:spcPts val="0"/>
              </a:spcBef>
              <a:buNone/>
            </a:pPr>
            <a:r>
              <a:rPr lang="en-US" sz="2400" b="1" dirty="0">
                <a:solidFill>
                  <a:schemeClr val="tx2"/>
                </a:solidFill>
                <a:hlinkClick r:id="rId5">
                  <a:extLst>
                    <a:ext uri="{A12FA001-AC4F-418D-AE19-62706E023703}">
                      <ahyp:hlinkClr xmlns:ahyp="http://schemas.microsoft.com/office/drawing/2018/hyperlinkcolor" val="tx"/>
                    </a:ext>
                  </a:extLst>
                </a:hlinkClick>
              </a:rPr>
              <a:t>VIDEO HOW LVAD WORKS</a:t>
            </a:r>
          </a:p>
          <a:p>
            <a:pPr marL="0" lvl="1" indent="0">
              <a:lnSpc>
                <a:spcPct val="170000"/>
              </a:lnSpc>
              <a:spcBef>
                <a:spcPts val="0"/>
              </a:spcBef>
              <a:buNone/>
            </a:pPr>
            <a:r>
              <a:rPr lang="en-US" sz="2000" dirty="0">
                <a:solidFill>
                  <a:schemeClr val="tx2"/>
                </a:solidFill>
                <a:hlinkClick r:id="rId5">
                  <a:extLst>
                    <a:ext uri="{A12FA001-AC4F-418D-AE19-62706E023703}">
                      <ahyp:hlinkClr xmlns:ahyp="http://schemas.microsoft.com/office/drawing/2018/hyperlinkcolor" val="tx"/>
                    </a:ext>
                  </a:extLst>
                </a:hlinkClick>
              </a:rPr>
              <a:t>https://www.youtube.com/watch?v=mOZIYoq32SQ</a:t>
            </a:r>
            <a:endParaRPr lang="en-US" sz="2000" dirty="0">
              <a:solidFill>
                <a:schemeClr val="tx2"/>
              </a:solidFill>
            </a:endParaRPr>
          </a:p>
        </p:txBody>
      </p:sp>
      <p:sp>
        <p:nvSpPr>
          <p:cNvPr id="8" name="TextBox 7">
            <a:extLst>
              <a:ext uri="{FF2B5EF4-FFF2-40B4-BE49-F238E27FC236}">
                <a16:creationId xmlns:a16="http://schemas.microsoft.com/office/drawing/2014/main" id="{BB1BBD86-69FC-7FF9-9C1C-E82035778920}"/>
              </a:ext>
            </a:extLst>
          </p:cNvPr>
          <p:cNvSpPr txBox="1"/>
          <p:nvPr/>
        </p:nvSpPr>
        <p:spPr>
          <a:xfrm>
            <a:off x="8446834" y="6532480"/>
            <a:ext cx="2609849"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YouTube and googleimages.com, 2026</a:t>
            </a:r>
          </a:p>
        </p:txBody>
      </p:sp>
    </p:spTree>
    <p:extLst>
      <p:ext uri="{BB962C8B-B14F-4D97-AF65-F5344CB8AC3E}">
        <p14:creationId xmlns:p14="http://schemas.microsoft.com/office/powerpoint/2010/main" val="4260575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1189746" y="119817"/>
            <a:ext cx="10043474" cy="710049"/>
          </a:xfrm>
        </p:spPr>
        <p:txBody>
          <a:bodyPr/>
          <a:lstStyle/>
          <a:p>
            <a:r>
              <a:rPr lang="en-US" b="1" dirty="0"/>
              <a:t>Left Ventricular Assist Device (LVAD)</a:t>
            </a:r>
          </a:p>
        </p:txBody>
      </p:sp>
      <p:pic>
        <p:nvPicPr>
          <p:cNvPr id="6" name="Picture 5">
            <a:extLst>
              <a:ext uri="{FF2B5EF4-FFF2-40B4-BE49-F238E27FC236}">
                <a16:creationId xmlns:a16="http://schemas.microsoft.com/office/drawing/2014/main" id="{44C6476A-48B6-8A36-29B9-03849F928162}"/>
              </a:ext>
            </a:extLst>
          </p:cNvPr>
          <p:cNvPicPr>
            <a:picLocks noChangeAspect="1"/>
          </p:cNvPicPr>
          <p:nvPr/>
        </p:nvPicPr>
        <p:blipFill>
          <a:blip r:embed="rId4"/>
          <a:stretch>
            <a:fillRect/>
          </a:stretch>
        </p:blipFill>
        <p:spPr>
          <a:xfrm>
            <a:off x="1189746" y="949683"/>
            <a:ext cx="5835924" cy="5581746"/>
          </a:xfrm>
          <a:prstGeom prst="rect">
            <a:avLst/>
          </a:prstGeom>
        </p:spPr>
      </p:pic>
      <p:pic>
        <p:nvPicPr>
          <p:cNvPr id="8" name="Picture 7">
            <a:extLst>
              <a:ext uri="{FF2B5EF4-FFF2-40B4-BE49-F238E27FC236}">
                <a16:creationId xmlns:a16="http://schemas.microsoft.com/office/drawing/2014/main" id="{678C1AC2-34F4-94B9-74D0-B59281BED34B}"/>
              </a:ext>
            </a:extLst>
          </p:cNvPr>
          <p:cNvPicPr>
            <a:picLocks noChangeAspect="1"/>
          </p:cNvPicPr>
          <p:nvPr/>
        </p:nvPicPr>
        <p:blipFill>
          <a:blip r:embed="rId5"/>
          <a:srcRect l="597" r="1"/>
          <a:stretch>
            <a:fillRect/>
          </a:stretch>
        </p:blipFill>
        <p:spPr>
          <a:xfrm>
            <a:off x="8105775" y="829866"/>
            <a:ext cx="2840438" cy="2305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itle 1">
            <a:extLst>
              <a:ext uri="{FF2B5EF4-FFF2-40B4-BE49-F238E27FC236}">
                <a16:creationId xmlns:a16="http://schemas.microsoft.com/office/drawing/2014/main" id="{262F12E7-44F7-4BE0-8A3D-CD610E23285E}"/>
              </a:ext>
            </a:extLst>
          </p:cNvPr>
          <p:cNvSpPr txBox="1">
            <a:spLocks/>
          </p:cNvSpPr>
          <p:nvPr/>
        </p:nvSpPr>
        <p:spPr>
          <a:xfrm>
            <a:off x="7628530" y="3314641"/>
            <a:ext cx="4563470" cy="354335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70000"/>
              </a:lnSpc>
              <a:buFont typeface="Arial" panose="020B0604020202020204" pitchFamily="34" charset="0"/>
              <a:buChar char="•"/>
            </a:pPr>
            <a:r>
              <a:rPr lang="en-US" sz="1700" b="1" dirty="0"/>
              <a:t>Dressing change under sterile technique, like changing central line dressing</a:t>
            </a:r>
          </a:p>
          <a:p>
            <a:pPr>
              <a:lnSpc>
                <a:spcPct val="170000"/>
              </a:lnSpc>
              <a:buFont typeface="Arial" panose="020B0604020202020204" pitchFamily="34" charset="0"/>
              <a:buChar char="•"/>
            </a:pPr>
            <a:r>
              <a:rPr lang="en-US" sz="1700" b="1" dirty="0">
                <a:highlight>
                  <a:srgbClr val="FFFF00"/>
                </a:highlight>
              </a:rPr>
              <a:t>How Often ???</a:t>
            </a:r>
          </a:p>
          <a:p>
            <a:pPr>
              <a:lnSpc>
                <a:spcPct val="170000"/>
              </a:lnSpc>
              <a:buFont typeface="Arial" panose="020B0604020202020204" pitchFamily="34" charset="0"/>
              <a:buChar char="•"/>
            </a:pPr>
            <a:r>
              <a:rPr lang="en-US" sz="1700" b="1" dirty="0"/>
              <a:t>New LVAD patient should have detailed instructions and family member trained on dressing change</a:t>
            </a:r>
          </a:p>
          <a:p>
            <a:pPr marL="342900" indent="-342900">
              <a:lnSpc>
                <a:spcPct val="170000"/>
              </a:lnSpc>
              <a:buFont typeface="Wingdings" panose="05000000000000000000" pitchFamily="2" charset="2"/>
              <a:buChar char="v"/>
            </a:pPr>
            <a:r>
              <a:rPr lang="en-US" sz="1900" b="1" u="sng" dirty="0"/>
              <a:t>POLICY TECH P/P </a:t>
            </a:r>
          </a:p>
          <a:p>
            <a:pPr>
              <a:lnSpc>
                <a:spcPct val="170000"/>
              </a:lnSpc>
              <a:buFont typeface="Arial" panose="020B0604020202020204" pitchFamily="34" charset="0"/>
              <a:buChar char="•"/>
            </a:pPr>
            <a:r>
              <a:rPr lang="en-US" sz="1700" b="1" dirty="0">
                <a:hlinkClick r:id="rId6"/>
              </a:rPr>
              <a:t>https://tuftsmedicine.navexone.com/content/dotNet/documents/?docid=3989&amp;app=pt&amp;source=search</a:t>
            </a:r>
            <a:endParaRPr lang="en-US" sz="1700" b="1" dirty="0"/>
          </a:p>
          <a:p>
            <a:pPr>
              <a:lnSpc>
                <a:spcPct val="170000"/>
              </a:lnSpc>
              <a:buFont typeface="Arial" panose="020B0604020202020204" pitchFamily="34" charset="0"/>
              <a:buChar char="•"/>
            </a:pPr>
            <a:endParaRPr lang="en-US" sz="1400" b="1" dirty="0"/>
          </a:p>
        </p:txBody>
      </p:sp>
    </p:spTree>
    <p:extLst>
      <p:ext uri="{BB962C8B-B14F-4D97-AF65-F5344CB8AC3E}">
        <p14:creationId xmlns:p14="http://schemas.microsoft.com/office/powerpoint/2010/main" val="30424090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64BB4D1D-8C24-5F5A-6069-C82A382A6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61A94A-9CF5-73EC-2310-1ABDA00E6D56}"/>
              </a:ext>
            </a:extLst>
          </p:cNvPr>
          <p:cNvSpPr>
            <a:spLocks noGrp="1"/>
          </p:cNvSpPr>
          <p:nvPr>
            <p:ph type="title"/>
          </p:nvPr>
        </p:nvSpPr>
        <p:spPr>
          <a:xfrm>
            <a:off x="2415226" y="0"/>
            <a:ext cx="10043474" cy="596900"/>
          </a:xfrm>
        </p:spPr>
        <p:txBody>
          <a:bodyPr>
            <a:normAutofit/>
          </a:bodyPr>
          <a:lstStyle/>
          <a:p>
            <a:r>
              <a:rPr lang="en-US" sz="3600" b="1" dirty="0"/>
              <a:t>Left Ventricular Assist Device (LVAD)</a:t>
            </a:r>
          </a:p>
        </p:txBody>
      </p:sp>
      <p:sp>
        <p:nvSpPr>
          <p:cNvPr id="3" name="Subtitle 2">
            <a:extLst>
              <a:ext uri="{FF2B5EF4-FFF2-40B4-BE49-F238E27FC236}">
                <a16:creationId xmlns:a16="http://schemas.microsoft.com/office/drawing/2014/main" id="{94771296-E118-2B8E-1A95-DE41241F120E}"/>
              </a:ext>
            </a:extLst>
          </p:cNvPr>
          <p:cNvSpPr>
            <a:spLocks noGrp="1"/>
          </p:cNvSpPr>
          <p:nvPr>
            <p:ph idx="1"/>
          </p:nvPr>
        </p:nvSpPr>
        <p:spPr>
          <a:xfrm>
            <a:off x="1119827" y="511076"/>
            <a:ext cx="5147623" cy="6858000"/>
          </a:xfrm>
        </p:spPr>
        <p:txBody>
          <a:bodyPr>
            <a:noAutofit/>
          </a:bodyPr>
          <a:lstStyle/>
          <a:p>
            <a:pPr>
              <a:lnSpc>
                <a:spcPct val="100000"/>
              </a:lnSpc>
              <a:buFont typeface="Wingdings" panose="05000000000000000000" pitchFamily="2" charset="2"/>
              <a:buChar char="v"/>
            </a:pPr>
            <a:r>
              <a:rPr lang="en-US" sz="2400" b="1" u="sng" dirty="0"/>
              <a:t>Pump</a:t>
            </a:r>
            <a:endParaRPr lang="en-US" sz="2400" dirty="0"/>
          </a:p>
          <a:p>
            <a:pPr>
              <a:lnSpc>
                <a:spcPct val="100000"/>
              </a:lnSpc>
              <a:spcBef>
                <a:spcPts val="600"/>
              </a:spcBef>
            </a:pPr>
            <a:r>
              <a:rPr lang="en-US" sz="1600" dirty="0"/>
              <a:t>Internal</a:t>
            </a:r>
          </a:p>
          <a:p>
            <a:pPr>
              <a:lnSpc>
                <a:spcPct val="100000"/>
              </a:lnSpc>
              <a:spcBef>
                <a:spcPts val="600"/>
              </a:spcBef>
            </a:pPr>
            <a:r>
              <a:rPr lang="en-US" sz="1600" dirty="0"/>
              <a:t>Connected to left ventricle which pulls blood into the pump</a:t>
            </a:r>
          </a:p>
          <a:p>
            <a:pPr>
              <a:lnSpc>
                <a:spcPct val="100000"/>
              </a:lnSpc>
              <a:spcBef>
                <a:spcPts val="600"/>
              </a:spcBef>
            </a:pPr>
            <a:r>
              <a:rPr lang="en-US" sz="1600" dirty="0"/>
              <a:t>The pump then sends blood to ascending </a:t>
            </a:r>
          </a:p>
          <a:p>
            <a:pPr marL="0" indent="0">
              <a:lnSpc>
                <a:spcPct val="100000"/>
              </a:lnSpc>
              <a:spcBef>
                <a:spcPts val="600"/>
              </a:spcBef>
              <a:buNone/>
            </a:pPr>
            <a:r>
              <a:rPr lang="en-US" sz="1600" dirty="0"/>
              <a:t>     aorta </a:t>
            </a:r>
          </a:p>
          <a:p>
            <a:pPr>
              <a:lnSpc>
                <a:spcPct val="100000"/>
              </a:lnSpc>
              <a:spcBef>
                <a:spcPts val="600"/>
              </a:spcBef>
            </a:pPr>
            <a:r>
              <a:rPr lang="en-US" sz="1600" dirty="0"/>
              <a:t>The aorta then sends the blood to the body </a:t>
            </a:r>
          </a:p>
          <a:p>
            <a:pPr marL="0" indent="0">
              <a:lnSpc>
                <a:spcPct val="100000"/>
              </a:lnSpc>
              <a:spcBef>
                <a:spcPts val="600"/>
              </a:spcBef>
              <a:buNone/>
            </a:pPr>
            <a:r>
              <a:rPr lang="en-US" sz="1600" dirty="0"/>
              <a:t>     with the heart having to do minimal work</a:t>
            </a:r>
          </a:p>
          <a:p>
            <a:pPr>
              <a:lnSpc>
                <a:spcPct val="170000"/>
              </a:lnSpc>
              <a:spcBef>
                <a:spcPts val="600"/>
              </a:spcBef>
            </a:pPr>
            <a:endParaRPr lang="en-US" sz="400" b="1" dirty="0"/>
          </a:p>
          <a:p>
            <a:pPr marL="0" indent="0">
              <a:lnSpc>
                <a:spcPct val="170000"/>
              </a:lnSpc>
              <a:spcBef>
                <a:spcPts val="600"/>
              </a:spcBef>
              <a:buNone/>
            </a:pPr>
            <a:endParaRPr lang="en-US" sz="400" b="1" dirty="0"/>
          </a:p>
          <a:p>
            <a:pPr>
              <a:lnSpc>
                <a:spcPct val="100000"/>
              </a:lnSpc>
              <a:spcBef>
                <a:spcPts val="600"/>
              </a:spcBef>
              <a:buFont typeface="Wingdings" panose="05000000000000000000" pitchFamily="2" charset="2"/>
              <a:buChar char="v"/>
            </a:pPr>
            <a:r>
              <a:rPr lang="en-US" sz="2400" b="1" u="sng" dirty="0"/>
              <a:t>Driveline</a:t>
            </a:r>
            <a:endParaRPr lang="en-US" sz="2400" u="sng" dirty="0"/>
          </a:p>
          <a:p>
            <a:pPr>
              <a:lnSpc>
                <a:spcPct val="100000"/>
              </a:lnSpc>
              <a:spcBef>
                <a:spcPts val="600"/>
              </a:spcBef>
            </a:pPr>
            <a:r>
              <a:rPr lang="en-US" sz="1600" dirty="0"/>
              <a:t>Internal and External.  </a:t>
            </a:r>
          </a:p>
          <a:p>
            <a:pPr>
              <a:lnSpc>
                <a:spcPct val="100000"/>
              </a:lnSpc>
              <a:spcBef>
                <a:spcPts val="600"/>
              </a:spcBef>
            </a:pPr>
            <a:r>
              <a:rPr lang="en-US" sz="1600" dirty="0"/>
              <a:t>There is a tube connecting pump to the </a:t>
            </a:r>
          </a:p>
          <a:p>
            <a:pPr marL="0" indent="0">
              <a:lnSpc>
                <a:spcPct val="100000"/>
              </a:lnSpc>
              <a:spcBef>
                <a:spcPts val="600"/>
              </a:spcBef>
              <a:buNone/>
            </a:pPr>
            <a:r>
              <a:rPr lang="en-US" sz="1600" dirty="0"/>
              <a:t>     controller</a:t>
            </a:r>
          </a:p>
          <a:p>
            <a:pPr>
              <a:lnSpc>
                <a:spcPct val="100000"/>
              </a:lnSpc>
              <a:spcBef>
                <a:spcPts val="600"/>
              </a:spcBef>
            </a:pPr>
            <a:r>
              <a:rPr lang="en-US" sz="1600" dirty="0"/>
              <a:t>The controller contains power cables.  </a:t>
            </a:r>
          </a:p>
          <a:p>
            <a:pPr>
              <a:lnSpc>
                <a:spcPct val="100000"/>
              </a:lnSpc>
              <a:spcBef>
                <a:spcPts val="600"/>
              </a:spcBef>
            </a:pPr>
            <a:r>
              <a:rPr lang="en-US" sz="1600" dirty="0"/>
              <a:t>The tube exits through skin on right or</a:t>
            </a:r>
          </a:p>
          <a:p>
            <a:pPr marL="0" indent="0">
              <a:lnSpc>
                <a:spcPct val="100000"/>
              </a:lnSpc>
              <a:spcBef>
                <a:spcPts val="600"/>
              </a:spcBef>
              <a:buNone/>
            </a:pPr>
            <a:r>
              <a:rPr lang="en-US" sz="1600" dirty="0"/>
              <a:t>      left side of abdomen.</a:t>
            </a:r>
          </a:p>
          <a:p>
            <a:pPr>
              <a:lnSpc>
                <a:spcPct val="100000"/>
              </a:lnSpc>
              <a:spcBef>
                <a:spcPts val="600"/>
              </a:spcBef>
            </a:pPr>
            <a:r>
              <a:rPr lang="en-US" sz="1600" dirty="0"/>
              <a:t> Driveline dressing requires periodic changing.</a:t>
            </a:r>
          </a:p>
        </p:txBody>
      </p:sp>
      <p:sp>
        <p:nvSpPr>
          <p:cNvPr id="6" name="TextBox 5">
            <a:extLst>
              <a:ext uri="{FF2B5EF4-FFF2-40B4-BE49-F238E27FC236}">
                <a16:creationId xmlns:a16="http://schemas.microsoft.com/office/drawing/2014/main" id="{C7912C5F-EFF6-9F1B-D528-FDFB39B243BA}"/>
              </a:ext>
            </a:extLst>
          </p:cNvPr>
          <p:cNvSpPr txBox="1"/>
          <p:nvPr/>
        </p:nvSpPr>
        <p:spPr>
          <a:xfrm>
            <a:off x="8105775" y="622300"/>
            <a:ext cx="3867150" cy="6001643"/>
          </a:xfrm>
          <a:prstGeom prst="rect">
            <a:avLst/>
          </a:prstGeom>
          <a:noFill/>
        </p:spPr>
        <p:txBody>
          <a:bodyPr wrap="square">
            <a:spAutoFit/>
          </a:bodyPr>
          <a:lstStyle/>
          <a:p>
            <a:pPr marL="342900" indent="-342900">
              <a:buFont typeface="Wingdings" panose="05000000000000000000" pitchFamily="2" charset="2"/>
              <a:buChar char="v"/>
            </a:pPr>
            <a:r>
              <a:rPr lang="en-US" sz="2400" b="1" u="sng" dirty="0"/>
              <a:t>Controller</a:t>
            </a:r>
            <a:r>
              <a:rPr lang="en-US" dirty="0"/>
              <a:t> </a:t>
            </a:r>
          </a:p>
          <a:p>
            <a:pPr marL="285750" indent="-285750">
              <a:buFont typeface="Arial" panose="020B0604020202020204" pitchFamily="34" charset="0"/>
              <a:buChar char="•"/>
            </a:pPr>
            <a:r>
              <a:rPr lang="en-US" sz="1600" dirty="0"/>
              <a:t>External </a:t>
            </a:r>
          </a:p>
          <a:p>
            <a:pPr marL="285750" indent="-285750">
              <a:buFont typeface="Arial" panose="020B0604020202020204" pitchFamily="34" charset="0"/>
              <a:buChar char="•"/>
            </a:pPr>
            <a:r>
              <a:rPr lang="en-US" sz="1600" dirty="0"/>
              <a:t>Operates the pump and alarms if power is low or malfunctioning.  </a:t>
            </a:r>
          </a:p>
          <a:p>
            <a:pPr marL="285750" indent="-285750">
              <a:buFont typeface="Arial" panose="020B0604020202020204" pitchFamily="34" charset="0"/>
              <a:buChar char="•"/>
            </a:pPr>
            <a:r>
              <a:rPr lang="en-US" sz="1600" dirty="0"/>
              <a:t>Can be worn around waist or over the shoulder</a:t>
            </a:r>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endParaRPr lang="en-US" sz="400" dirty="0"/>
          </a:p>
          <a:p>
            <a:pPr marL="342900" indent="-342900">
              <a:buFont typeface="Wingdings" panose="05000000000000000000" pitchFamily="2" charset="2"/>
              <a:buChar char="v"/>
            </a:pPr>
            <a:r>
              <a:rPr lang="en-US" sz="2400" b="1" u="sng" dirty="0"/>
              <a:t>Batteries</a:t>
            </a:r>
            <a:r>
              <a:rPr lang="en-US" dirty="0"/>
              <a:t> </a:t>
            </a:r>
          </a:p>
          <a:p>
            <a:pPr marL="285750" indent="-285750">
              <a:buFont typeface="Arial" panose="020B0604020202020204" pitchFamily="34" charset="0"/>
              <a:buChar char="•"/>
            </a:pPr>
            <a:r>
              <a:rPr lang="en-US" sz="1600" dirty="0"/>
              <a:t>Rechargeable. </a:t>
            </a:r>
          </a:p>
          <a:p>
            <a:pPr marL="285750" indent="-285750">
              <a:buFont typeface="Arial" panose="020B0604020202020204" pitchFamily="34" charset="0"/>
              <a:buChar char="•"/>
            </a:pPr>
            <a:r>
              <a:rPr lang="en-US" sz="1600" dirty="0"/>
              <a:t>Patient should always carry extra fully charged batteries when leaving the home.  May be carried in pack with controller or in holster over the shoulder</a:t>
            </a:r>
          </a:p>
          <a:p>
            <a:pPr marL="285750" indent="-285750">
              <a:buFont typeface="Arial" panose="020B0604020202020204" pitchFamily="34" charset="0"/>
              <a:buChar char="•"/>
            </a:pPr>
            <a:r>
              <a:rPr lang="en-US" sz="1600" dirty="0"/>
              <a:t>AC power connection while sleeping</a:t>
            </a:r>
          </a:p>
          <a:p>
            <a:pPr marL="285750" indent="-285750">
              <a:buFont typeface="Arial" panose="020B0604020202020204" pitchFamily="34" charset="0"/>
              <a:buChar char="•"/>
            </a:pPr>
            <a:r>
              <a:rPr lang="en-US" sz="1600" dirty="0"/>
              <a:t>May have DC adaptor to power VAD in car</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endParaRPr lang="en-US" sz="1600" dirty="0"/>
          </a:p>
        </p:txBody>
      </p:sp>
      <p:pic>
        <p:nvPicPr>
          <p:cNvPr id="8" name="Picture 7">
            <a:extLst>
              <a:ext uri="{FF2B5EF4-FFF2-40B4-BE49-F238E27FC236}">
                <a16:creationId xmlns:a16="http://schemas.microsoft.com/office/drawing/2014/main" id="{EDB83041-1C94-0B43-D9FC-2F00D1A96466}"/>
              </a:ext>
            </a:extLst>
          </p:cNvPr>
          <p:cNvPicPr>
            <a:picLocks noChangeAspect="1"/>
          </p:cNvPicPr>
          <p:nvPr/>
        </p:nvPicPr>
        <p:blipFill>
          <a:blip r:embed="rId4"/>
          <a:stretch>
            <a:fillRect/>
          </a:stretch>
        </p:blipFill>
        <p:spPr>
          <a:xfrm>
            <a:off x="5266825" y="1689295"/>
            <a:ext cx="2771808" cy="3867652"/>
          </a:xfrm>
          <a:prstGeom prst="rect">
            <a:avLst/>
          </a:prstGeom>
        </p:spPr>
      </p:pic>
      <mc:AlternateContent xmlns:mc="http://schemas.openxmlformats.org/markup-compatibility/2006" xmlns:p14="http://schemas.microsoft.com/office/powerpoint/2010/main">
        <mc:Choice Requires="p14">
          <p:contentPart p14:bwMode="auto" r:id="rId5">
            <p14:nvContentPartPr>
              <p14:cNvPr id="43" name="Ink 42">
                <a:extLst>
                  <a:ext uri="{FF2B5EF4-FFF2-40B4-BE49-F238E27FC236}">
                    <a16:creationId xmlns:a16="http://schemas.microsoft.com/office/drawing/2014/main" id="{2A41BB2E-A78B-AD65-7DF1-EFD3E05E69C6}"/>
                  </a:ext>
                </a:extLst>
              </p14:cNvPr>
              <p14:cNvContentPartPr/>
              <p14:nvPr/>
            </p14:nvContentPartPr>
            <p14:xfrm>
              <a:off x="6071370" y="4593735"/>
              <a:ext cx="799920" cy="335160"/>
            </p14:xfrm>
          </p:contentPart>
        </mc:Choice>
        <mc:Fallback xmlns="">
          <p:pic>
            <p:nvPicPr>
              <p:cNvPr id="43" name="Ink 42">
                <a:extLst>
                  <a:ext uri="{FF2B5EF4-FFF2-40B4-BE49-F238E27FC236}">
                    <a16:creationId xmlns:a16="http://schemas.microsoft.com/office/drawing/2014/main" id="{2A41BB2E-A78B-AD65-7DF1-EFD3E05E69C6}"/>
                  </a:ext>
                </a:extLst>
              </p:cNvPr>
              <p:cNvPicPr/>
              <p:nvPr/>
            </p:nvPicPr>
            <p:blipFill>
              <a:blip r:embed="rId6"/>
              <a:stretch>
                <a:fillRect/>
              </a:stretch>
            </p:blipFill>
            <p:spPr>
              <a:xfrm>
                <a:off x="6053370" y="4575735"/>
                <a:ext cx="835560" cy="370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6" name="Ink 55">
                <a:extLst>
                  <a:ext uri="{FF2B5EF4-FFF2-40B4-BE49-F238E27FC236}">
                    <a16:creationId xmlns:a16="http://schemas.microsoft.com/office/drawing/2014/main" id="{77F026DB-694C-F96B-BF6A-B4639682FEEC}"/>
                  </a:ext>
                </a:extLst>
              </p14:cNvPr>
              <p14:cNvContentPartPr/>
              <p14:nvPr/>
            </p14:nvContentPartPr>
            <p14:xfrm>
              <a:off x="7196010" y="4537575"/>
              <a:ext cx="681840" cy="681840"/>
            </p14:xfrm>
          </p:contentPart>
        </mc:Choice>
        <mc:Fallback xmlns="">
          <p:pic>
            <p:nvPicPr>
              <p:cNvPr id="56" name="Ink 55">
                <a:extLst>
                  <a:ext uri="{FF2B5EF4-FFF2-40B4-BE49-F238E27FC236}">
                    <a16:creationId xmlns:a16="http://schemas.microsoft.com/office/drawing/2014/main" id="{77F026DB-694C-F96B-BF6A-B4639682FEEC}"/>
                  </a:ext>
                </a:extLst>
              </p:cNvPr>
              <p:cNvPicPr/>
              <p:nvPr/>
            </p:nvPicPr>
            <p:blipFill>
              <a:blip r:embed="rId8"/>
              <a:stretch>
                <a:fillRect/>
              </a:stretch>
            </p:blipFill>
            <p:spPr>
              <a:xfrm>
                <a:off x="7178010" y="4519575"/>
                <a:ext cx="717480" cy="717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5" name="Ink 64">
                <a:extLst>
                  <a:ext uri="{FF2B5EF4-FFF2-40B4-BE49-F238E27FC236}">
                    <a16:creationId xmlns:a16="http://schemas.microsoft.com/office/drawing/2014/main" id="{002AC64A-A09E-24E1-C876-6AD030FB5046}"/>
                  </a:ext>
                </a:extLst>
              </p14:cNvPr>
              <p14:cNvContentPartPr/>
              <p14:nvPr/>
            </p14:nvContentPartPr>
            <p14:xfrm>
              <a:off x="7324530" y="4667175"/>
              <a:ext cx="360" cy="360"/>
            </p14:xfrm>
          </p:contentPart>
        </mc:Choice>
        <mc:Fallback xmlns="">
          <p:pic>
            <p:nvPicPr>
              <p:cNvPr id="65" name="Ink 64">
                <a:extLst>
                  <a:ext uri="{FF2B5EF4-FFF2-40B4-BE49-F238E27FC236}">
                    <a16:creationId xmlns:a16="http://schemas.microsoft.com/office/drawing/2014/main" id="{002AC64A-A09E-24E1-C876-6AD030FB5046}"/>
                  </a:ext>
                </a:extLst>
              </p:cNvPr>
              <p:cNvPicPr/>
              <p:nvPr/>
            </p:nvPicPr>
            <p:blipFill>
              <a:blip r:embed="rId10"/>
              <a:stretch>
                <a:fillRect/>
              </a:stretch>
            </p:blipFill>
            <p:spPr>
              <a:xfrm>
                <a:off x="7306530" y="464917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6" name="Ink 65">
                <a:extLst>
                  <a:ext uri="{FF2B5EF4-FFF2-40B4-BE49-F238E27FC236}">
                    <a16:creationId xmlns:a16="http://schemas.microsoft.com/office/drawing/2014/main" id="{0DA06C59-793C-E6A3-2AF8-FC4A51E75BD7}"/>
                  </a:ext>
                </a:extLst>
              </p14:cNvPr>
              <p14:cNvContentPartPr/>
              <p14:nvPr/>
            </p14:nvContentPartPr>
            <p14:xfrm>
              <a:off x="7172250" y="4552695"/>
              <a:ext cx="360" cy="360"/>
            </p14:xfrm>
          </p:contentPart>
        </mc:Choice>
        <mc:Fallback xmlns="">
          <p:pic>
            <p:nvPicPr>
              <p:cNvPr id="66" name="Ink 65">
                <a:extLst>
                  <a:ext uri="{FF2B5EF4-FFF2-40B4-BE49-F238E27FC236}">
                    <a16:creationId xmlns:a16="http://schemas.microsoft.com/office/drawing/2014/main" id="{0DA06C59-793C-E6A3-2AF8-FC4A51E75BD7}"/>
                  </a:ext>
                </a:extLst>
              </p:cNvPr>
              <p:cNvPicPr/>
              <p:nvPr/>
            </p:nvPicPr>
            <p:blipFill>
              <a:blip r:embed="rId10"/>
              <a:stretch>
                <a:fillRect/>
              </a:stretch>
            </p:blipFill>
            <p:spPr>
              <a:xfrm>
                <a:off x="7154250" y="4534695"/>
                <a:ext cx="36000" cy="3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113" name="Ink 112">
                <a:extLst>
                  <a:ext uri="{FF2B5EF4-FFF2-40B4-BE49-F238E27FC236}">
                    <a16:creationId xmlns:a16="http://schemas.microsoft.com/office/drawing/2014/main" id="{D24066B4-616E-FF7F-6794-8C850AD9F94E}"/>
                  </a:ext>
                </a:extLst>
              </p14:cNvPr>
              <p14:cNvContentPartPr/>
              <p14:nvPr/>
            </p14:nvContentPartPr>
            <p14:xfrm>
              <a:off x="5176770" y="5016735"/>
              <a:ext cx="831960" cy="831960"/>
            </p14:xfrm>
          </p:contentPart>
        </mc:Choice>
        <mc:Fallback xmlns="">
          <p:pic>
            <p:nvPicPr>
              <p:cNvPr id="113" name="Ink 112">
                <a:extLst>
                  <a:ext uri="{FF2B5EF4-FFF2-40B4-BE49-F238E27FC236}">
                    <a16:creationId xmlns:a16="http://schemas.microsoft.com/office/drawing/2014/main" id="{D24066B4-616E-FF7F-6794-8C850AD9F94E}"/>
                  </a:ext>
                </a:extLst>
              </p:cNvPr>
              <p:cNvPicPr/>
              <p:nvPr/>
            </p:nvPicPr>
            <p:blipFill>
              <a:blip r:embed="rId13"/>
              <a:stretch>
                <a:fillRect/>
              </a:stretch>
            </p:blipFill>
            <p:spPr>
              <a:xfrm>
                <a:off x="5167770" y="5007735"/>
                <a:ext cx="849600" cy="849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8" name="Ink 137">
                <a:extLst>
                  <a:ext uri="{FF2B5EF4-FFF2-40B4-BE49-F238E27FC236}">
                    <a16:creationId xmlns:a16="http://schemas.microsoft.com/office/drawing/2014/main" id="{0C437B7E-FA0C-9ABF-90C4-FC5811155391}"/>
                  </a:ext>
                </a:extLst>
              </p14:cNvPr>
              <p14:cNvContentPartPr/>
              <p14:nvPr/>
            </p14:nvContentPartPr>
            <p14:xfrm>
              <a:off x="6528210" y="3615615"/>
              <a:ext cx="711000" cy="711360"/>
            </p14:xfrm>
          </p:contentPart>
        </mc:Choice>
        <mc:Fallback xmlns="">
          <p:pic>
            <p:nvPicPr>
              <p:cNvPr id="138" name="Ink 137">
                <a:extLst>
                  <a:ext uri="{FF2B5EF4-FFF2-40B4-BE49-F238E27FC236}">
                    <a16:creationId xmlns:a16="http://schemas.microsoft.com/office/drawing/2014/main" id="{0C437B7E-FA0C-9ABF-90C4-FC5811155391}"/>
                  </a:ext>
                </a:extLst>
              </p:cNvPr>
              <p:cNvPicPr/>
              <p:nvPr/>
            </p:nvPicPr>
            <p:blipFill>
              <a:blip r:embed="rId15"/>
              <a:stretch>
                <a:fillRect/>
              </a:stretch>
            </p:blipFill>
            <p:spPr>
              <a:xfrm>
                <a:off x="6519210" y="3606615"/>
                <a:ext cx="728640" cy="729000"/>
              </a:xfrm>
              <a:prstGeom prst="rect">
                <a:avLst/>
              </a:prstGeom>
            </p:spPr>
          </p:pic>
        </mc:Fallback>
      </mc:AlternateContent>
      <p:sp>
        <p:nvSpPr>
          <p:cNvPr id="141" name="TextBox 140">
            <a:extLst>
              <a:ext uri="{FF2B5EF4-FFF2-40B4-BE49-F238E27FC236}">
                <a16:creationId xmlns:a16="http://schemas.microsoft.com/office/drawing/2014/main" id="{36074EB7-B456-DED3-BB8B-C797A02E8B70}"/>
              </a:ext>
            </a:extLst>
          </p:cNvPr>
          <p:cNvSpPr txBox="1"/>
          <p:nvPr/>
        </p:nvSpPr>
        <p:spPr>
          <a:xfrm>
            <a:off x="8534400" y="6235700"/>
            <a:ext cx="3438526"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1209188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E78A9CE-E058-2DF7-1AEE-111AA6E726F1}"/>
            </a:ext>
          </a:extLst>
        </p:cNvPr>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FD9E69D8-7740-1848-2C66-16700D8EB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41967F3-88FC-40CE-68DF-F7964200193A}"/>
              </a:ext>
            </a:extLst>
          </p:cNvPr>
          <p:cNvSpPr>
            <a:spLocks noGrp="1"/>
          </p:cNvSpPr>
          <p:nvPr>
            <p:ph type="title"/>
          </p:nvPr>
        </p:nvSpPr>
        <p:spPr>
          <a:xfrm>
            <a:off x="2839980" y="75140"/>
            <a:ext cx="7997940" cy="422032"/>
          </a:xfrm>
        </p:spPr>
        <p:txBody>
          <a:bodyPr>
            <a:noAutofit/>
          </a:bodyPr>
          <a:lstStyle/>
          <a:p>
            <a:r>
              <a:rPr lang="en-US" sz="2800" b="1" u="sng" dirty="0">
                <a:effectLst>
                  <a:outerShdw blurRad="38100" dist="38100" dir="2700000" algn="tl">
                    <a:srgbClr val="000000">
                      <a:alpha val="43137"/>
                    </a:srgbClr>
                  </a:outerShdw>
                </a:effectLst>
              </a:rPr>
              <a:t>ASSESSING THE LVAD-WHY CHECK MAP</a:t>
            </a:r>
            <a:r>
              <a:rPr lang="en-US" sz="2800" b="1" dirty="0"/>
              <a:t>?</a:t>
            </a:r>
          </a:p>
        </p:txBody>
      </p:sp>
      <p:sp>
        <p:nvSpPr>
          <p:cNvPr id="141" name="TextBox 140">
            <a:extLst>
              <a:ext uri="{FF2B5EF4-FFF2-40B4-BE49-F238E27FC236}">
                <a16:creationId xmlns:a16="http://schemas.microsoft.com/office/drawing/2014/main" id="{28A2F920-7413-E55F-7F4A-64E91BFD96EB}"/>
              </a:ext>
            </a:extLst>
          </p:cNvPr>
          <p:cNvSpPr txBox="1"/>
          <p:nvPr/>
        </p:nvSpPr>
        <p:spPr>
          <a:xfrm>
            <a:off x="-2343150" y="6858000"/>
            <a:ext cx="3438526"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googleimages.com, 2026</a:t>
            </a:r>
          </a:p>
        </p:txBody>
      </p:sp>
      <p:sp>
        <p:nvSpPr>
          <p:cNvPr id="7" name="Content Placeholder 6">
            <a:extLst>
              <a:ext uri="{FF2B5EF4-FFF2-40B4-BE49-F238E27FC236}">
                <a16:creationId xmlns:a16="http://schemas.microsoft.com/office/drawing/2014/main" id="{7F6950F5-80A1-45ED-FAD9-88311645741A}"/>
              </a:ext>
            </a:extLst>
          </p:cNvPr>
          <p:cNvSpPr>
            <a:spLocks noGrp="1"/>
          </p:cNvSpPr>
          <p:nvPr>
            <p:ph idx="1"/>
          </p:nvPr>
        </p:nvSpPr>
        <p:spPr>
          <a:xfrm>
            <a:off x="1238250" y="572312"/>
            <a:ext cx="10620014" cy="6210548"/>
          </a:xfrm>
        </p:spPr>
        <p:style>
          <a:lnRef idx="2">
            <a:schemeClr val="accent5"/>
          </a:lnRef>
          <a:fillRef idx="1">
            <a:schemeClr val="lt1"/>
          </a:fillRef>
          <a:effectRef idx="0">
            <a:schemeClr val="accent5"/>
          </a:effectRef>
          <a:fontRef idx="minor">
            <a:schemeClr val="dk1"/>
          </a:fontRef>
        </p:style>
        <p:txBody>
          <a:bodyPr>
            <a:normAutofit fontScale="25000" lnSpcReduction="20000"/>
          </a:bodyPr>
          <a:lstStyle/>
          <a:p>
            <a:pPr>
              <a:buFont typeface="Wingdings" panose="05000000000000000000" pitchFamily="2" charset="2"/>
              <a:buChar char="v"/>
            </a:pPr>
            <a:r>
              <a:rPr lang="en-US" sz="9600" dirty="0"/>
              <a:t>Monitor </a:t>
            </a:r>
            <a:r>
              <a:rPr lang="en-US" sz="9600" b="1" dirty="0"/>
              <a:t>Orthostatic Blood Pressure </a:t>
            </a:r>
          </a:p>
          <a:p>
            <a:pPr>
              <a:buFont typeface="Wingdings" panose="05000000000000000000" pitchFamily="2" charset="2"/>
              <a:buChar char="v"/>
            </a:pPr>
            <a:r>
              <a:rPr lang="en-US" sz="9600" b="1" dirty="0"/>
              <a:t>Measure the Mean Arterial Pressure </a:t>
            </a:r>
            <a:r>
              <a:rPr lang="en-US" sz="9600" b="1" i="1" dirty="0"/>
              <a:t>(MAP)</a:t>
            </a:r>
            <a:endParaRPr lang="en-US" sz="3200" b="1" i="1" dirty="0"/>
          </a:p>
          <a:p>
            <a:pPr>
              <a:buFont typeface="Wingdings" panose="05000000000000000000" pitchFamily="2" charset="2"/>
              <a:buChar char="v"/>
            </a:pPr>
            <a:endParaRPr lang="en-US" sz="1600" b="1" dirty="0"/>
          </a:p>
          <a:p>
            <a:pPr>
              <a:buFont typeface="Wingdings" panose="05000000000000000000" pitchFamily="2" charset="2"/>
              <a:buChar char="v"/>
            </a:pPr>
            <a:r>
              <a:rPr lang="en-US" sz="9600" b="1" dirty="0"/>
              <a:t>Formula MAP=</a:t>
            </a:r>
            <a:r>
              <a:rPr lang="en-US" sz="9600" b="1" i="1" dirty="0">
                <a:solidFill>
                  <a:srgbClr val="FF0000"/>
                </a:solidFill>
              </a:rPr>
              <a:t>SYSTOLIC</a:t>
            </a:r>
            <a:r>
              <a:rPr lang="en-US" sz="9600" b="1" i="1" dirty="0"/>
              <a:t> +</a:t>
            </a:r>
            <a:r>
              <a:rPr lang="en-US" sz="9600" b="1" i="1" dirty="0">
                <a:solidFill>
                  <a:schemeClr val="accent5"/>
                </a:solidFill>
              </a:rPr>
              <a:t>2 </a:t>
            </a:r>
            <a:r>
              <a:rPr lang="en-US" sz="9600" b="1" i="1" dirty="0">
                <a:solidFill>
                  <a:srgbClr val="00B050"/>
                </a:solidFill>
              </a:rPr>
              <a:t>(DIASTOLIC) </a:t>
            </a:r>
            <a:r>
              <a:rPr lang="en-US" sz="9600" b="1" i="1" dirty="0">
                <a:solidFill>
                  <a:srgbClr val="7030A0"/>
                </a:solidFill>
              </a:rPr>
              <a:t>/ 3 </a:t>
            </a:r>
          </a:p>
          <a:p>
            <a:pPr lvl="1"/>
            <a:r>
              <a:rPr lang="en-US" sz="9200" b="1" i="1" dirty="0"/>
              <a:t>REMEMBER THE ORDER OF OPERATION </a:t>
            </a:r>
          </a:p>
          <a:p>
            <a:pPr>
              <a:buFont typeface="Wingdings" panose="05000000000000000000" pitchFamily="2" charset="2"/>
              <a:buChar char="v"/>
            </a:pPr>
            <a:endParaRPr lang="en-US" sz="1600" b="1" i="1" u="sng" dirty="0"/>
          </a:p>
          <a:p>
            <a:pPr>
              <a:buFont typeface="Wingdings" panose="05000000000000000000" pitchFamily="2" charset="2"/>
              <a:buChar char="v"/>
            </a:pPr>
            <a:r>
              <a:rPr lang="en-US" sz="9600" b="1" u="sng" dirty="0"/>
              <a:t>Example </a:t>
            </a:r>
            <a:endParaRPr lang="en-US" sz="9600" dirty="0"/>
          </a:p>
          <a:p>
            <a:pPr marL="0" lvl="1" indent="0">
              <a:lnSpc>
                <a:spcPct val="120000"/>
              </a:lnSpc>
              <a:spcBef>
                <a:spcPts val="0"/>
              </a:spcBef>
            </a:pPr>
            <a:r>
              <a:rPr lang="en-US" sz="8000" dirty="0"/>
              <a:t>MAP =  (</a:t>
            </a:r>
            <a:r>
              <a:rPr lang="en-US" sz="8000" b="1" i="1" dirty="0"/>
              <a:t>Systolic</a:t>
            </a:r>
            <a:r>
              <a:rPr lang="en-US" sz="8000" dirty="0"/>
              <a:t>)120 + 2x (</a:t>
            </a:r>
            <a:r>
              <a:rPr lang="en-US" sz="8000" b="1" i="1" dirty="0"/>
              <a:t>Diastolic 80</a:t>
            </a:r>
            <a:r>
              <a:rPr lang="en-US" sz="8000" dirty="0"/>
              <a:t>) / 3</a:t>
            </a:r>
          </a:p>
          <a:p>
            <a:pPr marL="0" lvl="1" indent="0">
              <a:lnSpc>
                <a:spcPct val="120000"/>
              </a:lnSpc>
              <a:spcBef>
                <a:spcPts val="0"/>
              </a:spcBef>
            </a:pPr>
            <a:endParaRPr lang="en-US" sz="1600" dirty="0"/>
          </a:p>
          <a:p>
            <a:pPr marL="0" lvl="1" indent="0">
              <a:lnSpc>
                <a:spcPct val="120000"/>
              </a:lnSpc>
              <a:spcBef>
                <a:spcPts val="0"/>
              </a:spcBef>
            </a:pPr>
            <a:r>
              <a:rPr lang="en-US" sz="8000" dirty="0"/>
              <a:t>(Systolic)</a:t>
            </a:r>
            <a:r>
              <a:rPr lang="en-US" sz="8000" dirty="0">
                <a:solidFill>
                  <a:schemeClr val="accent6"/>
                </a:solidFill>
              </a:rPr>
              <a:t> </a:t>
            </a:r>
            <a:r>
              <a:rPr lang="en-US" sz="8000" b="1" dirty="0">
                <a:solidFill>
                  <a:srgbClr val="00B0F0"/>
                </a:solidFill>
              </a:rPr>
              <a:t>120 </a:t>
            </a:r>
            <a:r>
              <a:rPr lang="en-US" sz="8000" dirty="0"/>
              <a:t>+ (Diastolic 80) multiplied  x 2 =</a:t>
            </a:r>
            <a:r>
              <a:rPr lang="en-US" sz="8000" b="1" dirty="0">
                <a:solidFill>
                  <a:srgbClr val="00B0F0"/>
                </a:solidFill>
              </a:rPr>
              <a:t>160</a:t>
            </a:r>
            <a:r>
              <a:rPr lang="en-US" sz="8000" dirty="0"/>
              <a:t>)</a:t>
            </a:r>
            <a:r>
              <a:rPr lang="en-US" sz="8000" b="1" dirty="0"/>
              <a:t> Divided by / </a:t>
            </a:r>
            <a:r>
              <a:rPr lang="en-US" sz="8000" b="1" dirty="0">
                <a:solidFill>
                  <a:srgbClr val="00B0F0"/>
                </a:solidFill>
              </a:rPr>
              <a:t>3</a:t>
            </a:r>
          </a:p>
          <a:p>
            <a:pPr marL="0" lvl="1" indent="0">
              <a:lnSpc>
                <a:spcPct val="120000"/>
              </a:lnSpc>
              <a:spcBef>
                <a:spcPts val="0"/>
              </a:spcBef>
            </a:pPr>
            <a:endParaRPr lang="en-US" sz="400" b="1" dirty="0">
              <a:solidFill>
                <a:srgbClr val="00B0F0"/>
              </a:solidFill>
            </a:endParaRPr>
          </a:p>
          <a:p>
            <a:pPr marL="0" lvl="1" indent="0">
              <a:lnSpc>
                <a:spcPct val="120000"/>
              </a:lnSpc>
              <a:spcBef>
                <a:spcPts val="0"/>
              </a:spcBef>
            </a:pPr>
            <a:endParaRPr lang="en-US" sz="1600" b="1" dirty="0">
              <a:solidFill>
                <a:srgbClr val="00B0F0"/>
              </a:solidFill>
            </a:endParaRPr>
          </a:p>
          <a:p>
            <a:pPr marL="0" lvl="1" indent="0">
              <a:lnSpc>
                <a:spcPct val="120000"/>
              </a:lnSpc>
              <a:spcBef>
                <a:spcPts val="0"/>
              </a:spcBef>
            </a:pPr>
            <a:r>
              <a:rPr lang="en-US" sz="8000" dirty="0"/>
              <a:t>(Systolic </a:t>
            </a:r>
            <a:r>
              <a:rPr lang="en-US" sz="8000" b="1" dirty="0">
                <a:solidFill>
                  <a:srgbClr val="00B0F0"/>
                </a:solidFill>
              </a:rPr>
              <a:t>120</a:t>
            </a:r>
            <a:r>
              <a:rPr lang="en-US" sz="8000" dirty="0"/>
              <a:t>+ Diastolic </a:t>
            </a:r>
            <a:r>
              <a:rPr lang="en-US" sz="8000" b="1" dirty="0">
                <a:solidFill>
                  <a:srgbClr val="00B0F0"/>
                </a:solidFill>
              </a:rPr>
              <a:t>160</a:t>
            </a:r>
            <a:r>
              <a:rPr lang="en-US" sz="8000" dirty="0"/>
              <a:t>/divided by </a:t>
            </a:r>
            <a:r>
              <a:rPr lang="en-US" sz="8000" b="1" dirty="0">
                <a:solidFill>
                  <a:srgbClr val="00B0F0"/>
                </a:solidFill>
              </a:rPr>
              <a:t>3</a:t>
            </a:r>
            <a:r>
              <a:rPr lang="en-US" sz="8000" dirty="0"/>
              <a:t>)</a:t>
            </a:r>
          </a:p>
          <a:p>
            <a:pPr marL="0" lvl="1" indent="0">
              <a:lnSpc>
                <a:spcPct val="120000"/>
              </a:lnSpc>
              <a:spcBef>
                <a:spcPts val="0"/>
              </a:spcBef>
            </a:pPr>
            <a:endParaRPr lang="en-US" sz="1600" dirty="0"/>
          </a:p>
          <a:p>
            <a:pPr marL="0" lvl="1" indent="0">
              <a:lnSpc>
                <a:spcPct val="120000"/>
              </a:lnSpc>
              <a:spcBef>
                <a:spcPts val="0"/>
              </a:spcBef>
            </a:pPr>
            <a:r>
              <a:rPr lang="en-US" sz="8000" dirty="0"/>
              <a:t> </a:t>
            </a:r>
            <a:r>
              <a:rPr lang="en-US" sz="8000" b="1" dirty="0">
                <a:solidFill>
                  <a:srgbClr val="0070C0"/>
                </a:solidFill>
              </a:rPr>
              <a:t>280 / 3</a:t>
            </a:r>
            <a:r>
              <a:rPr lang="en-US" sz="8000" b="1" dirty="0">
                <a:solidFill>
                  <a:srgbClr val="FF0000"/>
                </a:solidFill>
              </a:rPr>
              <a:t>≈ 93.3 mmHg MAP</a:t>
            </a:r>
          </a:p>
          <a:p>
            <a:pPr marL="0" lvl="1" indent="0">
              <a:lnSpc>
                <a:spcPct val="120000"/>
              </a:lnSpc>
              <a:spcBef>
                <a:spcPts val="0"/>
              </a:spcBef>
              <a:buNone/>
            </a:pPr>
            <a:endParaRPr lang="en-US" sz="3200" b="1" dirty="0">
              <a:solidFill>
                <a:srgbClr val="FF0000"/>
              </a:solidFill>
            </a:endParaRPr>
          </a:p>
          <a:p>
            <a:pPr marL="0" lvl="2" indent="0">
              <a:lnSpc>
                <a:spcPct val="120000"/>
              </a:lnSpc>
              <a:spcBef>
                <a:spcPts val="0"/>
              </a:spcBef>
            </a:pPr>
            <a:r>
              <a:rPr lang="en-US" sz="8000" b="1" i="1" dirty="0"/>
              <a:t>The MAP goal is </a:t>
            </a:r>
            <a:r>
              <a:rPr lang="en-US" sz="8000" b="1" i="1" dirty="0">
                <a:solidFill>
                  <a:srgbClr val="FF0000"/>
                </a:solidFill>
              </a:rPr>
              <a:t>60 mm Hg to 90 mm Hg</a:t>
            </a:r>
          </a:p>
          <a:p>
            <a:pPr marL="0" lvl="2" indent="0">
              <a:lnSpc>
                <a:spcPct val="120000"/>
              </a:lnSpc>
              <a:spcBef>
                <a:spcPts val="0"/>
              </a:spcBef>
              <a:buNone/>
            </a:pPr>
            <a:endParaRPr lang="en-US" sz="1600" b="1" i="1" dirty="0">
              <a:solidFill>
                <a:srgbClr val="FF0000"/>
              </a:solidFill>
            </a:endParaRPr>
          </a:p>
          <a:p>
            <a:pPr marL="0" lvl="2" indent="0">
              <a:lnSpc>
                <a:spcPct val="120000"/>
              </a:lnSpc>
              <a:spcBef>
                <a:spcPts val="0"/>
              </a:spcBef>
              <a:buNone/>
            </a:pPr>
            <a:endParaRPr lang="en-US" sz="3200" b="1" u="sng" dirty="0"/>
          </a:p>
          <a:p>
            <a:pPr marL="0" lvl="2" indent="0">
              <a:lnSpc>
                <a:spcPct val="120000"/>
              </a:lnSpc>
              <a:spcBef>
                <a:spcPts val="0"/>
              </a:spcBef>
              <a:buFont typeface="Wingdings" panose="05000000000000000000" pitchFamily="2" charset="2"/>
              <a:buChar char="v"/>
            </a:pPr>
            <a:r>
              <a:rPr lang="en-US" sz="8000" b="1" u="sng" dirty="0"/>
              <a:t>UNDERSTANDING MAP</a:t>
            </a:r>
          </a:p>
          <a:p>
            <a:pPr marL="0" lvl="2" indent="0">
              <a:lnSpc>
                <a:spcPct val="120000"/>
              </a:lnSpc>
              <a:spcBef>
                <a:spcPts val="0"/>
              </a:spcBef>
            </a:pPr>
            <a:r>
              <a:rPr lang="en-US" sz="7200" dirty="0"/>
              <a:t>Elevated MAP decreases flow and perfusion</a:t>
            </a:r>
          </a:p>
          <a:p>
            <a:pPr marL="0" lvl="4" indent="0">
              <a:lnSpc>
                <a:spcPct val="120000"/>
              </a:lnSpc>
              <a:spcBef>
                <a:spcPts val="0"/>
              </a:spcBef>
            </a:pPr>
            <a:r>
              <a:rPr lang="en-US" sz="7200" dirty="0"/>
              <a:t>If MAP is too high, the patient may require antihypertensive drugs, such as metoprolol, hydralazine, and isosorbide dinitrate</a:t>
            </a:r>
          </a:p>
          <a:p>
            <a:pPr marL="0" lvl="4" indent="0">
              <a:lnSpc>
                <a:spcPct val="120000"/>
              </a:lnSpc>
              <a:spcBef>
                <a:spcPts val="0"/>
              </a:spcBef>
            </a:pPr>
            <a:r>
              <a:rPr lang="en-US" sz="7200" dirty="0"/>
              <a:t>These drugs may need to be adjusted until the goal MAP is reached. Always check with the provider before holding any medications due to a low MAP</a:t>
            </a:r>
          </a:p>
          <a:p>
            <a:pPr marL="0" lvl="4" indent="0">
              <a:lnSpc>
                <a:spcPct val="120000"/>
              </a:lnSpc>
              <a:spcBef>
                <a:spcPts val="0"/>
              </a:spcBef>
            </a:pPr>
            <a:r>
              <a:rPr lang="en-US" sz="7200" dirty="0"/>
              <a:t>Always check with the provider before holding any medications due to a low MAP	</a:t>
            </a:r>
            <a:r>
              <a:rPr lang="en-US" sz="4800" dirty="0">
                <a:latin typeface="Times New Roman" panose="02020603050405020304" pitchFamily="18" charset="0"/>
                <a:cs typeface="Times New Roman" panose="02020603050405020304" pitchFamily="18" charset="0"/>
              </a:rPr>
              <a:t>googlimages.com, 2026</a:t>
            </a:r>
          </a:p>
        </p:txBody>
      </p:sp>
      <p:pic>
        <p:nvPicPr>
          <p:cNvPr id="10" name="Picture 9">
            <a:extLst>
              <a:ext uri="{FF2B5EF4-FFF2-40B4-BE49-F238E27FC236}">
                <a16:creationId xmlns:a16="http://schemas.microsoft.com/office/drawing/2014/main" id="{D7BB7A3D-E868-109E-5177-6BDAA0C702DC}"/>
              </a:ext>
            </a:extLst>
          </p:cNvPr>
          <p:cNvPicPr>
            <a:picLocks noChangeAspect="1"/>
          </p:cNvPicPr>
          <p:nvPr/>
        </p:nvPicPr>
        <p:blipFill>
          <a:blip r:embed="rId4"/>
          <a:stretch>
            <a:fillRect/>
          </a:stretch>
        </p:blipFill>
        <p:spPr>
          <a:xfrm>
            <a:off x="8362950" y="1069484"/>
            <a:ext cx="2747781" cy="33669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514456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36272-C3CE-B8B7-DE49-EF6428A051B5}"/>
            </a:ext>
          </a:extLst>
        </p:cNvPr>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3AF1A5C7-BAFF-FB5E-4D15-8033D4450F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3F3BEB3-7AF4-CEAE-35EC-5746D22CD948}"/>
              </a:ext>
            </a:extLst>
          </p:cNvPr>
          <p:cNvSpPr>
            <a:spLocks noGrp="1"/>
          </p:cNvSpPr>
          <p:nvPr>
            <p:ph type="title"/>
          </p:nvPr>
        </p:nvSpPr>
        <p:spPr>
          <a:xfrm>
            <a:off x="2839980" y="75140"/>
            <a:ext cx="7997940" cy="422032"/>
          </a:xfrm>
        </p:spPr>
        <p:txBody>
          <a:bodyPr>
            <a:noAutofit/>
          </a:bodyPr>
          <a:lstStyle/>
          <a:p>
            <a:r>
              <a:rPr lang="en-US" sz="3600" b="1" u="sng" dirty="0">
                <a:effectLst>
                  <a:outerShdw blurRad="38100" dist="38100" dir="2700000" algn="tl">
                    <a:srgbClr val="000000">
                      <a:alpha val="43137"/>
                    </a:srgbClr>
                  </a:outerShdw>
                </a:effectLst>
              </a:rPr>
              <a:t>Listening for Blood Pressure =MAP </a:t>
            </a:r>
            <a:endParaRPr lang="en-US" sz="3600" b="1" dirty="0"/>
          </a:p>
        </p:txBody>
      </p:sp>
      <p:sp>
        <p:nvSpPr>
          <p:cNvPr id="141" name="TextBox 140">
            <a:extLst>
              <a:ext uri="{FF2B5EF4-FFF2-40B4-BE49-F238E27FC236}">
                <a16:creationId xmlns:a16="http://schemas.microsoft.com/office/drawing/2014/main" id="{3F0F1956-4170-E264-BFC1-602C2553CFFA}"/>
              </a:ext>
            </a:extLst>
          </p:cNvPr>
          <p:cNvSpPr txBox="1"/>
          <p:nvPr/>
        </p:nvSpPr>
        <p:spPr>
          <a:xfrm>
            <a:off x="8479559" y="6031856"/>
            <a:ext cx="3438526"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googleimages.com, 2026</a:t>
            </a:r>
          </a:p>
        </p:txBody>
      </p:sp>
      <p:sp>
        <p:nvSpPr>
          <p:cNvPr id="7" name="Content Placeholder 6">
            <a:extLst>
              <a:ext uri="{FF2B5EF4-FFF2-40B4-BE49-F238E27FC236}">
                <a16:creationId xmlns:a16="http://schemas.microsoft.com/office/drawing/2014/main" id="{16610CD9-B927-29AE-710B-C8CC23537FB9}"/>
              </a:ext>
            </a:extLst>
          </p:cNvPr>
          <p:cNvSpPr>
            <a:spLocks noGrp="1"/>
          </p:cNvSpPr>
          <p:nvPr>
            <p:ph idx="1"/>
          </p:nvPr>
        </p:nvSpPr>
        <p:spPr>
          <a:xfrm>
            <a:off x="1298071" y="572312"/>
            <a:ext cx="10620014" cy="6210548"/>
          </a:xfrm>
        </p:spPr>
        <p:style>
          <a:lnRef idx="2">
            <a:schemeClr val="accent5"/>
          </a:lnRef>
          <a:fillRef idx="1">
            <a:schemeClr val="lt1"/>
          </a:fillRef>
          <a:effectRef idx="0">
            <a:schemeClr val="accent5"/>
          </a:effectRef>
          <a:fontRef idx="minor">
            <a:schemeClr val="dk1"/>
          </a:fontRef>
        </p:style>
        <p:txBody>
          <a:bodyPr>
            <a:normAutofit/>
          </a:bodyPr>
          <a:lstStyle/>
          <a:p>
            <a:pPr>
              <a:buFont typeface="Wingdings" panose="05000000000000000000" pitchFamily="2" charset="2"/>
              <a:buChar char="v"/>
            </a:pPr>
            <a:r>
              <a:rPr lang="en-US" sz="3200" dirty="0">
                <a:latin typeface="Times New Roman" panose="02020603050405020304" pitchFamily="18" charset="0"/>
                <a:cs typeface="Times New Roman" panose="02020603050405020304" pitchFamily="18" charset="0"/>
                <a:hlinkClick r:id="rId4"/>
              </a:rPr>
              <a:t>https://www.youtube.com/watch?v=kIcQuFIseTE</a:t>
            </a:r>
            <a:endParaRPr lang="en-US" sz="3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4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1DFDFD2-113F-08F4-567A-AC21FAEC1187}"/>
              </a:ext>
            </a:extLst>
          </p:cNvPr>
          <p:cNvPicPr>
            <a:picLocks noChangeAspect="1"/>
          </p:cNvPicPr>
          <p:nvPr/>
        </p:nvPicPr>
        <p:blipFill>
          <a:blip r:embed="rId5"/>
          <a:stretch>
            <a:fillRect/>
          </a:stretch>
        </p:blipFill>
        <p:spPr>
          <a:xfrm>
            <a:off x="4739148" y="1589571"/>
            <a:ext cx="3549445" cy="4176030"/>
          </a:xfrm>
          <a:prstGeom prst="rect">
            <a:avLst/>
          </a:prstGeom>
        </p:spPr>
      </p:pic>
      <p:sp>
        <p:nvSpPr>
          <p:cNvPr id="6" name="TextBox 5">
            <a:extLst>
              <a:ext uri="{FF2B5EF4-FFF2-40B4-BE49-F238E27FC236}">
                <a16:creationId xmlns:a16="http://schemas.microsoft.com/office/drawing/2014/main" id="{568BB9AC-3F07-9227-ADD4-0F23D590B33A}"/>
              </a:ext>
            </a:extLst>
          </p:cNvPr>
          <p:cNvSpPr txBox="1"/>
          <p:nvPr/>
        </p:nvSpPr>
        <p:spPr>
          <a:xfrm>
            <a:off x="10023530" y="6337828"/>
            <a:ext cx="1740798" cy="276999"/>
          </a:xfrm>
          <a:prstGeom prst="rect">
            <a:avLst/>
          </a:prstGeom>
          <a:noFill/>
        </p:spPr>
        <p:txBody>
          <a:bodyPr wrap="none" rtlCol="0">
            <a:spAutoFit/>
          </a:bodyPr>
          <a:lstStyle/>
          <a:p>
            <a:r>
              <a:rPr lang="en-US" sz="1200" dirty="0"/>
              <a:t>googleimages.com, 2026</a:t>
            </a:r>
          </a:p>
        </p:txBody>
      </p:sp>
    </p:spTree>
    <p:extLst>
      <p:ext uri="{BB962C8B-B14F-4D97-AF65-F5344CB8AC3E}">
        <p14:creationId xmlns:p14="http://schemas.microsoft.com/office/powerpoint/2010/main" val="287340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4607B-09C7-76E3-2E92-8C8C2B35D17B}"/>
            </a:ext>
          </a:extLst>
        </p:cNvPr>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1361248D-0C0E-767C-91AD-CD54144DE2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47"/>
            <a:ext cx="12192000" cy="6858000"/>
          </a:xfrm>
          <a:prstGeom prst="rect">
            <a:avLst/>
          </a:prstGeom>
        </p:spPr>
      </p:pic>
      <p:sp>
        <p:nvSpPr>
          <p:cNvPr id="2" name="Title 1">
            <a:extLst>
              <a:ext uri="{FF2B5EF4-FFF2-40B4-BE49-F238E27FC236}">
                <a16:creationId xmlns:a16="http://schemas.microsoft.com/office/drawing/2014/main" id="{9E077F09-6A74-3D69-C930-641973B33F5C}"/>
              </a:ext>
            </a:extLst>
          </p:cNvPr>
          <p:cNvSpPr>
            <a:spLocks noGrp="1"/>
          </p:cNvSpPr>
          <p:nvPr>
            <p:ph type="title"/>
          </p:nvPr>
        </p:nvSpPr>
        <p:spPr>
          <a:xfrm>
            <a:off x="4044712" y="25969"/>
            <a:ext cx="5016975" cy="772108"/>
          </a:xfrm>
        </p:spPr>
        <p:txBody>
          <a:bodyPr>
            <a:normAutofit/>
          </a:bodyPr>
          <a:lstStyle/>
          <a:p>
            <a:r>
              <a:rPr lang="en-US" sz="3600" b="1" u="sng" dirty="0">
                <a:effectLst>
                  <a:outerShdw blurRad="38100" dist="38100" dir="2700000" algn="tl">
                    <a:srgbClr val="000000">
                      <a:alpha val="43137"/>
                    </a:srgbClr>
                  </a:outerShdw>
                </a:effectLst>
              </a:rPr>
              <a:t>ASSESSING THE LVAD</a:t>
            </a:r>
            <a:endParaRPr lang="en-US" sz="3600" b="1" dirty="0"/>
          </a:p>
        </p:txBody>
      </p:sp>
      <mc:AlternateContent xmlns:mc="http://schemas.openxmlformats.org/markup-compatibility/2006" xmlns:p14="http://schemas.microsoft.com/office/powerpoint/2010/main">
        <mc:Choice Requires="p14">
          <p:contentPart p14:bwMode="auto" r:id="rId4">
            <p14:nvContentPartPr>
              <p14:cNvPr id="65" name="Ink 64">
                <a:extLst>
                  <a:ext uri="{FF2B5EF4-FFF2-40B4-BE49-F238E27FC236}">
                    <a16:creationId xmlns:a16="http://schemas.microsoft.com/office/drawing/2014/main" id="{277B6415-4B49-1673-EF30-06C4F28382ED}"/>
                  </a:ext>
                </a:extLst>
              </p14:cNvPr>
              <p14:cNvContentPartPr/>
              <p14:nvPr/>
            </p14:nvContentPartPr>
            <p14:xfrm>
              <a:off x="7324530" y="4667175"/>
              <a:ext cx="360" cy="360"/>
            </p14:xfrm>
          </p:contentPart>
        </mc:Choice>
        <mc:Fallback xmlns="">
          <p:pic>
            <p:nvPicPr>
              <p:cNvPr id="65" name="Ink 64">
                <a:extLst>
                  <a:ext uri="{FF2B5EF4-FFF2-40B4-BE49-F238E27FC236}">
                    <a16:creationId xmlns:a16="http://schemas.microsoft.com/office/drawing/2014/main" id="{277B6415-4B49-1673-EF30-06C4F28382ED}"/>
                  </a:ext>
                </a:extLst>
              </p:cNvPr>
              <p:cNvPicPr/>
              <p:nvPr/>
            </p:nvPicPr>
            <p:blipFill>
              <a:blip r:embed="rId5"/>
              <a:stretch>
                <a:fillRect/>
              </a:stretch>
            </p:blipFill>
            <p:spPr>
              <a:xfrm>
                <a:off x="7306530" y="464917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6" name="Ink 65">
                <a:extLst>
                  <a:ext uri="{FF2B5EF4-FFF2-40B4-BE49-F238E27FC236}">
                    <a16:creationId xmlns:a16="http://schemas.microsoft.com/office/drawing/2014/main" id="{4EF98073-CB85-D3A5-22C8-4A721A0AB6C5}"/>
                  </a:ext>
                </a:extLst>
              </p14:cNvPr>
              <p14:cNvContentPartPr/>
              <p14:nvPr/>
            </p14:nvContentPartPr>
            <p14:xfrm>
              <a:off x="7172250" y="4552695"/>
              <a:ext cx="360" cy="360"/>
            </p14:xfrm>
          </p:contentPart>
        </mc:Choice>
        <mc:Fallback xmlns="">
          <p:pic>
            <p:nvPicPr>
              <p:cNvPr id="66" name="Ink 65">
                <a:extLst>
                  <a:ext uri="{FF2B5EF4-FFF2-40B4-BE49-F238E27FC236}">
                    <a16:creationId xmlns:a16="http://schemas.microsoft.com/office/drawing/2014/main" id="{4EF98073-CB85-D3A5-22C8-4A721A0AB6C5}"/>
                  </a:ext>
                </a:extLst>
              </p:cNvPr>
              <p:cNvPicPr/>
              <p:nvPr/>
            </p:nvPicPr>
            <p:blipFill>
              <a:blip r:embed="rId5"/>
              <a:stretch>
                <a:fillRect/>
              </a:stretch>
            </p:blipFill>
            <p:spPr>
              <a:xfrm>
                <a:off x="7154250" y="4534695"/>
                <a:ext cx="36000" cy="36000"/>
              </a:xfrm>
              <a:prstGeom prst="rect">
                <a:avLst/>
              </a:prstGeom>
            </p:spPr>
          </p:pic>
        </mc:Fallback>
      </mc:AlternateContent>
      <p:sp>
        <p:nvSpPr>
          <p:cNvPr id="141" name="TextBox 140">
            <a:extLst>
              <a:ext uri="{FF2B5EF4-FFF2-40B4-BE49-F238E27FC236}">
                <a16:creationId xmlns:a16="http://schemas.microsoft.com/office/drawing/2014/main" id="{FF8D7814-E7F7-B790-C9E7-63117AEEF6DB}"/>
              </a:ext>
            </a:extLst>
          </p:cNvPr>
          <p:cNvSpPr txBox="1"/>
          <p:nvPr/>
        </p:nvSpPr>
        <p:spPr>
          <a:xfrm>
            <a:off x="8534400" y="6235700"/>
            <a:ext cx="3438526"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googleimages.com, 2026</a:t>
            </a:r>
          </a:p>
        </p:txBody>
      </p:sp>
      <p:sp>
        <p:nvSpPr>
          <p:cNvPr id="7" name="Content Placeholder 6">
            <a:extLst>
              <a:ext uri="{FF2B5EF4-FFF2-40B4-BE49-F238E27FC236}">
                <a16:creationId xmlns:a16="http://schemas.microsoft.com/office/drawing/2014/main" id="{DB7F17EC-EF17-AC2C-1CF5-007A27830243}"/>
              </a:ext>
            </a:extLst>
          </p:cNvPr>
          <p:cNvSpPr>
            <a:spLocks noGrp="1"/>
          </p:cNvSpPr>
          <p:nvPr>
            <p:ph idx="1"/>
          </p:nvPr>
        </p:nvSpPr>
        <p:spPr>
          <a:xfrm>
            <a:off x="1247775" y="789855"/>
            <a:ext cx="10610850" cy="5563320"/>
          </a:xfrm>
        </p:spPr>
        <p:txBody>
          <a:bodyPr>
            <a:normAutofit fontScale="92500" lnSpcReduction="10000"/>
          </a:bodyPr>
          <a:lstStyle/>
          <a:p>
            <a:pPr marL="0" indent="0">
              <a:lnSpc>
                <a:spcPct val="150000"/>
              </a:lnSpc>
              <a:spcBef>
                <a:spcPts val="0"/>
              </a:spcBef>
              <a:buFont typeface="Wingdings" panose="05000000000000000000" pitchFamily="2" charset="2"/>
              <a:buChar char="v"/>
            </a:pPr>
            <a:r>
              <a:rPr lang="en-US" sz="2000" dirty="0"/>
              <a:t>Check the LVAD each time you assess the patient’s vital signs. </a:t>
            </a:r>
          </a:p>
          <a:p>
            <a:pPr marL="0" indent="0">
              <a:lnSpc>
                <a:spcPct val="150000"/>
              </a:lnSpc>
              <a:spcBef>
                <a:spcPts val="0"/>
              </a:spcBef>
              <a:buFont typeface="Wingdings" panose="05000000000000000000" pitchFamily="2" charset="2"/>
              <a:buChar char="v"/>
            </a:pPr>
            <a:r>
              <a:rPr lang="en-US" sz="2000" dirty="0"/>
              <a:t>You will not hear a traditional heartbeat LUB-DUB but rather you will hear the </a:t>
            </a:r>
            <a:r>
              <a:rPr lang="en-US" sz="2000" b="1" i="1" dirty="0">
                <a:solidFill>
                  <a:srgbClr val="FF0000"/>
                </a:solidFill>
                <a:effectLst>
                  <a:outerShdw blurRad="38100" dist="38100" dir="2700000" algn="tl">
                    <a:srgbClr val="000000">
                      <a:alpha val="43137"/>
                    </a:srgbClr>
                  </a:outerShdw>
                </a:effectLst>
              </a:rPr>
              <a:t>CONTINUOUS HUMMING </a:t>
            </a:r>
          </a:p>
          <a:p>
            <a:pPr marL="0" indent="0">
              <a:lnSpc>
                <a:spcPct val="150000"/>
              </a:lnSpc>
              <a:spcBef>
                <a:spcPts val="0"/>
              </a:spcBef>
              <a:buNone/>
            </a:pPr>
            <a:r>
              <a:rPr lang="en-US" sz="2000" i="1" dirty="0">
                <a:solidFill>
                  <a:srgbClr val="FF0000"/>
                </a:solidFill>
                <a:effectLst>
                  <a:outerShdw blurRad="38100" dist="38100" dir="2700000" algn="tl">
                    <a:srgbClr val="000000">
                      <a:alpha val="43137"/>
                    </a:srgbClr>
                  </a:outerShdw>
                </a:effectLst>
              </a:rPr>
              <a:t>    SOUND</a:t>
            </a:r>
            <a:r>
              <a:rPr lang="en-US" sz="2000" i="1" dirty="0">
                <a:effectLst>
                  <a:outerShdw blurRad="38100" dist="38100" dir="2700000" algn="tl">
                    <a:srgbClr val="000000">
                      <a:alpha val="43137"/>
                    </a:srgbClr>
                  </a:outerShdw>
                </a:effectLst>
              </a:rPr>
              <a:t> </a:t>
            </a:r>
            <a:r>
              <a:rPr lang="en-US" sz="2000" dirty="0"/>
              <a:t>(</a:t>
            </a:r>
            <a:r>
              <a:rPr lang="en-US" sz="2000" i="1" dirty="0"/>
              <a:t>you won’t hear or feel heartbeat</a:t>
            </a:r>
            <a:r>
              <a:rPr lang="en-US" sz="2000" dirty="0"/>
              <a:t>) of the pump when auscultating the heart. </a:t>
            </a:r>
          </a:p>
          <a:p>
            <a:pPr marL="0" indent="0">
              <a:lnSpc>
                <a:spcPct val="150000"/>
              </a:lnSpc>
              <a:spcBef>
                <a:spcPts val="0"/>
              </a:spcBef>
              <a:buFont typeface="Wingdings" panose="05000000000000000000" pitchFamily="2" charset="2"/>
              <a:buChar char="v"/>
            </a:pPr>
            <a:r>
              <a:rPr lang="en-US" sz="2000" dirty="0"/>
              <a:t>Make sure the battery-charging station is plugged into the wall and at least two spare batteries are in </a:t>
            </a:r>
          </a:p>
          <a:p>
            <a:pPr marL="0" indent="0">
              <a:lnSpc>
                <a:spcPct val="150000"/>
              </a:lnSpc>
              <a:spcBef>
                <a:spcPts val="0"/>
              </a:spcBef>
              <a:buNone/>
            </a:pPr>
            <a:r>
              <a:rPr lang="en-US" sz="2000" dirty="0"/>
              <a:t>    the charge station.</a:t>
            </a:r>
          </a:p>
          <a:p>
            <a:pPr marL="457200" lvl="2" indent="0">
              <a:lnSpc>
                <a:spcPct val="150000"/>
              </a:lnSpc>
              <a:spcBef>
                <a:spcPts val="0"/>
              </a:spcBef>
              <a:buFont typeface="Wingdings" panose="05000000000000000000" pitchFamily="2" charset="2"/>
              <a:buChar char="Ø"/>
            </a:pPr>
            <a:r>
              <a:rPr lang="en-US" sz="2400" b="1" i="1" dirty="0">
                <a:solidFill>
                  <a:schemeClr val="accent6"/>
                </a:solidFill>
              </a:rPr>
              <a:t>A green light indicates a full charge</a:t>
            </a:r>
          </a:p>
          <a:p>
            <a:pPr marL="457200" lvl="2" indent="0">
              <a:lnSpc>
                <a:spcPct val="150000"/>
              </a:lnSpc>
              <a:spcBef>
                <a:spcPts val="0"/>
              </a:spcBef>
              <a:buFont typeface="Wingdings" panose="05000000000000000000" pitchFamily="2" charset="2"/>
              <a:buChar char="Ø"/>
            </a:pPr>
            <a:r>
              <a:rPr lang="en-US" dirty="0"/>
              <a:t>Additional safety checks include </a:t>
            </a:r>
            <a:r>
              <a:rPr lang="en-US" i="1" dirty="0">
                <a:solidFill>
                  <a:srgbClr val="00B0F0"/>
                </a:solidFill>
              </a:rPr>
              <a:t>Assessing the driveline to ensure it’s securely in place and confirming there’s a backup system controller in the room.</a:t>
            </a:r>
          </a:p>
          <a:p>
            <a:pPr marL="0" indent="0">
              <a:lnSpc>
                <a:spcPct val="150000"/>
              </a:lnSpc>
              <a:spcBef>
                <a:spcPts val="0"/>
              </a:spcBef>
              <a:buFont typeface="Wingdings" panose="05000000000000000000" pitchFamily="2" charset="2"/>
              <a:buChar char="v"/>
            </a:pPr>
            <a:r>
              <a:rPr lang="en-US" sz="2000" dirty="0"/>
              <a:t>The LVAD may be connected to the power module, which is plugged into the wall or  to allow more  </a:t>
            </a:r>
          </a:p>
          <a:p>
            <a:pPr marL="0" indent="0">
              <a:lnSpc>
                <a:spcPct val="150000"/>
              </a:lnSpc>
              <a:spcBef>
                <a:spcPts val="0"/>
              </a:spcBef>
              <a:buNone/>
            </a:pPr>
            <a:r>
              <a:rPr lang="en-US" sz="2000" dirty="0"/>
              <a:t>     mobility, the patient may wear the batteries in a holster. </a:t>
            </a:r>
          </a:p>
          <a:p>
            <a:pPr marL="0" indent="0">
              <a:lnSpc>
                <a:spcPct val="150000"/>
              </a:lnSpc>
              <a:spcBef>
                <a:spcPts val="0"/>
              </a:spcBef>
              <a:buFont typeface="Wingdings" panose="05000000000000000000" pitchFamily="2" charset="2"/>
              <a:buChar char="v"/>
            </a:pPr>
            <a:r>
              <a:rPr lang="en-US" sz="2000" dirty="0"/>
              <a:t>When the device is plugged into the module, several numbers on the system monitor indicate</a:t>
            </a:r>
          </a:p>
          <a:p>
            <a:pPr marL="457200" lvl="2" indent="0">
              <a:lnSpc>
                <a:spcPct val="150000"/>
              </a:lnSpc>
              <a:spcBef>
                <a:spcPts val="0"/>
              </a:spcBef>
              <a:buFont typeface="Wingdings" panose="05000000000000000000" pitchFamily="2" charset="2"/>
              <a:buChar char="Ø"/>
            </a:pPr>
            <a:r>
              <a:rPr lang="en-US" b="1" i="1" dirty="0">
                <a:solidFill>
                  <a:srgbClr val="FF0000"/>
                </a:solidFill>
              </a:rPr>
              <a:t>Pump Flow, Pump Speed, Pulse Index, and Power. </a:t>
            </a:r>
          </a:p>
          <a:p>
            <a:pPr marL="0" indent="0">
              <a:lnSpc>
                <a:spcPct val="150000"/>
              </a:lnSpc>
              <a:spcBef>
                <a:spcPts val="0"/>
              </a:spcBef>
              <a:buFont typeface="Wingdings" panose="05000000000000000000" pitchFamily="2" charset="2"/>
              <a:buChar char="v"/>
            </a:pPr>
            <a:r>
              <a:rPr lang="en-US" sz="2000" dirty="0"/>
              <a:t>If the patient is wearing a battery holster, the numbers must be read from the controller.</a:t>
            </a:r>
          </a:p>
          <a:p>
            <a:endParaRPr lang="en-US" dirty="0"/>
          </a:p>
        </p:txBody>
      </p:sp>
    </p:spTree>
    <p:extLst>
      <p:ext uri="{BB962C8B-B14F-4D97-AF65-F5344CB8AC3E}">
        <p14:creationId xmlns:p14="http://schemas.microsoft.com/office/powerpoint/2010/main" val="36038241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34ED1-7DD9-2CA9-EB20-F16BB76E33DF}"/>
            </a:ext>
          </a:extLst>
        </p:cNvPr>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77B48F8A-FD78-764F-3E0B-D01C49C7D8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747"/>
            <a:ext cx="12192000" cy="6858000"/>
          </a:xfrm>
          <a:prstGeom prst="rect">
            <a:avLst/>
          </a:prstGeom>
        </p:spPr>
      </p:pic>
      <mc:AlternateContent xmlns:mc="http://schemas.openxmlformats.org/markup-compatibility/2006" xmlns:p14="http://schemas.microsoft.com/office/powerpoint/2010/main">
        <mc:Choice Requires="p14">
          <p:contentPart p14:bwMode="auto" r:id="rId4">
            <p14:nvContentPartPr>
              <p14:cNvPr id="65" name="Ink 64">
                <a:extLst>
                  <a:ext uri="{FF2B5EF4-FFF2-40B4-BE49-F238E27FC236}">
                    <a16:creationId xmlns:a16="http://schemas.microsoft.com/office/drawing/2014/main" id="{8A546CBD-229D-04C9-4938-5877B98CD015}"/>
                  </a:ext>
                </a:extLst>
              </p14:cNvPr>
              <p14:cNvContentPartPr/>
              <p14:nvPr/>
            </p14:nvContentPartPr>
            <p14:xfrm>
              <a:off x="7324530" y="4667175"/>
              <a:ext cx="360" cy="360"/>
            </p14:xfrm>
          </p:contentPart>
        </mc:Choice>
        <mc:Fallback xmlns="">
          <p:pic>
            <p:nvPicPr>
              <p:cNvPr id="65" name="Ink 64">
                <a:extLst>
                  <a:ext uri="{FF2B5EF4-FFF2-40B4-BE49-F238E27FC236}">
                    <a16:creationId xmlns:a16="http://schemas.microsoft.com/office/drawing/2014/main" id="{8A546CBD-229D-04C9-4938-5877B98CD015}"/>
                  </a:ext>
                </a:extLst>
              </p:cNvPr>
              <p:cNvPicPr/>
              <p:nvPr/>
            </p:nvPicPr>
            <p:blipFill>
              <a:blip r:embed="rId5"/>
              <a:stretch>
                <a:fillRect/>
              </a:stretch>
            </p:blipFill>
            <p:spPr>
              <a:xfrm>
                <a:off x="7306530" y="464917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6" name="Ink 65">
                <a:extLst>
                  <a:ext uri="{FF2B5EF4-FFF2-40B4-BE49-F238E27FC236}">
                    <a16:creationId xmlns:a16="http://schemas.microsoft.com/office/drawing/2014/main" id="{3A2CC59F-E7F1-1411-AB66-0B8B00941206}"/>
                  </a:ext>
                </a:extLst>
              </p14:cNvPr>
              <p14:cNvContentPartPr/>
              <p14:nvPr/>
            </p14:nvContentPartPr>
            <p14:xfrm>
              <a:off x="7172250" y="4552695"/>
              <a:ext cx="360" cy="360"/>
            </p14:xfrm>
          </p:contentPart>
        </mc:Choice>
        <mc:Fallback xmlns="">
          <p:pic>
            <p:nvPicPr>
              <p:cNvPr id="66" name="Ink 65">
                <a:extLst>
                  <a:ext uri="{FF2B5EF4-FFF2-40B4-BE49-F238E27FC236}">
                    <a16:creationId xmlns:a16="http://schemas.microsoft.com/office/drawing/2014/main" id="{3A2CC59F-E7F1-1411-AB66-0B8B00941206}"/>
                  </a:ext>
                </a:extLst>
              </p:cNvPr>
              <p:cNvPicPr/>
              <p:nvPr/>
            </p:nvPicPr>
            <p:blipFill>
              <a:blip r:embed="rId5"/>
              <a:stretch>
                <a:fillRect/>
              </a:stretch>
            </p:blipFill>
            <p:spPr>
              <a:xfrm>
                <a:off x="7154250" y="4534695"/>
                <a:ext cx="36000" cy="36000"/>
              </a:xfrm>
              <a:prstGeom prst="rect">
                <a:avLst/>
              </a:prstGeom>
            </p:spPr>
          </p:pic>
        </mc:Fallback>
      </mc:AlternateContent>
      <p:sp>
        <p:nvSpPr>
          <p:cNvPr id="141" name="TextBox 140">
            <a:extLst>
              <a:ext uri="{FF2B5EF4-FFF2-40B4-BE49-F238E27FC236}">
                <a16:creationId xmlns:a16="http://schemas.microsoft.com/office/drawing/2014/main" id="{7F2EAD9C-DBD5-EAF9-1B3A-7CF050E1678A}"/>
              </a:ext>
            </a:extLst>
          </p:cNvPr>
          <p:cNvSpPr txBox="1"/>
          <p:nvPr/>
        </p:nvSpPr>
        <p:spPr>
          <a:xfrm>
            <a:off x="8534400" y="6235700"/>
            <a:ext cx="3438526"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googleimages.com, 2026</a:t>
            </a:r>
          </a:p>
        </p:txBody>
      </p:sp>
      <p:pic>
        <p:nvPicPr>
          <p:cNvPr id="6" name="Content Placeholder 5">
            <a:extLst>
              <a:ext uri="{FF2B5EF4-FFF2-40B4-BE49-F238E27FC236}">
                <a16:creationId xmlns:a16="http://schemas.microsoft.com/office/drawing/2014/main" id="{9C6065A8-3324-7B9C-AA73-E209D76E7483}"/>
              </a:ext>
            </a:extLst>
          </p:cNvPr>
          <p:cNvPicPr>
            <a:picLocks noGrp="1" noChangeAspect="1"/>
          </p:cNvPicPr>
          <p:nvPr>
            <p:ph idx="1"/>
          </p:nvPr>
        </p:nvPicPr>
        <p:blipFill>
          <a:blip r:embed="rId7"/>
          <a:stretch>
            <a:fillRect/>
          </a:stretch>
        </p:blipFill>
        <p:spPr>
          <a:xfrm>
            <a:off x="1317032" y="263165"/>
            <a:ext cx="9960568" cy="5972535"/>
          </a:xfrm>
          <a:prstGeom prst="rect">
            <a:avLst/>
          </a:prstGeom>
        </p:spPr>
      </p:pic>
    </p:spTree>
    <p:extLst>
      <p:ext uri="{BB962C8B-B14F-4D97-AF65-F5344CB8AC3E}">
        <p14:creationId xmlns:p14="http://schemas.microsoft.com/office/powerpoint/2010/main" val="4033536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CAB8E-6870-6700-D4E7-5ABCCA011E8F}"/>
            </a:ext>
          </a:extLst>
        </p:cNvPr>
        <p:cNvGrpSpPr/>
        <p:nvPr/>
      </p:nvGrpSpPr>
      <p:grpSpPr>
        <a:xfrm>
          <a:off x="0" y="0"/>
          <a:ext cx="0" cy="0"/>
          <a:chOff x="0" y="0"/>
          <a:chExt cx="0" cy="0"/>
        </a:xfrm>
      </p:grpSpPr>
      <p:pic>
        <p:nvPicPr>
          <p:cNvPr id="5" name="Picture 4" descr="A white background with black dots&#10;&#10;Description automatically generated">
            <a:extLst>
              <a:ext uri="{FF2B5EF4-FFF2-40B4-BE49-F238E27FC236}">
                <a16:creationId xmlns:a16="http://schemas.microsoft.com/office/drawing/2014/main" id="{8F66AA78-3D5D-2CCE-7C80-51C1AFA9B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
            <a:ext cx="12192000" cy="6858000"/>
          </a:xfrm>
          <a:prstGeom prst="rect">
            <a:avLst/>
          </a:prstGeom>
        </p:spPr>
      </p:pic>
      <p:sp>
        <p:nvSpPr>
          <p:cNvPr id="2" name="Title 1">
            <a:extLst>
              <a:ext uri="{FF2B5EF4-FFF2-40B4-BE49-F238E27FC236}">
                <a16:creationId xmlns:a16="http://schemas.microsoft.com/office/drawing/2014/main" id="{DD3FBF0C-BF7F-8AAE-BE61-61D1A0579847}"/>
              </a:ext>
            </a:extLst>
          </p:cNvPr>
          <p:cNvSpPr>
            <a:spLocks noGrp="1"/>
          </p:cNvSpPr>
          <p:nvPr>
            <p:ph type="title"/>
          </p:nvPr>
        </p:nvSpPr>
        <p:spPr>
          <a:xfrm>
            <a:off x="1381083" y="1"/>
            <a:ext cx="10043474" cy="609600"/>
          </a:xfrm>
        </p:spPr>
        <p:txBody>
          <a:bodyPr>
            <a:normAutofit/>
          </a:bodyPr>
          <a:lstStyle/>
          <a:p>
            <a:pPr algn="ctr"/>
            <a:r>
              <a:rPr lang="en-US" sz="3600" b="1" u="sng" dirty="0"/>
              <a:t>Assessment of Patient with LVAD</a:t>
            </a:r>
          </a:p>
        </p:txBody>
      </p:sp>
      <p:sp>
        <p:nvSpPr>
          <p:cNvPr id="3" name="Subtitle 2">
            <a:extLst>
              <a:ext uri="{FF2B5EF4-FFF2-40B4-BE49-F238E27FC236}">
                <a16:creationId xmlns:a16="http://schemas.microsoft.com/office/drawing/2014/main" id="{4940ACE9-A5F9-07AA-AC11-0945368D6F99}"/>
              </a:ext>
            </a:extLst>
          </p:cNvPr>
          <p:cNvSpPr>
            <a:spLocks noGrp="1"/>
          </p:cNvSpPr>
          <p:nvPr>
            <p:ph idx="1"/>
          </p:nvPr>
        </p:nvSpPr>
        <p:spPr>
          <a:xfrm>
            <a:off x="1310326" y="390525"/>
            <a:ext cx="10184988" cy="6372225"/>
          </a:xfrm>
        </p:spPr>
        <p:txBody>
          <a:bodyPr>
            <a:noAutofit/>
          </a:bodyPr>
          <a:lstStyle/>
          <a:p>
            <a:pPr lvl="0">
              <a:lnSpc>
                <a:spcPct val="170000"/>
              </a:lnSpc>
              <a:spcBef>
                <a:spcPts val="0"/>
              </a:spcBef>
              <a:buFont typeface="Wingdings" panose="05000000000000000000" pitchFamily="2" charset="2"/>
              <a:buChar char="v"/>
            </a:pPr>
            <a:r>
              <a:rPr lang="en-US" sz="2400" b="1" u="sng" dirty="0"/>
              <a:t>ASSESSING FUNCTION OF THE PUMP</a:t>
            </a:r>
            <a:r>
              <a:rPr lang="en-US" sz="2400" b="1" dirty="0"/>
              <a:t> </a:t>
            </a:r>
            <a:r>
              <a:rPr lang="en-US" sz="1800" b="1" i="1" dirty="0">
                <a:solidFill>
                  <a:schemeClr val="accent1"/>
                </a:solidFill>
              </a:rPr>
              <a:t>(See previous slide 4 Ps)</a:t>
            </a:r>
          </a:p>
          <a:p>
            <a:pPr marL="0" lvl="0" indent="0">
              <a:lnSpc>
                <a:spcPct val="100000"/>
              </a:lnSpc>
              <a:spcBef>
                <a:spcPts val="0"/>
              </a:spcBef>
              <a:buNone/>
            </a:pPr>
            <a:r>
              <a:rPr lang="en-US" sz="2400" b="1" dirty="0"/>
              <a:t>A. </a:t>
            </a:r>
            <a:r>
              <a:rPr lang="en-US" sz="2400" b="1" u="sng" dirty="0"/>
              <a:t>PERFUSION</a:t>
            </a:r>
          </a:p>
          <a:p>
            <a:pPr lvl="1">
              <a:lnSpc>
                <a:spcPct val="100000"/>
              </a:lnSpc>
              <a:spcBef>
                <a:spcPts val="0"/>
              </a:spcBef>
            </a:pPr>
            <a:r>
              <a:rPr lang="en-US" sz="1800" dirty="0"/>
              <a:t>Check if the patient is </a:t>
            </a:r>
            <a:r>
              <a:rPr lang="en-US" sz="1800" b="1" i="1" dirty="0"/>
              <a:t>Alert, Awake, and Warm with Good Skin Color.</a:t>
            </a:r>
          </a:p>
          <a:p>
            <a:pPr marL="0" lvl="1" indent="0">
              <a:lnSpc>
                <a:spcPct val="100000"/>
              </a:lnSpc>
              <a:spcBef>
                <a:spcPts val="0"/>
              </a:spcBef>
              <a:buNone/>
            </a:pPr>
            <a:r>
              <a:rPr lang="en-US" b="1" dirty="0"/>
              <a:t>B. </a:t>
            </a:r>
            <a:r>
              <a:rPr lang="en-US" b="1" u="sng" dirty="0"/>
              <a:t>BLOOD PRESSURE</a:t>
            </a:r>
            <a:endParaRPr lang="en-US" dirty="0"/>
          </a:p>
          <a:p>
            <a:pPr marL="742950" lvl="2" indent="-285750">
              <a:lnSpc>
                <a:spcPct val="100000"/>
              </a:lnSpc>
              <a:spcBef>
                <a:spcPts val="0"/>
              </a:spcBef>
            </a:pPr>
            <a:r>
              <a:rPr lang="en-US" sz="1800" dirty="0"/>
              <a:t>May not be able to get a blood pressure</a:t>
            </a:r>
            <a:r>
              <a:rPr lang="en-US" sz="1800" b="1" i="1" dirty="0"/>
              <a:t>. </a:t>
            </a:r>
            <a:r>
              <a:rPr lang="en-US" sz="1800" i="1" dirty="0"/>
              <a:t>(Manual BP Cuff &amp; Doppler over the</a:t>
            </a:r>
          </a:p>
          <a:p>
            <a:pPr marL="457200" lvl="2" indent="0">
              <a:lnSpc>
                <a:spcPct val="100000"/>
              </a:lnSpc>
              <a:spcBef>
                <a:spcPts val="0"/>
              </a:spcBef>
              <a:buNone/>
            </a:pPr>
            <a:r>
              <a:rPr lang="en-US" sz="1800" i="1" dirty="0"/>
              <a:t>     Brachial or Radial Artery) </a:t>
            </a:r>
          </a:p>
          <a:p>
            <a:pPr marL="742950" lvl="2" indent="-285750">
              <a:lnSpc>
                <a:spcPct val="100000"/>
              </a:lnSpc>
              <a:spcBef>
                <a:spcPts val="0"/>
              </a:spcBef>
            </a:pPr>
            <a:r>
              <a:rPr lang="en-US" sz="1800" dirty="0"/>
              <a:t>Inflate the cuff and slowly deflate until you hear a continuous buzzing sound (the opening pressure), this represents the Mean Arterial Pressure </a:t>
            </a:r>
            <a:r>
              <a:rPr lang="en-US" sz="1800" i="1" dirty="0"/>
              <a:t>(MAP).(G=60-90)</a:t>
            </a:r>
          </a:p>
          <a:p>
            <a:pPr marL="0" lvl="1" indent="0">
              <a:lnSpc>
                <a:spcPct val="100000"/>
              </a:lnSpc>
              <a:spcBef>
                <a:spcPts val="0"/>
              </a:spcBef>
              <a:buNone/>
            </a:pPr>
            <a:endParaRPr lang="en-US" sz="1800" b="1" i="1" dirty="0"/>
          </a:p>
          <a:p>
            <a:pPr marL="0" lvl="1" indent="0">
              <a:lnSpc>
                <a:spcPct val="100000"/>
              </a:lnSpc>
              <a:spcBef>
                <a:spcPts val="0"/>
              </a:spcBef>
              <a:buNone/>
            </a:pPr>
            <a:r>
              <a:rPr lang="en-US" b="1" dirty="0"/>
              <a:t>C. </a:t>
            </a:r>
            <a:r>
              <a:rPr lang="en-US" b="1" u="sng" dirty="0"/>
              <a:t>PULSE AND RESCUSITATION</a:t>
            </a:r>
          </a:p>
          <a:p>
            <a:pPr marL="457200" lvl="2" indent="0">
              <a:lnSpc>
                <a:spcPts val="2160"/>
              </a:lnSpc>
              <a:spcBef>
                <a:spcPts val="0"/>
              </a:spcBef>
            </a:pPr>
            <a:r>
              <a:rPr lang="en-US" sz="1800" dirty="0"/>
              <a:t>If patient is </a:t>
            </a:r>
            <a:r>
              <a:rPr lang="en-US" sz="1800" b="1" i="1" dirty="0">
                <a:solidFill>
                  <a:srgbClr val="FF0000"/>
                </a:solidFill>
              </a:rPr>
              <a:t>UNCONSCIOUS, UNRESPONSIVE, PULSELESS</a:t>
            </a:r>
            <a:r>
              <a:rPr lang="en-US" sz="1800" dirty="0"/>
              <a:t>, </a:t>
            </a:r>
            <a:r>
              <a:rPr lang="en-US" sz="1800" b="1" i="1" dirty="0"/>
              <a:t>listen to the </a:t>
            </a:r>
          </a:p>
          <a:p>
            <a:pPr marL="457200" lvl="2" indent="0">
              <a:lnSpc>
                <a:spcPts val="2160"/>
              </a:lnSpc>
              <a:spcBef>
                <a:spcPts val="0"/>
              </a:spcBef>
              <a:buNone/>
            </a:pPr>
            <a:r>
              <a:rPr lang="en-US" sz="1800" b="1" i="1" dirty="0"/>
              <a:t> patient’s chest.  </a:t>
            </a:r>
          </a:p>
          <a:p>
            <a:pPr marL="457200" lvl="2" indent="0">
              <a:lnSpc>
                <a:spcPts val="2160"/>
              </a:lnSpc>
              <a:spcBef>
                <a:spcPts val="0"/>
              </a:spcBef>
            </a:pPr>
            <a:r>
              <a:rPr lang="en-US" sz="1800" dirty="0"/>
              <a:t>If you hear the </a:t>
            </a:r>
            <a:r>
              <a:rPr lang="en-US" sz="1800" b="1" i="1" dirty="0">
                <a:solidFill>
                  <a:schemeClr val="accent6">
                    <a:lumMod val="75000"/>
                  </a:schemeClr>
                </a:solidFill>
              </a:rPr>
              <a:t>HUMMING SOUND</a:t>
            </a:r>
            <a:r>
              <a:rPr lang="en-US" sz="1800" dirty="0"/>
              <a:t>, </a:t>
            </a:r>
            <a:r>
              <a:rPr lang="en-US" sz="1800" b="1" i="1" dirty="0"/>
              <a:t>DO NOT PERFORM CPR</a:t>
            </a:r>
            <a:endParaRPr lang="en-US" sz="1800" i="1" dirty="0"/>
          </a:p>
          <a:p>
            <a:pPr marL="457200" lvl="2" indent="0">
              <a:lnSpc>
                <a:spcPts val="2160"/>
              </a:lnSpc>
              <a:spcBef>
                <a:spcPts val="0"/>
              </a:spcBef>
            </a:pPr>
            <a:r>
              <a:rPr lang="en-US" sz="1800" dirty="0"/>
              <a:t>If you </a:t>
            </a:r>
            <a:r>
              <a:rPr lang="en-US" sz="1800" b="1" i="1" dirty="0">
                <a:solidFill>
                  <a:srgbClr val="FF0000"/>
                </a:solidFill>
              </a:rPr>
              <a:t>CANNOT HEAR THE LVAD DEVICE</a:t>
            </a:r>
            <a:r>
              <a:rPr lang="en-US" sz="1800" b="1" dirty="0">
                <a:solidFill>
                  <a:srgbClr val="FF0000"/>
                </a:solidFill>
              </a:rPr>
              <a:t>, </a:t>
            </a:r>
            <a:r>
              <a:rPr lang="en-US" sz="1800" b="1" i="1" dirty="0">
                <a:solidFill>
                  <a:srgbClr val="FF0000"/>
                </a:solidFill>
              </a:rPr>
              <a:t>CPR CAN BE PERFORMED</a:t>
            </a:r>
          </a:p>
          <a:p>
            <a:pPr marL="1371600" lvl="4" indent="0">
              <a:lnSpc>
                <a:spcPts val="2160"/>
              </a:lnSpc>
              <a:spcBef>
                <a:spcPts val="0"/>
              </a:spcBef>
            </a:pPr>
            <a:r>
              <a:rPr lang="en-US" b="1" u="sng" dirty="0"/>
              <a:t>DEFIBRILLATION IS OKAY WITH LVAD PATIENTS </a:t>
            </a:r>
          </a:p>
          <a:p>
            <a:pPr marL="457200" lvl="2" indent="0">
              <a:lnSpc>
                <a:spcPts val="2160"/>
              </a:lnSpc>
              <a:spcBef>
                <a:spcPts val="0"/>
              </a:spcBef>
            </a:pPr>
            <a:endParaRPr lang="en-US" sz="800" b="1" dirty="0">
              <a:solidFill>
                <a:srgbClr val="FF0000"/>
              </a:solidFill>
            </a:endParaRPr>
          </a:p>
          <a:p>
            <a:pPr marL="0" indent="0">
              <a:lnSpc>
                <a:spcPct val="100000"/>
              </a:lnSpc>
              <a:spcBef>
                <a:spcPts val="0"/>
              </a:spcBef>
              <a:buNone/>
            </a:pPr>
            <a:r>
              <a:rPr lang="en-US" sz="2400" b="1" dirty="0"/>
              <a:t>D. </a:t>
            </a:r>
            <a:r>
              <a:rPr lang="en-US" sz="2400" b="1" u="sng" dirty="0"/>
              <a:t>Medications</a:t>
            </a:r>
          </a:p>
          <a:p>
            <a:pPr marL="0" lvl="1" indent="0">
              <a:lnSpc>
                <a:spcPct val="100000"/>
              </a:lnSpc>
              <a:spcBef>
                <a:spcPts val="0"/>
              </a:spcBef>
            </a:pPr>
            <a:r>
              <a:rPr lang="en-US" sz="1800" dirty="0"/>
              <a:t> </a:t>
            </a:r>
            <a:r>
              <a:rPr lang="en-US" dirty="0"/>
              <a:t>Patient will likely be on </a:t>
            </a:r>
            <a:r>
              <a:rPr lang="en-US" b="1" dirty="0"/>
              <a:t>HF Medications And Blood Thinner to Prevents Clots</a:t>
            </a:r>
          </a:p>
          <a:p>
            <a:pPr marL="0" lvl="1" indent="0">
              <a:lnSpc>
                <a:spcPct val="100000"/>
              </a:lnSpc>
              <a:spcBef>
                <a:spcPts val="0"/>
              </a:spcBef>
            </a:pPr>
            <a:endParaRPr lang="en-US" sz="400" b="1" dirty="0"/>
          </a:p>
          <a:p>
            <a:pPr marL="0" lvl="1" indent="0">
              <a:lnSpc>
                <a:spcPct val="100000"/>
              </a:lnSpc>
              <a:spcBef>
                <a:spcPts val="0"/>
              </a:spcBef>
            </a:pPr>
            <a:endParaRPr lang="en-US" sz="400" b="1" dirty="0"/>
          </a:p>
          <a:p>
            <a:pPr marL="0" lvl="1" indent="0">
              <a:lnSpc>
                <a:spcPct val="100000"/>
              </a:lnSpc>
              <a:spcBef>
                <a:spcPts val="0"/>
              </a:spcBef>
            </a:pPr>
            <a:endParaRPr lang="en-US" sz="400" b="1" dirty="0"/>
          </a:p>
          <a:p>
            <a:pPr marL="0" indent="0">
              <a:lnSpc>
                <a:spcPts val="2160"/>
              </a:lnSpc>
              <a:spcBef>
                <a:spcPts val="0"/>
              </a:spcBef>
              <a:buNone/>
            </a:pPr>
            <a:r>
              <a:rPr lang="en-US" sz="2400" b="1" dirty="0">
                <a:solidFill>
                  <a:srgbClr val="FF0000"/>
                </a:solidFill>
              </a:rPr>
              <a:t>E</a:t>
            </a:r>
            <a:r>
              <a:rPr lang="en-US" sz="2400" b="1" i="1" dirty="0">
                <a:solidFill>
                  <a:srgbClr val="FF0000"/>
                </a:solidFill>
              </a:rPr>
              <a:t>. Notify Fire Department of patient with new LVAD               </a:t>
            </a:r>
            <a:r>
              <a:rPr lang="en-US" sz="1200" dirty="0">
                <a:latin typeface="Times New Roman" panose="02020603050405020304" pitchFamily="18" charset="0"/>
                <a:cs typeface="Times New Roman" panose="02020603050405020304" pitchFamily="18" charset="0"/>
              </a:rPr>
              <a:t>googleimages.com &amp; YouTube, 2026</a:t>
            </a:r>
            <a:endParaRPr lang="en-US" sz="2400" dirty="0"/>
          </a:p>
        </p:txBody>
      </p:sp>
      <p:pic>
        <p:nvPicPr>
          <p:cNvPr id="10" name="Picture 9">
            <a:extLst>
              <a:ext uri="{FF2B5EF4-FFF2-40B4-BE49-F238E27FC236}">
                <a16:creationId xmlns:a16="http://schemas.microsoft.com/office/drawing/2014/main" id="{28A2D09D-A4F8-FE3C-6CF1-64C5DDEBD71A}"/>
              </a:ext>
            </a:extLst>
          </p:cNvPr>
          <p:cNvPicPr>
            <a:picLocks noChangeAspect="1"/>
          </p:cNvPicPr>
          <p:nvPr/>
        </p:nvPicPr>
        <p:blipFill>
          <a:blip r:embed="rId4"/>
          <a:srcRect l="-1" r="1623" b="12263"/>
          <a:stretch>
            <a:fillRect/>
          </a:stretch>
        </p:blipFill>
        <p:spPr>
          <a:xfrm>
            <a:off x="9957707" y="95250"/>
            <a:ext cx="1537607" cy="24437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xtBox 10">
            <a:extLst>
              <a:ext uri="{FF2B5EF4-FFF2-40B4-BE49-F238E27FC236}">
                <a16:creationId xmlns:a16="http://schemas.microsoft.com/office/drawing/2014/main" id="{7EBE17E2-6E6F-0340-84E2-815FED830B09}"/>
              </a:ext>
            </a:extLst>
          </p:cNvPr>
          <p:cNvSpPr txBox="1"/>
          <p:nvPr/>
        </p:nvSpPr>
        <p:spPr>
          <a:xfrm>
            <a:off x="8829676" y="3507890"/>
            <a:ext cx="3190874" cy="1938992"/>
          </a:xfrm>
          <a:prstGeom prst="rect">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dirty="0"/>
              <a:t>What an LVAD sounds like: </a:t>
            </a:r>
            <a:r>
              <a:rPr lang="en-US" sz="2400" dirty="0">
                <a:solidFill>
                  <a:schemeClr val="tx1"/>
                </a:solidFill>
                <a:hlinkClick r:id="rId5">
                  <a:extLst>
                    <a:ext uri="{A12FA001-AC4F-418D-AE19-62706E023703}">
                      <ahyp:hlinkClr xmlns:ahyp="http://schemas.microsoft.com/office/drawing/2018/hyperlinkcolor" val="tx"/>
                    </a:ext>
                  </a:extLst>
                </a:hlinkClick>
              </a:rPr>
              <a:t>https://www.youtube.com/shorts/WIZcRPxOCjI</a:t>
            </a:r>
            <a:endParaRPr lang="en-US" sz="2400" dirty="0">
              <a:solidFill>
                <a:schemeClr val="tx1"/>
              </a:solidFill>
            </a:endParaRPr>
          </a:p>
          <a:p>
            <a:endParaRPr lang="en-US" sz="2400" dirty="0"/>
          </a:p>
        </p:txBody>
      </p:sp>
      <mc:AlternateContent xmlns:mc="http://schemas.openxmlformats.org/markup-compatibility/2006">
        <mc:Choice xmlns:am3d="http://schemas.microsoft.com/office/drawing/2017/model3d" Requires="am3d">
          <p:graphicFrame>
            <p:nvGraphicFramePr>
              <p:cNvPr id="12" name="3D Model 11" descr="Pulsing heart emoji">
                <a:extLst>
                  <a:ext uri="{FF2B5EF4-FFF2-40B4-BE49-F238E27FC236}">
                    <a16:creationId xmlns:a16="http://schemas.microsoft.com/office/drawing/2014/main" id="{BAC4C12F-F3F7-A683-6373-C4942C0C7A9A}"/>
                  </a:ext>
                </a:extLst>
              </p:cNvPr>
              <p:cNvGraphicFramePr>
                <a:graphicFrameLocks noChangeAspect="1"/>
              </p:cNvGraphicFramePr>
              <p:nvPr>
                <p:extLst>
                  <p:ext uri="{D42A27DB-BD31-4B8C-83A1-F6EECF244321}">
                    <p14:modId xmlns:p14="http://schemas.microsoft.com/office/powerpoint/2010/main" val="3673684306"/>
                  </p:ext>
                </p:extLst>
              </p:nvPr>
            </p:nvGraphicFramePr>
            <p:xfrm>
              <a:off x="2417707" y="19052"/>
              <a:ext cx="678360" cy="609600"/>
            </p:xfrm>
            <a:graphic>
              <a:graphicData uri="http://schemas.microsoft.com/office/drawing/2017/model3d">
                <am3d:model3d r:embed="rId6">
                  <am3d:spPr>
                    <a:xfrm>
                      <a:off x="0" y="0"/>
                      <a:ext cx="678360" cy="609600"/>
                    </a:xfrm>
                    <a:prstGeom prst="rect">
                      <a:avLst/>
                    </a:prstGeom>
                  </am3d:spPr>
                  <am3d:camera>
                    <am3d:pos x="0" y="0" z="66445612"/>
                    <am3d:up dx="0" dy="36000000" dz="0"/>
                    <am3d:lookAt x="0" y="0" z="0"/>
                    <am3d:perspective fov="2700000"/>
                  </am3d:camera>
                  <am3d:trans>
                    <am3d:meterPerModelUnit n="17211417" d="1000000"/>
                    <am3d:preTrans dx="1" dy="-21193620" dz="1"/>
                    <am3d:scale>
                      <am3d:sx n="1000000" d="1000000"/>
                      <am3d:sy n="1000000" d="1000000"/>
                      <am3d:sz n="1000000" d="1000000"/>
                    </am3d:scale>
                    <am3d:rot/>
                    <am3d:postTrans dx="0" dy="0" dz="0"/>
                  </am3d:trans>
                  <am3d:raster rName="Office3DRenderer" rVer="16.0.8326">
                    <am3d:blip r:embed="rId7"/>
                  </am3d:raster>
                  <am3d:extLst>
                    <a:ext uri="{9A65AA19-BECB-4387-8358-8AD5134E1D82}">
                      <a3danim:embedAnim xmlns:a3danim="http://schemas.microsoft.com/office/drawing/2018/animation/model3d" animId="0">
                        <a3danim:animPr length="1233" count="indefinite"/>
                      </a3danim:embedAnim>
                    </a:ext>
                    <a:ext uri="{E9DE012E-A134-456F-84FE-255F9AAD75C6}">
                      <a3danim:posterFrame xmlns:a3danim="http://schemas.microsoft.com/office/drawing/2018/animation/model3d" animId="0"/>
                    </a:ext>
                  </am3d:extLst>
                  <am3d:objViewport viewportSz="91539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3D Model 11" descr="Pulsing heart emoji">
                <a:extLst>
                  <a:ext uri="{FF2B5EF4-FFF2-40B4-BE49-F238E27FC236}">
                    <a16:creationId xmlns:a16="http://schemas.microsoft.com/office/drawing/2014/main" id="{BAC4C12F-F3F7-A683-6373-C4942C0C7A9A}"/>
                  </a:ext>
                </a:extLst>
              </p:cNvPr>
              <p:cNvPicPr>
                <a:picLocks noGrp="1" noRot="1" noChangeAspect="1" noMove="1" noResize="1" noEditPoints="1" noAdjustHandles="1" noChangeArrowheads="1" noChangeShapeType="1" noCrop="1"/>
              </p:cNvPicPr>
              <p:nvPr/>
            </p:nvPicPr>
            <p:blipFill>
              <a:blip r:embed="rId7"/>
              <a:stretch>
                <a:fillRect/>
              </a:stretch>
            </p:blipFill>
            <p:spPr>
              <a:xfrm>
                <a:off x="2417707" y="19052"/>
                <a:ext cx="678360" cy="609600"/>
              </a:xfrm>
              <a:prstGeom prst="rect">
                <a:avLst/>
              </a:prstGeom>
            </p:spPr>
          </p:pic>
        </mc:Fallback>
      </mc:AlternateContent>
    </p:spTree>
    <p:extLst>
      <p:ext uri="{BB962C8B-B14F-4D97-AF65-F5344CB8AC3E}">
        <p14:creationId xmlns:p14="http://schemas.microsoft.com/office/powerpoint/2010/main" val="368709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0" presetClass="emph" presetSubtype="1" repeatCount="indefinite" fill="hold" nodeType="withEffect">
                                  <p:stCondLst>
                                    <p:cond delay="0"/>
                                  </p:stCondLst>
                                  <p:childTnLst>
                                    <p:anim calcmode="lin" valueType="num">
                                      <p:cBhvr>
                                        <p:cTn id="6" dur="1233" fill="hold"/>
                                        <p:tgtEl>
                                          <p:spTgt spid="12"/>
                                        </p:tgtEl>
                                        <p:attrNameLst>
                                          <p:attrName>embedded1</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667218A6-9C6E-540F-E752-0E1C37B03EE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04F3E4A-B85A-6A87-98B0-2581A2C6E7DF}"/>
              </a:ext>
            </a:extLst>
          </p:cNvPr>
          <p:cNvSpPr>
            <a:spLocks noGrp="1"/>
          </p:cNvSpPr>
          <p:nvPr>
            <p:ph idx="1"/>
          </p:nvPr>
        </p:nvSpPr>
        <p:spPr>
          <a:xfrm>
            <a:off x="168443" y="164432"/>
            <a:ext cx="4641682" cy="6579268"/>
          </a:xfrm>
          <a:solidFill>
            <a:schemeClr val="bg1"/>
          </a:solidFill>
        </p:spPr>
        <p:txBody>
          <a:bodyPr>
            <a:normAutofit/>
          </a:bodyPr>
          <a:lstStyle/>
          <a:p>
            <a:pPr>
              <a:buFont typeface="Wingdings" panose="05000000000000000000" pitchFamily="2" charset="2"/>
              <a:buChar char="v"/>
            </a:pPr>
            <a:r>
              <a:rPr lang="en-US" b="1" u="sng" dirty="0"/>
              <a:t>HF INTERVENTIONS </a:t>
            </a:r>
          </a:p>
          <a:p>
            <a:r>
              <a:rPr lang="en-US" sz="2400" b="1" u="sng" dirty="0"/>
              <a:t>Teach Self Management</a:t>
            </a:r>
            <a:r>
              <a:rPr lang="en-US" sz="2400" dirty="0"/>
              <a:t>:</a:t>
            </a:r>
          </a:p>
          <a:p>
            <a:pPr lvl="1"/>
            <a:r>
              <a:rPr lang="en-US" sz="2000" dirty="0"/>
              <a:t>Low sodium diet</a:t>
            </a:r>
          </a:p>
          <a:p>
            <a:pPr lvl="1"/>
            <a:r>
              <a:rPr lang="en-US" sz="2000" dirty="0"/>
              <a:t>Medications</a:t>
            </a:r>
          </a:p>
          <a:p>
            <a:pPr lvl="1"/>
            <a:r>
              <a:rPr lang="en-US" sz="2000" dirty="0"/>
              <a:t>Exercise</a:t>
            </a:r>
          </a:p>
          <a:p>
            <a:pPr lvl="1"/>
            <a:r>
              <a:rPr lang="en-US" sz="2000" dirty="0"/>
              <a:t>Stop smoking &amp; reduce alcohol intake</a:t>
            </a:r>
          </a:p>
          <a:p>
            <a:pPr lvl="1"/>
            <a:endParaRPr lang="en-US" sz="1200" dirty="0"/>
          </a:p>
          <a:p>
            <a:r>
              <a:rPr lang="en-US" sz="2400" b="1" u="sng" dirty="0"/>
              <a:t>Orthostatic Bp On Admission</a:t>
            </a:r>
          </a:p>
          <a:p>
            <a:pPr lvl="1"/>
            <a:r>
              <a:rPr lang="en-US" sz="2000" dirty="0"/>
              <a:t>Repeat at intervals if patient has dizziness, change in medication, or other reason to suspect orthostatic hypotension</a:t>
            </a:r>
          </a:p>
          <a:p>
            <a:pPr lvl="1"/>
            <a:endParaRPr lang="en-US" sz="1200" dirty="0"/>
          </a:p>
          <a:p>
            <a:r>
              <a:rPr lang="en-US" sz="2200" b="1" u="sng" dirty="0"/>
              <a:t>Teach/monitor daily weigh</a:t>
            </a:r>
            <a:r>
              <a:rPr lang="en-US" dirty="0"/>
              <a:t>t:</a:t>
            </a:r>
          </a:p>
          <a:p>
            <a:pPr lvl="1"/>
            <a:r>
              <a:rPr lang="en-US" sz="2000" dirty="0"/>
              <a:t>Establish parameters with physician for reporting </a:t>
            </a:r>
            <a:r>
              <a:rPr lang="en-US" sz="2000" b="1" dirty="0">
                <a:solidFill>
                  <a:srgbClr val="FF0000"/>
                </a:solidFill>
              </a:rPr>
              <a:t>(e.g., &gt;2lb/day, &gt;5lb/week)</a:t>
            </a:r>
          </a:p>
        </p:txBody>
      </p:sp>
      <p:sp>
        <p:nvSpPr>
          <p:cNvPr id="7" name="TextBox 6">
            <a:extLst>
              <a:ext uri="{FF2B5EF4-FFF2-40B4-BE49-F238E27FC236}">
                <a16:creationId xmlns:a16="http://schemas.microsoft.com/office/drawing/2014/main" id="{5F92204A-7E95-6418-7DCA-BA18D39628B0}"/>
              </a:ext>
            </a:extLst>
          </p:cNvPr>
          <p:cNvSpPr txBox="1"/>
          <p:nvPr/>
        </p:nvSpPr>
        <p:spPr>
          <a:xfrm>
            <a:off x="7251532" y="83881"/>
            <a:ext cx="4848225" cy="6507935"/>
          </a:xfrm>
          <a:prstGeom prst="rect">
            <a:avLst/>
          </a:prstGeom>
          <a:solidFill>
            <a:schemeClr val="bg1"/>
          </a:solidFill>
        </p:spPr>
        <p:txBody>
          <a:bodyPr wrap="square">
            <a:spAutoFit/>
          </a:bodyPr>
          <a:lstStyle/>
          <a:p>
            <a:pPr marL="457200" indent="-457200">
              <a:lnSpc>
                <a:spcPct val="150000"/>
              </a:lnSpc>
              <a:buFont typeface="Arial" panose="020B0604020202020204" pitchFamily="34" charset="0"/>
              <a:buChar char="•"/>
            </a:pPr>
            <a:r>
              <a:rPr lang="en-US" sz="3200" b="1" u="sng" dirty="0"/>
              <a:t>Cardiac Auscultation</a:t>
            </a:r>
          </a:p>
          <a:p>
            <a:pPr marL="342900" indent="-342900">
              <a:lnSpc>
                <a:spcPct val="150000"/>
              </a:lnSpc>
              <a:buFont typeface="Arial" panose="020B0604020202020204" pitchFamily="34" charset="0"/>
              <a:buChar char="•"/>
            </a:pPr>
            <a:r>
              <a:rPr lang="en-US" sz="2400" b="1" u="sng" dirty="0"/>
              <a:t>Auscultate For Apical Pulse</a:t>
            </a:r>
            <a:r>
              <a:rPr lang="en-US" sz="2400" b="1" dirty="0"/>
              <a:t> </a:t>
            </a:r>
          </a:p>
          <a:p>
            <a:pPr marL="800100" lvl="1" indent="-342900">
              <a:lnSpc>
                <a:spcPct val="150000"/>
              </a:lnSpc>
              <a:buFont typeface="Arial" panose="020B0604020202020204" pitchFamily="34" charset="0"/>
              <a:buChar char="•"/>
            </a:pPr>
            <a:r>
              <a:rPr lang="en-US" sz="2000" dirty="0"/>
              <a:t>Assess for irregularities:</a:t>
            </a:r>
          </a:p>
          <a:p>
            <a:pPr lvl="1">
              <a:lnSpc>
                <a:spcPct val="150000"/>
              </a:lnSpc>
            </a:pPr>
            <a:r>
              <a:rPr lang="en-US" sz="2000" dirty="0"/>
              <a:t>Tachycardia, Extra Sounds (S3, S4), Bounding and Gallop</a:t>
            </a:r>
          </a:p>
          <a:p>
            <a:pPr lvl="1">
              <a:lnSpc>
                <a:spcPct val="150000"/>
              </a:lnSpc>
            </a:pPr>
            <a:r>
              <a:rPr lang="en-US" sz="2000" b="1" u="sng" dirty="0">
                <a:hlinkClick r:id="rId3"/>
              </a:rPr>
              <a:t>https://www.youtube.com/shorts/pCrE_gFxQMg</a:t>
            </a:r>
            <a:endParaRPr lang="en-US" sz="2000" b="1" u="sng" dirty="0"/>
          </a:p>
          <a:p>
            <a:pPr marL="342900" indent="-342900">
              <a:lnSpc>
                <a:spcPct val="150000"/>
              </a:lnSpc>
              <a:buFont typeface="Arial" panose="020B0604020202020204" pitchFamily="34" charset="0"/>
              <a:buChar char="•"/>
            </a:pPr>
            <a:r>
              <a:rPr lang="en-US" sz="2400" b="1" u="sng" dirty="0"/>
              <a:t>Pulmonary Auscultation</a:t>
            </a:r>
          </a:p>
          <a:p>
            <a:pPr marL="800100" lvl="1" indent="-342900">
              <a:lnSpc>
                <a:spcPct val="150000"/>
              </a:lnSpc>
              <a:buFont typeface="Wingdings" panose="05000000000000000000" pitchFamily="2" charset="2"/>
              <a:buChar char="§"/>
            </a:pPr>
            <a:r>
              <a:rPr lang="en-US" sz="2000" dirty="0"/>
              <a:t>Listen for crackles that do not clear with cough</a:t>
            </a:r>
          </a:p>
          <a:p>
            <a:pPr marL="800100" lvl="1" indent="-342900">
              <a:lnSpc>
                <a:spcPct val="150000"/>
              </a:lnSpc>
              <a:buFont typeface="Wingdings" panose="05000000000000000000" pitchFamily="2" charset="2"/>
              <a:buChar char="§"/>
            </a:pPr>
            <a:r>
              <a:rPr lang="en-US" sz="2000" dirty="0"/>
              <a:t>Assess for peripheral edema</a:t>
            </a:r>
          </a:p>
          <a:p>
            <a:pPr marL="800100" lvl="1" indent="-342900">
              <a:lnSpc>
                <a:spcPct val="150000"/>
              </a:lnSpc>
              <a:buFont typeface="Wingdings" panose="05000000000000000000" pitchFamily="2" charset="2"/>
              <a:buChar char="§"/>
            </a:pPr>
            <a:r>
              <a:rPr lang="en-US" sz="2000" dirty="0">
                <a:hlinkClick r:id="rId4"/>
              </a:rPr>
              <a:t>https://www.youtube.com/watch?v=uHKdaDGIypY</a:t>
            </a:r>
            <a:endParaRPr lang="en-US" sz="2000" dirty="0"/>
          </a:p>
        </p:txBody>
      </p:sp>
      <p:pic>
        <p:nvPicPr>
          <p:cNvPr id="9" name="Picture 8">
            <a:extLst>
              <a:ext uri="{FF2B5EF4-FFF2-40B4-BE49-F238E27FC236}">
                <a16:creationId xmlns:a16="http://schemas.microsoft.com/office/drawing/2014/main" id="{A384A24E-39EA-236C-043B-A31142739B16}"/>
              </a:ext>
            </a:extLst>
          </p:cNvPr>
          <p:cNvPicPr>
            <a:picLocks noChangeAspect="1"/>
          </p:cNvPicPr>
          <p:nvPr/>
        </p:nvPicPr>
        <p:blipFill>
          <a:blip r:embed="rId5"/>
          <a:srcRect l="40834" t="3333" r="3416"/>
          <a:stretch>
            <a:fillRect/>
          </a:stretch>
        </p:blipFill>
        <p:spPr>
          <a:xfrm>
            <a:off x="4911641" y="2435254"/>
            <a:ext cx="2238375" cy="20376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670198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5712-3D90-1613-2E8F-6F7A2FCD287C}"/>
              </a:ext>
            </a:extLst>
          </p:cNvPr>
          <p:cNvSpPr>
            <a:spLocks noGrp="1"/>
          </p:cNvSpPr>
          <p:nvPr>
            <p:ph type="title"/>
          </p:nvPr>
        </p:nvSpPr>
        <p:spPr>
          <a:xfrm>
            <a:off x="440793" y="109051"/>
            <a:ext cx="9920927" cy="732198"/>
          </a:xfrm>
        </p:spPr>
        <p:txBody>
          <a:bodyPr/>
          <a:lstStyle/>
          <a:p>
            <a:r>
              <a:rPr lang="en-US" b="1" u="sng" dirty="0"/>
              <a:t>Orthostatic Hypotension</a:t>
            </a:r>
          </a:p>
        </p:txBody>
      </p:sp>
      <p:sp>
        <p:nvSpPr>
          <p:cNvPr id="13" name="TextBox 12">
            <a:extLst>
              <a:ext uri="{FF2B5EF4-FFF2-40B4-BE49-F238E27FC236}">
                <a16:creationId xmlns:a16="http://schemas.microsoft.com/office/drawing/2014/main" id="{2462A1A1-18D1-6B00-1555-6F0BB6CABBBD}"/>
              </a:ext>
            </a:extLst>
          </p:cNvPr>
          <p:cNvSpPr txBox="1"/>
          <p:nvPr/>
        </p:nvSpPr>
        <p:spPr>
          <a:xfrm>
            <a:off x="296414" y="1158358"/>
            <a:ext cx="6250690" cy="5047536"/>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US" sz="2400" dirty="0"/>
              <a:t>Orthostatic hypotension is defined as a decrease in </a:t>
            </a:r>
            <a:r>
              <a:rPr lang="en-US" sz="2400" i="1" dirty="0">
                <a:solidFill>
                  <a:srgbClr val="FF0000"/>
                </a:solidFill>
              </a:rPr>
              <a:t>Systolic pressure &gt; 20 mmHg or </a:t>
            </a:r>
            <a:r>
              <a:rPr lang="en-US" sz="2400" dirty="0"/>
              <a:t>decrease in </a:t>
            </a:r>
            <a:r>
              <a:rPr lang="en-US" sz="2400" i="1" dirty="0">
                <a:solidFill>
                  <a:srgbClr val="FF0000"/>
                </a:solidFill>
              </a:rPr>
              <a:t>Diastolic pressure &gt;10 mmHg </a:t>
            </a:r>
            <a:r>
              <a:rPr lang="en-US" sz="2400" dirty="0"/>
              <a:t>within 1 and 3 minutes of changing from supine to erect position</a:t>
            </a:r>
          </a:p>
          <a:p>
            <a:pPr marL="342900" indent="-342900">
              <a:spcAft>
                <a:spcPts val="600"/>
              </a:spcAft>
              <a:buFont typeface="Arial" panose="020B0604020202020204" pitchFamily="34" charset="0"/>
              <a:buChar char="•"/>
            </a:pPr>
            <a:r>
              <a:rPr lang="en-US" sz="2400" dirty="0"/>
              <a:t>Orthostatic hypotension occurs when blood pools into the abdomen and legs when quickly changing from lying to upright position</a:t>
            </a:r>
          </a:p>
          <a:p>
            <a:pPr marL="342900" indent="-342900">
              <a:spcAft>
                <a:spcPts val="600"/>
              </a:spcAft>
              <a:buFont typeface="Arial" panose="020B0604020202020204" pitchFamily="34" charset="0"/>
              <a:buChar char="•"/>
            </a:pPr>
            <a:r>
              <a:rPr lang="en-US" sz="2400" dirty="0"/>
              <a:t>Many conditions, such as aging and cardiovascular medications, interrupt the compensatory mechanisms, which normally stabilize the blood pressure</a:t>
            </a:r>
          </a:p>
        </p:txBody>
      </p:sp>
      <p:sp>
        <p:nvSpPr>
          <p:cNvPr id="4" name="TextBox 3">
            <a:extLst>
              <a:ext uri="{FF2B5EF4-FFF2-40B4-BE49-F238E27FC236}">
                <a16:creationId xmlns:a16="http://schemas.microsoft.com/office/drawing/2014/main" id="{8E8482F0-508F-3174-4C17-C7DB56CFC383}"/>
              </a:ext>
            </a:extLst>
          </p:cNvPr>
          <p:cNvSpPr txBox="1"/>
          <p:nvPr/>
        </p:nvSpPr>
        <p:spPr>
          <a:xfrm>
            <a:off x="7315200" y="4071838"/>
            <a:ext cx="4580386" cy="2375558"/>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u="sng" dirty="0"/>
              <a:t>On Admission:</a:t>
            </a:r>
          </a:p>
          <a:p>
            <a:pPr marL="342900" indent="-342900">
              <a:buFont typeface="Wingdings" panose="05000000000000000000" pitchFamily="2" charset="2"/>
              <a:buChar char="§"/>
            </a:pPr>
            <a:r>
              <a:rPr lang="en-US" sz="2000" i="1" dirty="0"/>
              <a:t>Measure BP in both arms (6% of patients have differences between arms) </a:t>
            </a:r>
          </a:p>
          <a:p>
            <a:pPr marL="342900" indent="-342900">
              <a:buFont typeface="Wingdings" panose="05000000000000000000" pitchFamily="2" charset="2"/>
              <a:buChar char="§"/>
            </a:pPr>
            <a:r>
              <a:rPr lang="en-US" sz="2000" dirty="0"/>
              <a:t> </a:t>
            </a:r>
            <a:r>
              <a:rPr lang="en-US" sz="2000" i="1" dirty="0"/>
              <a:t>Make subsequent readings on arm with higher reading</a:t>
            </a:r>
          </a:p>
          <a:p>
            <a:endParaRPr lang="en-US" sz="2000" i="1" dirty="0"/>
          </a:p>
        </p:txBody>
      </p:sp>
      <p:pic>
        <p:nvPicPr>
          <p:cNvPr id="5" name="Picture 4">
            <a:extLst>
              <a:ext uri="{FF2B5EF4-FFF2-40B4-BE49-F238E27FC236}">
                <a16:creationId xmlns:a16="http://schemas.microsoft.com/office/drawing/2014/main" id="{7B74CD09-9A36-3C17-2AA8-1923BB4EC39E}"/>
              </a:ext>
            </a:extLst>
          </p:cNvPr>
          <p:cNvPicPr>
            <a:picLocks noChangeAspect="1"/>
          </p:cNvPicPr>
          <p:nvPr/>
        </p:nvPicPr>
        <p:blipFill>
          <a:blip r:embed="rId2"/>
          <a:stretch>
            <a:fillRect/>
          </a:stretch>
        </p:blipFill>
        <p:spPr>
          <a:xfrm>
            <a:off x="7249267" y="410604"/>
            <a:ext cx="4646319" cy="34847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34B5E481-2911-0756-CA4F-81AD68A3E046}"/>
              </a:ext>
            </a:extLst>
          </p:cNvPr>
          <p:cNvSpPr txBox="1"/>
          <p:nvPr/>
        </p:nvSpPr>
        <p:spPr>
          <a:xfrm>
            <a:off x="8924544" y="6447396"/>
            <a:ext cx="1837944"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googleimages,com,2026</a:t>
            </a:r>
          </a:p>
        </p:txBody>
      </p:sp>
    </p:spTree>
    <p:extLst>
      <p:ext uri="{BB962C8B-B14F-4D97-AF65-F5344CB8AC3E}">
        <p14:creationId xmlns:p14="http://schemas.microsoft.com/office/powerpoint/2010/main" val="761259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5712-3D90-1613-2E8F-6F7A2FCD287C}"/>
              </a:ext>
            </a:extLst>
          </p:cNvPr>
          <p:cNvSpPr>
            <a:spLocks noGrp="1"/>
          </p:cNvSpPr>
          <p:nvPr>
            <p:ph type="title"/>
          </p:nvPr>
        </p:nvSpPr>
        <p:spPr>
          <a:xfrm>
            <a:off x="1903768" y="95580"/>
            <a:ext cx="9930353" cy="1325563"/>
          </a:xfrm>
        </p:spPr>
        <p:txBody>
          <a:bodyPr/>
          <a:lstStyle/>
          <a:p>
            <a:r>
              <a:rPr lang="en-US" b="1" dirty="0"/>
              <a:t>Measuring Orthostatic Blood Pressure</a:t>
            </a:r>
          </a:p>
        </p:txBody>
      </p:sp>
      <p:sp>
        <p:nvSpPr>
          <p:cNvPr id="13" name="TextBox 12">
            <a:extLst>
              <a:ext uri="{FF2B5EF4-FFF2-40B4-BE49-F238E27FC236}">
                <a16:creationId xmlns:a16="http://schemas.microsoft.com/office/drawing/2014/main" id="{2462A1A1-18D1-6B00-1555-6F0BB6CABBBD}"/>
              </a:ext>
            </a:extLst>
          </p:cNvPr>
          <p:cNvSpPr txBox="1"/>
          <p:nvPr/>
        </p:nvSpPr>
        <p:spPr>
          <a:xfrm>
            <a:off x="341854" y="1242782"/>
            <a:ext cx="6527091" cy="5432256"/>
          </a:xfrm>
          <a:prstGeom prst="rect">
            <a:avLst/>
          </a:prstGeom>
          <a:noFill/>
        </p:spPr>
        <p:txBody>
          <a:bodyPr wrap="square" rtlCol="0">
            <a:spAutoFit/>
          </a:bodyPr>
          <a:lstStyle/>
          <a:p>
            <a:pPr marL="514350" indent="-514350">
              <a:spcAft>
                <a:spcPts val="600"/>
              </a:spcAft>
              <a:buFont typeface="+mj-lt"/>
              <a:buAutoNum type="arabicPeriod"/>
            </a:pPr>
            <a:r>
              <a:rPr lang="en-US" sz="2400" dirty="0"/>
              <a:t>Have patient lie supine for at least 5 minutes</a:t>
            </a:r>
          </a:p>
          <a:p>
            <a:pPr marL="457200" indent="-457200">
              <a:spcAft>
                <a:spcPts val="600"/>
              </a:spcAft>
              <a:buAutoNum type="arabicPeriod"/>
            </a:pPr>
            <a:r>
              <a:rPr lang="en-US" sz="2400" dirty="0"/>
              <a:t>Take pulse and BP.  Keep BP cuff in place until readings completed</a:t>
            </a:r>
          </a:p>
          <a:p>
            <a:pPr marL="457200" indent="-457200">
              <a:spcAft>
                <a:spcPts val="600"/>
              </a:spcAft>
              <a:buAutoNum type="arabicPeriod"/>
            </a:pPr>
            <a:r>
              <a:rPr lang="en-US" sz="2400" dirty="0"/>
              <a:t>Instruct patient to sit</a:t>
            </a:r>
          </a:p>
          <a:p>
            <a:pPr marL="457200" indent="-457200">
              <a:spcAft>
                <a:spcPts val="600"/>
              </a:spcAft>
              <a:buAutoNum type="arabicPeriod"/>
            </a:pPr>
            <a:r>
              <a:rPr lang="en-US" sz="2400" dirty="0"/>
              <a:t>Immediately take pulse and BP again</a:t>
            </a:r>
          </a:p>
          <a:p>
            <a:pPr marL="457200" indent="-457200">
              <a:spcAft>
                <a:spcPts val="600"/>
              </a:spcAft>
              <a:buAutoNum type="arabicPeriod"/>
            </a:pPr>
            <a:r>
              <a:rPr lang="en-US" sz="2400" dirty="0"/>
              <a:t>Instruct patient to stand (guard patient in case of dizziness)</a:t>
            </a:r>
          </a:p>
          <a:p>
            <a:pPr marL="457200" indent="-457200">
              <a:spcAft>
                <a:spcPts val="600"/>
              </a:spcAft>
              <a:buAutoNum type="arabicPeriod"/>
            </a:pPr>
            <a:r>
              <a:rPr lang="en-US" sz="2400" dirty="0"/>
              <a:t>Support patient’s arm in yours, so it is at the same angle as when supine</a:t>
            </a:r>
          </a:p>
          <a:p>
            <a:pPr marL="457200" indent="-457200">
              <a:spcAft>
                <a:spcPts val="600"/>
              </a:spcAft>
              <a:buAutoNum type="arabicPeriod"/>
            </a:pPr>
            <a:r>
              <a:rPr lang="en-US" sz="2400" dirty="0"/>
              <a:t>Take pulse and BP again at one and three minutes </a:t>
            </a:r>
          </a:p>
          <a:p>
            <a:pPr marL="457200" indent="-457200">
              <a:spcAft>
                <a:spcPts val="600"/>
              </a:spcAft>
              <a:buAutoNum type="arabicPeriod"/>
            </a:pPr>
            <a:r>
              <a:rPr lang="en-US" sz="2400" dirty="0"/>
              <a:t>If significant change in BP or pulse is noted, take additional measure in 2-5 minutes</a:t>
            </a:r>
          </a:p>
        </p:txBody>
      </p:sp>
      <p:pic>
        <p:nvPicPr>
          <p:cNvPr id="4" name="Picture 3">
            <a:extLst>
              <a:ext uri="{FF2B5EF4-FFF2-40B4-BE49-F238E27FC236}">
                <a16:creationId xmlns:a16="http://schemas.microsoft.com/office/drawing/2014/main" id="{3BD2F106-0338-0528-9BAF-4C9E27E0F343}"/>
              </a:ext>
            </a:extLst>
          </p:cNvPr>
          <p:cNvPicPr>
            <a:picLocks noChangeAspect="1"/>
          </p:cNvPicPr>
          <p:nvPr/>
        </p:nvPicPr>
        <p:blipFill>
          <a:blip r:embed="rId2"/>
          <a:stretch>
            <a:fillRect/>
          </a:stretch>
        </p:blipFill>
        <p:spPr>
          <a:xfrm>
            <a:off x="6984543" y="1749748"/>
            <a:ext cx="4849578" cy="37018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D336E6D4-314B-ABC5-DA32-14D990FC15AB}"/>
              </a:ext>
            </a:extLst>
          </p:cNvPr>
          <p:cNvSpPr txBox="1"/>
          <p:nvPr/>
        </p:nvSpPr>
        <p:spPr>
          <a:xfrm>
            <a:off x="10434789" y="6461965"/>
            <a:ext cx="173156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16892567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5712-3D90-1613-2E8F-6F7A2FCD287C}"/>
              </a:ext>
            </a:extLst>
          </p:cNvPr>
          <p:cNvSpPr>
            <a:spLocks noGrp="1"/>
          </p:cNvSpPr>
          <p:nvPr>
            <p:ph type="title"/>
          </p:nvPr>
        </p:nvSpPr>
        <p:spPr>
          <a:xfrm>
            <a:off x="448622" y="43791"/>
            <a:ext cx="10150877" cy="674866"/>
          </a:xfrm>
        </p:spPr>
        <p:txBody>
          <a:bodyPr>
            <a:normAutofit fontScale="90000"/>
          </a:bodyPr>
          <a:lstStyle/>
          <a:p>
            <a:pPr algn="ctr"/>
            <a:r>
              <a:rPr lang="en-US" b="1" u="sng" dirty="0"/>
              <a:t>Measuring Edema</a:t>
            </a:r>
          </a:p>
        </p:txBody>
      </p:sp>
      <p:sp>
        <p:nvSpPr>
          <p:cNvPr id="13" name="TextBox 12">
            <a:extLst>
              <a:ext uri="{FF2B5EF4-FFF2-40B4-BE49-F238E27FC236}">
                <a16:creationId xmlns:a16="http://schemas.microsoft.com/office/drawing/2014/main" id="{EB0CF177-9ABE-E5BF-53EE-38AB2A794571}"/>
              </a:ext>
            </a:extLst>
          </p:cNvPr>
          <p:cNvSpPr txBox="1"/>
          <p:nvPr/>
        </p:nvSpPr>
        <p:spPr>
          <a:xfrm>
            <a:off x="475529" y="1148745"/>
            <a:ext cx="11323579" cy="5709255"/>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US" sz="2800" dirty="0"/>
              <a:t>Multiple ways of measuring peripheral edema have been suggested in the literature Currently, the literature does not agree on the best methods, and no method passes the test for a reliable, valid standardized tool that can be used in clinical practice</a:t>
            </a:r>
          </a:p>
          <a:p>
            <a:pPr marL="285750" indent="-285750">
              <a:spcAft>
                <a:spcPts val="600"/>
              </a:spcAft>
              <a:buFont typeface="Arial" panose="020B0604020202020204" pitchFamily="34" charset="0"/>
              <a:buChar char="•"/>
            </a:pPr>
            <a:endParaRPr lang="en-US" sz="2800" dirty="0"/>
          </a:p>
          <a:p>
            <a:pPr marL="285750" indent="-285750">
              <a:spcAft>
                <a:spcPts val="600"/>
              </a:spcAft>
              <a:buFont typeface="Arial" panose="020B0604020202020204" pitchFamily="34" charset="0"/>
              <a:buChar char="•"/>
            </a:pPr>
            <a:endParaRPr lang="en-US" sz="2400" dirty="0"/>
          </a:p>
          <a:p>
            <a:pPr marL="285750" indent="-285750">
              <a:spcAft>
                <a:spcPts val="600"/>
              </a:spcAft>
              <a:buFont typeface="Arial" panose="020B0604020202020204" pitchFamily="34" charset="0"/>
              <a:buChar char="•"/>
            </a:pPr>
            <a:endParaRPr lang="en-US" sz="2400" dirty="0"/>
          </a:p>
          <a:p>
            <a:pPr>
              <a:spcAft>
                <a:spcPts val="600"/>
              </a:spcAft>
            </a:pPr>
            <a:endParaRPr lang="en-US" sz="2400" dirty="0"/>
          </a:p>
          <a:p>
            <a:pPr>
              <a:spcAft>
                <a:spcPts val="600"/>
              </a:spcAft>
            </a:pPr>
            <a:endParaRPr lang="en-US" sz="2400" dirty="0"/>
          </a:p>
          <a:p>
            <a:pPr marL="457200" indent="-457200">
              <a:spcBef>
                <a:spcPts val="600"/>
              </a:spcBef>
              <a:spcAft>
                <a:spcPts val="600"/>
              </a:spcAft>
              <a:buFont typeface="Arial" panose="020B0604020202020204" pitchFamily="34" charset="0"/>
              <a:buChar char="•"/>
            </a:pPr>
            <a:r>
              <a:rPr lang="en-US" sz="2800" dirty="0"/>
              <a:t>The use of digital pressure measurement may be used only as a secondary description of pitting edema</a:t>
            </a:r>
          </a:p>
          <a:p>
            <a:pPr marL="457200" indent="-457200">
              <a:spcBef>
                <a:spcPts val="600"/>
              </a:spcBef>
              <a:spcAft>
                <a:spcPts val="600"/>
              </a:spcAft>
              <a:buFont typeface="Arial" panose="020B0604020202020204" pitchFamily="34" charset="0"/>
              <a:buChar char="•"/>
            </a:pPr>
            <a:r>
              <a:rPr lang="en-US" sz="2800" dirty="0"/>
              <a:t>Not just edema is it: 1+, 2+, 3+ or 4+ (</a:t>
            </a:r>
            <a:r>
              <a:rPr lang="en-US" sz="2800" i="1" dirty="0"/>
              <a:t>quantify</a:t>
            </a:r>
            <a:r>
              <a:rPr lang="en-US" sz="2800" dirty="0"/>
              <a:t>!)</a:t>
            </a:r>
          </a:p>
        </p:txBody>
      </p:sp>
      <p:sp>
        <p:nvSpPr>
          <p:cNvPr id="3" name="TextBox 2">
            <a:extLst>
              <a:ext uri="{FF2B5EF4-FFF2-40B4-BE49-F238E27FC236}">
                <a16:creationId xmlns:a16="http://schemas.microsoft.com/office/drawing/2014/main" id="{6147A11A-ED6E-205C-A7B0-4DE72BD65042}"/>
              </a:ext>
            </a:extLst>
          </p:cNvPr>
          <p:cNvSpPr txBox="1"/>
          <p:nvPr/>
        </p:nvSpPr>
        <p:spPr>
          <a:xfrm>
            <a:off x="3433728" y="3254274"/>
            <a:ext cx="4885725" cy="2015936"/>
          </a:xfrm>
          <a:prstGeom prst="rect">
            <a:avLst/>
          </a:prstGeom>
          <a:solidFill>
            <a:srgbClr val="FFFFCC"/>
          </a:solidFill>
        </p:spPr>
        <p:style>
          <a:lnRef idx="2">
            <a:schemeClr val="dk1"/>
          </a:lnRef>
          <a:fillRef idx="1">
            <a:schemeClr val="lt1"/>
          </a:fillRef>
          <a:effectRef idx="0">
            <a:schemeClr val="dk1"/>
          </a:effectRef>
          <a:fontRef idx="minor">
            <a:schemeClr val="dk1"/>
          </a:fontRef>
        </p:style>
        <p:txBody>
          <a:bodyPr wrap="square" rtlCol="0">
            <a:spAutoFit/>
          </a:bodyPr>
          <a:lstStyle/>
          <a:p>
            <a:pPr marL="342900" indent="-342900">
              <a:spcAft>
                <a:spcPts val="600"/>
              </a:spcAft>
              <a:buFont typeface="Wingdings" panose="05000000000000000000" pitchFamily="2" charset="2"/>
              <a:buChar char="v"/>
            </a:pPr>
            <a:r>
              <a:rPr lang="en-US" sz="2400" i="1" dirty="0"/>
              <a:t>TMCAH has determined that, for consistency, the measurement of extremities will be used for all pitting and non-pitting edema</a:t>
            </a:r>
          </a:p>
          <a:p>
            <a:pPr algn="ctr">
              <a:spcAft>
                <a:spcPts val="600"/>
              </a:spcAft>
            </a:pPr>
            <a:r>
              <a:rPr lang="en-US" sz="2400" b="1" i="1" dirty="0"/>
              <a:t>See Policy Tech Heart Care</a:t>
            </a:r>
          </a:p>
        </p:txBody>
      </p:sp>
      <p:pic>
        <p:nvPicPr>
          <p:cNvPr id="5" name="Picture 4">
            <a:extLst>
              <a:ext uri="{FF2B5EF4-FFF2-40B4-BE49-F238E27FC236}">
                <a16:creationId xmlns:a16="http://schemas.microsoft.com/office/drawing/2014/main" id="{AD854268-94AE-6555-DD89-2690FAD020C5}"/>
              </a:ext>
            </a:extLst>
          </p:cNvPr>
          <p:cNvPicPr>
            <a:picLocks noChangeAspect="1"/>
          </p:cNvPicPr>
          <p:nvPr/>
        </p:nvPicPr>
        <p:blipFill>
          <a:blip r:embed="rId2"/>
          <a:srcRect l="704" t="35036" b="26486"/>
          <a:stretch>
            <a:fillRect/>
          </a:stretch>
        </p:blipFill>
        <p:spPr>
          <a:xfrm>
            <a:off x="7679883" y="201097"/>
            <a:ext cx="1944333" cy="8743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AA1C8AC1-FFBF-1668-7792-12DDB709B477}"/>
              </a:ext>
            </a:extLst>
          </p:cNvPr>
          <p:cNvSpPr txBox="1"/>
          <p:nvPr/>
        </p:nvSpPr>
        <p:spPr>
          <a:xfrm>
            <a:off x="10067544" y="6485488"/>
            <a:ext cx="173156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1164751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5712-3D90-1613-2E8F-6F7A2FCD287C}"/>
              </a:ext>
            </a:extLst>
          </p:cNvPr>
          <p:cNvSpPr>
            <a:spLocks noGrp="1"/>
          </p:cNvSpPr>
          <p:nvPr>
            <p:ph type="title"/>
          </p:nvPr>
        </p:nvSpPr>
        <p:spPr>
          <a:xfrm>
            <a:off x="384775" y="316999"/>
            <a:ext cx="10150877" cy="1325563"/>
          </a:xfrm>
        </p:spPr>
        <p:txBody>
          <a:bodyPr/>
          <a:lstStyle/>
          <a:p>
            <a:r>
              <a:rPr lang="en-US" b="1" dirty="0"/>
              <a:t>Measuring Edema</a:t>
            </a:r>
          </a:p>
        </p:txBody>
      </p:sp>
      <p:sp>
        <p:nvSpPr>
          <p:cNvPr id="13" name="TextBox 12">
            <a:extLst>
              <a:ext uri="{FF2B5EF4-FFF2-40B4-BE49-F238E27FC236}">
                <a16:creationId xmlns:a16="http://schemas.microsoft.com/office/drawing/2014/main" id="{EB0CF177-9ABE-E5BF-53EE-38AB2A794571}"/>
              </a:ext>
            </a:extLst>
          </p:cNvPr>
          <p:cNvSpPr txBox="1"/>
          <p:nvPr/>
        </p:nvSpPr>
        <p:spPr>
          <a:xfrm>
            <a:off x="384775" y="1473691"/>
            <a:ext cx="6143678" cy="4955203"/>
          </a:xfrm>
          <a:prstGeom prst="rect">
            <a:avLst/>
          </a:prstGeom>
          <a:noFill/>
        </p:spPr>
        <p:txBody>
          <a:bodyPr wrap="square" rtlCol="0">
            <a:spAutoFit/>
          </a:bodyPr>
          <a:lstStyle/>
          <a:p>
            <a:pPr>
              <a:spcAft>
                <a:spcPts val="600"/>
              </a:spcAft>
            </a:pPr>
            <a:r>
              <a:rPr lang="en-US" sz="2600" u="sng" dirty="0"/>
              <a:t>Procedure: </a:t>
            </a:r>
            <a:r>
              <a:rPr lang="en-US" sz="2600" i="1" u="sng" dirty="0"/>
              <a:t>HHVNA Circulatory- ASSESSMENT: EDEMA</a:t>
            </a:r>
          </a:p>
          <a:p>
            <a:pPr marL="285750" indent="-285750">
              <a:spcAft>
                <a:spcPts val="600"/>
              </a:spcAft>
              <a:buFont typeface="Arial" panose="020B0604020202020204" pitchFamily="34" charset="0"/>
              <a:buChar char="•"/>
            </a:pPr>
            <a:r>
              <a:rPr lang="en-US" sz="2600" dirty="0"/>
              <a:t>Measurement can be obtained on one or more of the following anatomical areas:</a:t>
            </a:r>
          </a:p>
          <a:p>
            <a:pPr marL="285750" indent="-285750">
              <a:spcAft>
                <a:spcPts val="600"/>
              </a:spcAft>
              <a:buFont typeface="Arial" panose="020B0604020202020204" pitchFamily="34" charset="0"/>
              <a:buChar char="•"/>
            </a:pPr>
            <a:endParaRPr lang="en-US" sz="2600" dirty="0"/>
          </a:p>
          <a:p>
            <a:pPr marL="285750" indent="-285750">
              <a:spcAft>
                <a:spcPts val="600"/>
              </a:spcAft>
              <a:buFont typeface="Arial" panose="020B0604020202020204" pitchFamily="34" charset="0"/>
              <a:buChar char="•"/>
            </a:pPr>
            <a:endParaRPr lang="en-US" sz="2600" dirty="0"/>
          </a:p>
          <a:p>
            <a:pPr marL="285750" indent="-285750">
              <a:spcAft>
                <a:spcPts val="600"/>
              </a:spcAft>
              <a:buFont typeface="Arial" panose="020B0604020202020204" pitchFamily="34" charset="0"/>
              <a:buChar char="•"/>
            </a:pPr>
            <a:endParaRPr lang="en-US" sz="2600" dirty="0"/>
          </a:p>
          <a:p>
            <a:pPr marL="285750" indent="-285750">
              <a:spcAft>
                <a:spcPts val="600"/>
              </a:spcAft>
              <a:buFont typeface="Arial" panose="020B0604020202020204" pitchFamily="34" charset="0"/>
              <a:buChar char="•"/>
            </a:pPr>
            <a:endParaRPr lang="en-US" sz="2600" dirty="0"/>
          </a:p>
          <a:p>
            <a:pPr marL="285750" indent="-285750">
              <a:spcAft>
                <a:spcPts val="600"/>
              </a:spcAft>
              <a:buFont typeface="Arial" panose="020B0604020202020204" pitchFamily="34" charset="0"/>
              <a:buChar char="•"/>
            </a:pPr>
            <a:r>
              <a:rPr lang="en-US" sz="2600" dirty="0"/>
              <a:t>To ensure consistency of documentation, start with the right extremity instep, ankle, then calf</a:t>
            </a:r>
          </a:p>
        </p:txBody>
      </p:sp>
      <p:sp>
        <p:nvSpPr>
          <p:cNvPr id="3" name="TextBox 2">
            <a:extLst>
              <a:ext uri="{FF2B5EF4-FFF2-40B4-BE49-F238E27FC236}">
                <a16:creationId xmlns:a16="http://schemas.microsoft.com/office/drawing/2014/main" id="{DE8F1464-DC06-B682-CB3A-01DEEFB67399}"/>
              </a:ext>
            </a:extLst>
          </p:cNvPr>
          <p:cNvSpPr txBox="1"/>
          <p:nvPr/>
        </p:nvSpPr>
        <p:spPr>
          <a:xfrm>
            <a:off x="733635" y="3429000"/>
            <a:ext cx="5358299" cy="1554272"/>
          </a:xfrm>
          <a:prstGeom prst="rect">
            <a:avLst/>
          </a:prstGeom>
          <a:solidFill>
            <a:schemeClr val="accent4">
              <a:lumMod val="40000"/>
              <a:lumOff val="60000"/>
            </a:schemeClr>
          </a:solidFill>
        </p:spPr>
        <p:txBody>
          <a:bodyPr wrap="square" rtlCol="0">
            <a:spAutoFit/>
          </a:bodyPr>
          <a:lstStyle/>
          <a:p>
            <a:pPr>
              <a:spcAft>
                <a:spcPts val="600"/>
              </a:spcAft>
            </a:pPr>
            <a:r>
              <a:rPr lang="en-US" sz="2000" b="1" dirty="0"/>
              <a:t>Instep</a:t>
            </a:r>
            <a:r>
              <a:rPr lang="en-US" sz="2000" dirty="0"/>
              <a:t>: 12.5 cm from big toe</a:t>
            </a:r>
          </a:p>
          <a:p>
            <a:pPr>
              <a:spcAft>
                <a:spcPts val="600"/>
              </a:spcAft>
            </a:pPr>
            <a:r>
              <a:rPr lang="en-US" sz="2000" b="1" dirty="0"/>
              <a:t>Ankle</a:t>
            </a:r>
            <a:r>
              <a:rPr lang="en-US" sz="2000" dirty="0"/>
              <a:t>: 10 cm from heel</a:t>
            </a:r>
          </a:p>
          <a:p>
            <a:pPr>
              <a:spcAft>
                <a:spcPts val="600"/>
              </a:spcAft>
            </a:pPr>
            <a:r>
              <a:rPr lang="en-US" sz="2000" b="1" dirty="0"/>
              <a:t>Lower leg (calf): </a:t>
            </a:r>
            <a:r>
              <a:rPr lang="en-US" sz="2000" dirty="0"/>
              <a:t>28 cm from heel</a:t>
            </a:r>
          </a:p>
          <a:p>
            <a:pPr>
              <a:spcAft>
                <a:spcPts val="600"/>
              </a:spcAft>
            </a:pPr>
            <a:r>
              <a:rPr lang="en-US" sz="2000" b="1" dirty="0"/>
              <a:t>Abdominal girth</a:t>
            </a:r>
            <a:r>
              <a:rPr lang="en-US" sz="2000" dirty="0"/>
              <a:t>: at the level of the umbilicus</a:t>
            </a:r>
          </a:p>
        </p:txBody>
      </p:sp>
      <p:pic>
        <p:nvPicPr>
          <p:cNvPr id="5" name="Picture 4">
            <a:extLst>
              <a:ext uri="{FF2B5EF4-FFF2-40B4-BE49-F238E27FC236}">
                <a16:creationId xmlns:a16="http://schemas.microsoft.com/office/drawing/2014/main" id="{32BE0E4B-4A2D-1991-7192-AB224674F8A8}"/>
              </a:ext>
            </a:extLst>
          </p:cNvPr>
          <p:cNvPicPr>
            <a:picLocks noChangeAspect="1"/>
          </p:cNvPicPr>
          <p:nvPr/>
        </p:nvPicPr>
        <p:blipFill>
          <a:blip r:embed="rId3"/>
          <a:stretch>
            <a:fillRect/>
          </a:stretch>
        </p:blipFill>
        <p:spPr>
          <a:xfrm>
            <a:off x="6528453" y="1473691"/>
            <a:ext cx="4929912" cy="4253869"/>
          </a:xfrm>
          <a:prstGeom prst="rect">
            <a:avLst/>
          </a:prstGeom>
          <a:effectLst>
            <a:softEdge rad="330200"/>
          </a:effectLst>
        </p:spPr>
      </p:pic>
    </p:spTree>
    <p:extLst>
      <p:ext uri="{BB962C8B-B14F-4D97-AF65-F5344CB8AC3E}">
        <p14:creationId xmlns:p14="http://schemas.microsoft.com/office/powerpoint/2010/main" val="34855355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white background with black dots&#10;&#10;Description automatically generated">
            <a:extLst>
              <a:ext uri="{FF2B5EF4-FFF2-40B4-BE49-F238E27FC236}">
                <a16:creationId xmlns:a16="http://schemas.microsoft.com/office/drawing/2014/main" id="{FBA82907-DE96-23FE-A6EE-200A15A34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extBox 12">
            <a:extLst>
              <a:ext uri="{FF2B5EF4-FFF2-40B4-BE49-F238E27FC236}">
                <a16:creationId xmlns:a16="http://schemas.microsoft.com/office/drawing/2014/main" id="{EB0CF177-9ABE-E5BF-53EE-38AB2A794571}"/>
              </a:ext>
            </a:extLst>
          </p:cNvPr>
          <p:cNvSpPr txBox="1"/>
          <p:nvPr/>
        </p:nvSpPr>
        <p:spPr>
          <a:xfrm>
            <a:off x="1153760" y="651316"/>
            <a:ext cx="10379477" cy="6001643"/>
          </a:xfrm>
          <a:prstGeom prst="rect">
            <a:avLst/>
          </a:prstGeom>
          <a:noFill/>
        </p:spPr>
        <p:txBody>
          <a:bodyPr wrap="square" rtlCol="0">
            <a:spAutoFit/>
          </a:bodyPr>
          <a:lstStyle/>
          <a:p>
            <a:pPr>
              <a:spcAft>
                <a:spcPts val="600"/>
              </a:spcAft>
            </a:pPr>
            <a:r>
              <a:rPr lang="en-US" sz="3200" b="1" u="sng" dirty="0"/>
              <a:t>Goals of Self Management</a:t>
            </a:r>
          </a:p>
          <a:p>
            <a:pPr marL="285750" indent="-285750">
              <a:spcAft>
                <a:spcPts val="600"/>
              </a:spcAft>
              <a:buFont typeface="Arial" panose="020B0604020202020204" pitchFamily="34" charset="0"/>
              <a:buChar char="•"/>
            </a:pPr>
            <a:r>
              <a:rPr lang="en-US" sz="2400" dirty="0"/>
              <a:t>Monitor symptoms</a:t>
            </a:r>
          </a:p>
          <a:p>
            <a:pPr marL="285750" indent="-285750">
              <a:spcAft>
                <a:spcPts val="600"/>
              </a:spcAft>
              <a:buFont typeface="Arial" panose="020B0604020202020204" pitchFamily="34" charset="0"/>
              <a:buChar char="•"/>
            </a:pPr>
            <a:r>
              <a:rPr lang="en-US" sz="2400" dirty="0"/>
              <a:t>Maintain daily dry weight log</a:t>
            </a:r>
          </a:p>
          <a:p>
            <a:pPr marL="285750" indent="-285750">
              <a:spcAft>
                <a:spcPts val="600"/>
              </a:spcAft>
              <a:buFont typeface="Arial" panose="020B0604020202020204" pitchFamily="34" charset="0"/>
              <a:buChar char="•"/>
            </a:pPr>
            <a:r>
              <a:rPr lang="en-US" sz="2400" dirty="0"/>
              <a:t>Restrict sodium and possibly fluid intake</a:t>
            </a:r>
          </a:p>
          <a:p>
            <a:pPr marL="285750" indent="-285750">
              <a:spcAft>
                <a:spcPts val="600"/>
              </a:spcAft>
              <a:buFont typeface="Arial" panose="020B0604020202020204" pitchFamily="34" charset="0"/>
              <a:buChar char="•"/>
            </a:pPr>
            <a:r>
              <a:rPr lang="en-US" sz="2400" dirty="0"/>
              <a:t>Take medications as directed-  pill box, reminders, smartphone apps, etc. </a:t>
            </a:r>
          </a:p>
          <a:p>
            <a:pPr marL="285750" indent="-285750">
              <a:spcAft>
                <a:spcPts val="600"/>
              </a:spcAft>
              <a:buFont typeface="Arial" panose="020B0604020202020204" pitchFamily="34" charset="0"/>
              <a:buChar char="•"/>
            </a:pPr>
            <a:r>
              <a:rPr lang="en-US" sz="2400" dirty="0"/>
              <a:t>Exercise </a:t>
            </a:r>
          </a:p>
          <a:p>
            <a:pPr marL="285750" indent="-285750">
              <a:spcAft>
                <a:spcPts val="600"/>
              </a:spcAft>
              <a:buFont typeface="Arial" panose="020B0604020202020204" pitchFamily="34" charset="0"/>
              <a:buChar char="•"/>
            </a:pPr>
            <a:r>
              <a:rPr lang="en-US" sz="2400" dirty="0"/>
              <a:t>Keep follow-up appointments</a:t>
            </a:r>
          </a:p>
          <a:p>
            <a:pPr marL="285750" indent="-285750">
              <a:spcAft>
                <a:spcPts val="600"/>
              </a:spcAft>
              <a:buFont typeface="Arial" panose="020B0604020202020204" pitchFamily="34" charset="0"/>
              <a:buChar char="•"/>
            </a:pPr>
            <a:endParaRPr lang="en-US" sz="2000" u="sng" dirty="0"/>
          </a:p>
          <a:p>
            <a:pPr>
              <a:spcAft>
                <a:spcPts val="600"/>
              </a:spcAft>
            </a:pPr>
            <a:r>
              <a:rPr lang="en-US" sz="3200" b="1" u="sng" dirty="0"/>
              <a:t>When to Refer in Other Disciplines</a:t>
            </a:r>
          </a:p>
          <a:p>
            <a:pPr marL="285750" indent="-285750">
              <a:spcAft>
                <a:spcPts val="600"/>
              </a:spcAft>
              <a:buFont typeface="Arial" panose="020B0604020202020204" pitchFamily="34" charset="0"/>
              <a:buChar char="•"/>
            </a:pPr>
            <a:r>
              <a:rPr lang="en-US" sz="2400" dirty="0"/>
              <a:t>Decreased activity endurance</a:t>
            </a:r>
          </a:p>
          <a:p>
            <a:pPr marL="285750" indent="-285750">
              <a:spcAft>
                <a:spcPts val="600"/>
              </a:spcAft>
              <a:buFont typeface="Arial" panose="020B0604020202020204" pitchFamily="34" charset="0"/>
              <a:buChar char="•"/>
            </a:pPr>
            <a:r>
              <a:rPr lang="en-US" sz="2400" dirty="0"/>
              <a:t>Unsafe with ADLS due to fatigue/SOB</a:t>
            </a:r>
          </a:p>
          <a:p>
            <a:pPr marL="285750" indent="-285750">
              <a:spcAft>
                <a:spcPts val="600"/>
              </a:spcAft>
              <a:buFont typeface="Arial" panose="020B0604020202020204" pitchFamily="34" charset="0"/>
              <a:buChar char="•"/>
            </a:pPr>
            <a:r>
              <a:rPr lang="en-US" sz="2400" dirty="0"/>
              <a:t>MSW if difficulty paying for medications </a:t>
            </a:r>
          </a:p>
          <a:p>
            <a:pPr marL="285750" indent="-285750">
              <a:spcAft>
                <a:spcPts val="600"/>
              </a:spcAft>
              <a:buFont typeface="Arial" panose="020B0604020202020204" pitchFamily="34" charset="0"/>
              <a:buChar char="•"/>
            </a:pPr>
            <a:r>
              <a:rPr lang="en-US" sz="2400" dirty="0"/>
              <a:t>Spiritual needs</a:t>
            </a:r>
          </a:p>
        </p:txBody>
      </p:sp>
      <p:pic>
        <p:nvPicPr>
          <p:cNvPr id="3" name="Picture 2">
            <a:extLst>
              <a:ext uri="{FF2B5EF4-FFF2-40B4-BE49-F238E27FC236}">
                <a16:creationId xmlns:a16="http://schemas.microsoft.com/office/drawing/2014/main" id="{4FFCF440-CB69-E284-31E6-48CCFA21D992}"/>
              </a:ext>
            </a:extLst>
          </p:cNvPr>
          <p:cNvPicPr>
            <a:picLocks noChangeAspect="1"/>
          </p:cNvPicPr>
          <p:nvPr/>
        </p:nvPicPr>
        <p:blipFill>
          <a:blip r:embed="rId3"/>
          <a:stretch>
            <a:fillRect/>
          </a:stretch>
        </p:blipFill>
        <p:spPr>
          <a:xfrm>
            <a:off x="7821735" y="340107"/>
            <a:ext cx="2893536" cy="19180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8B61F560-08E4-061E-E88A-039E6435EF33}"/>
              </a:ext>
            </a:extLst>
          </p:cNvPr>
          <p:cNvPicPr>
            <a:picLocks noChangeAspect="1"/>
          </p:cNvPicPr>
          <p:nvPr/>
        </p:nvPicPr>
        <p:blipFill>
          <a:blip r:embed="rId4"/>
          <a:srcRect l="4208" t="35557" r="50000" b="26164"/>
          <a:stretch>
            <a:fillRect/>
          </a:stretch>
        </p:blipFill>
        <p:spPr>
          <a:xfrm>
            <a:off x="7869951" y="3023087"/>
            <a:ext cx="2797104" cy="33793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602977CA-E996-2FAC-DB1E-F958F4BFAF2B}"/>
              </a:ext>
            </a:extLst>
          </p:cNvPr>
          <p:cNvSpPr txBox="1"/>
          <p:nvPr/>
        </p:nvSpPr>
        <p:spPr>
          <a:xfrm>
            <a:off x="8402721" y="6540358"/>
            <a:ext cx="173156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8128894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white background with black dots&#10;&#10;Description automatically generated">
            <a:extLst>
              <a:ext uri="{FF2B5EF4-FFF2-40B4-BE49-F238E27FC236}">
                <a16:creationId xmlns:a16="http://schemas.microsoft.com/office/drawing/2014/main" id="{FBA82907-DE96-23FE-A6EE-200A15A348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1E95712-3D90-1613-2E8F-6F7A2FCD287C}"/>
              </a:ext>
            </a:extLst>
          </p:cNvPr>
          <p:cNvSpPr>
            <a:spLocks noGrp="1"/>
          </p:cNvSpPr>
          <p:nvPr>
            <p:ph type="title"/>
          </p:nvPr>
        </p:nvSpPr>
        <p:spPr>
          <a:xfrm>
            <a:off x="1202922" y="365125"/>
            <a:ext cx="10150877" cy="1325563"/>
          </a:xfrm>
        </p:spPr>
        <p:txBody>
          <a:bodyPr>
            <a:normAutofit/>
          </a:bodyPr>
          <a:lstStyle/>
          <a:p>
            <a:r>
              <a:rPr lang="en-US" sz="4800" b="1" dirty="0"/>
              <a:t>Care Plan for Heart Failure</a:t>
            </a:r>
          </a:p>
        </p:txBody>
      </p:sp>
      <p:pic>
        <p:nvPicPr>
          <p:cNvPr id="8" name="Picture 7">
            <a:extLst>
              <a:ext uri="{FF2B5EF4-FFF2-40B4-BE49-F238E27FC236}">
                <a16:creationId xmlns:a16="http://schemas.microsoft.com/office/drawing/2014/main" id="{2E34C7A6-A661-612B-3BA6-67D5F73655CF}"/>
              </a:ext>
            </a:extLst>
          </p:cNvPr>
          <p:cNvPicPr>
            <a:picLocks noChangeAspect="1"/>
          </p:cNvPicPr>
          <p:nvPr/>
        </p:nvPicPr>
        <p:blipFill>
          <a:blip r:embed="rId4"/>
          <a:stretch>
            <a:fillRect/>
          </a:stretch>
        </p:blipFill>
        <p:spPr>
          <a:xfrm>
            <a:off x="1905962" y="1690688"/>
            <a:ext cx="8744795" cy="4630337"/>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7436F662-7C26-27E5-114A-4362D54CB3A8}"/>
              </a:ext>
            </a:extLst>
          </p:cNvPr>
          <p:cNvSpPr txBox="1"/>
          <p:nvPr/>
        </p:nvSpPr>
        <p:spPr>
          <a:xfrm>
            <a:off x="8052619" y="6764594"/>
            <a:ext cx="3195484" cy="276999"/>
          </a:xfrm>
          <a:prstGeom prst="rect">
            <a:avLst/>
          </a:prstGeom>
          <a:noFill/>
        </p:spPr>
        <p:txBody>
          <a:bodyPr wrap="square" rtlCol="0">
            <a:spAutoFit/>
          </a:bodyPr>
          <a:lstStyle/>
          <a:p>
            <a:r>
              <a:rPr lang="en-US" sz="1200" dirty="0"/>
              <a:t>Screen shot EPIC </a:t>
            </a:r>
          </a:p>
        </p:txBody>
      </p:sp>
    </p:spTree>
    <p:extLst>
      <p:ext uri="{BB962C8B-B14F-4D97-AF65-F5344CB8AC3E}">
        <p14:creationId xmlns:p14="http://schemas.microsoft.com/office/powerpoint/2010/main" val="3475773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white background with black dots&#10;&#10;Description automatically generated">
            <a:extLst>
              <a:ext uri="{FF2B5EF4-FFF2-40B4-BE49-F238E27FC236}">
                <a16:creationId xmlns:a16="http://schemas.microsoft.com/office/drawing/2014/main" id="{FBA82907-DE96-23FE-A6EE-200A15A348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1E95712-3D90-1613-2E8F-6F7A2FCD287C}"/>
              </a:ext>
            </a:extLst>
          </p:cNvPr>
          <p:cNvSpPr>
            <a:spLocks noGrp="1"/>
          </p:cNvSpPr>
          <p:nvPr>
            <p:ph type="title"/>
          </p:nvPr>
        </p:nvSpPr>
        <p:spPr>
          <a:xfrm>
            <a:off x="1202922" y="365125"/>
            <a:ext cx="10150877" cy="1325563"/>
          </a:xfrm>
        </p:spPr>
        <p:txBody>
          <a:bodyPr/>
          <a:lstStyle/>
          <a:p>
            <a:r>
              <a:rPr lang="en-US" b="1" dirty="0"/>
              <a:t>Care Plan for Heart Failure- What else? </a:t>
            </a:r>
          </a:p>
        </p:txBody>
      </p:sp>
      <p:pic>
        <p:nvPicPr>
          <p:cNvPr id="4" name="Picture 3">
            <a:extLst>
              <a:ext uri="{FF2B5EF4-FFF2-40B4-BE49-F238E27FC236}">
                <a16:creationId xmlns:a16="http://schemas.microsoft.com/office/drawing/2014/main" id="{0C36E4C8-48D7-B62F-DDB8-88E647983E1C}"/>
              </a:ext>
            </a:extLst>
          </p:cNvPr>
          <p:cNvPicPr>
            <a:picLocks noChangeAspect="1"/>
          </p:cNvPicPr>
          <p:nvPr/>
        </p:nvPicPr>
        <p:blipFill>
          <a:blip r:embed="rId4"/>
          <a:stretch>
            <a:fillRect/>
          </a:stretch>
        </p:blipFill>
        <p:spPr>
          <a:xfrm>
            <a:off x="2335004" y="1738372"/>
            <a:ext cx="6953250" cy="1238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B9EB2F98-541E-AD81-9094-E36FB9764908}"/>
              </a:ext>
            </a:extLst>
          </p:cNvPr>
          <p:cNvPicPr>
            <a:picLocks noChangeAspect="1"/>
          </p:cNvPicPr>
          <p:nvPr/>
        </p:nvPicPr>
        <p:blipFill>
          <a:blip r:embed="rId5"/>
          <a:stretch>
            <a:fillRect/>
          </a:stretch>
        </p:blipFill>
        <p:spPr>
          <a:xfrm rot="704771">
            <a:off x="8994865" y="2440853"/>
            <a:ext cx="2705100" cy="1152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a:extLst>
              <a:ext uri="{FF2B5EF4-FFF2-40B4-BE49-F238E27FC236}">
                <a16:creationId xmlns:a16="http://schemas.microsoft.com/office/drawing/2014/main" id="{822E2DF9-7B6F-D1B5-2E08-A14CF5B32D6E}"/>
              </a:ext>
            </a:extLst>
          </p:cNvPr>
          <p:cNvPicPr>
            <a:picLocks noChangeAspect="1"/>
          </p:cNvPicPr>
          <p:nvPr/>
        </p:nvPicPr>
        <p:blipFill>
          <a:blip r:embed="rId6"/>
          <a:stretch>
            <a:fillRect/>
          </a:stretch>
        </p:blipFill>
        <p:spPr>
          <a:xfrm rot="465156">
            <a:off x="1344404" y="3414621"/>
            <a:ext cx="3990975" cy="1095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0F757331-6EE7-CE53-890C-681E2E28AA99}"/>
              </a:ext>
            </a:extLst>
          </p:cNvPr>
          <p:cNvPicPr>
            <a:picLocks noChangeAspect="1"/>
          </p:cNvPicPr>
          <p:nvPr/>
        </p:nvPicPr>
        <p:blipFill>
          <a:blip r:embed="rId7"/>
          <a:stretch>
            <a:fillRect/>
          </a:stretch>
        </p:blipFill>
        <p:spPr>
          <a:xfrm rot="20817001">
            <a:off x="1372404" y="5290459"/>
            <a:ext cx="3351193" cy="885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126F7938-8B2D-BB6A-9DA5-7C960EA6F2E0}"/>
              </a:ext>
            </a:extLst>
          </p:cNvPr>
          <p:cNvPicPr>
            <a:picLocks noChangeAspect="1"/>
          </p:cNvPicPr>
          <p:nvPr/>
        </p:nvPicPr>
        <p:blipFill>
          <a:blip r:embed="rId8"/>
          <a:stretch>
            <a:fillRect/>
          </a:stretch>
        </p:blipFill>
        <p:spPr>
          <a:xfrm rot="553933">
            <a:off x="5853166" y="3964520"/>
            <a:ext cx="5619750" cy="971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515B9B3A-B542-DED2-F875-192E36E22EB6}"/>
              </a:ext>
            </a:extLst>
          </p:cNvPr>
          <p:cNvPicPr>
            <a:picLocks noChangeAspect="1"/>
          </p:cNvPicPr>
          <p:nvPr/>
        </p:nvPicPr>
        <p:blipFill>
          <a:blip r:embed="rId9"/>
          <a:stretch>
            <a:fillRect/>
          </a:stretch>
        </p:blipFill>
        <p:spPr>
          <a:xfrm rot="21319757">
            <a:off x="5416203" y="5408131"/>
            <a:ext cx="3943350" cy="885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a:extLst>
              <a:ext uri="{FF2B5EF4-FFF2-40B4-BE49-F238E27FC236}">
                <a16:creationId xmlns:a16="http://schemas.microsoft.com/office/drawing/2014/main" id="{751EB82E-795B-FBE0-BEE0-6C6AEA1A1902}"/>
              </a:ext>
            </a:extLst>
          </p:cNvPr>
          <p:cNvSpPr txBox="1"/>
          <p:nvPr/>
        </p:nvSpPr>
        <p:spPr>
          <a:xfrm>
            <a:off x="10220241" y="6453037"/>
            <a:ext cx="1568714"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EPIC screenshot</a:t>
            </a:r>
          </a:p>
        </p:txBody>
      </p:sp>
    </p:spTree>
    <p:extLst>
      <p:ext uri="{BB962C8B-B14F-4D97-AF65-F5344CB8AC3E}">
        <p14:creationId xmlns:p14="http://schemas.microsoft.com/office/powerpoint/2010/main" val="22720894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F1DB7-2722-DC5F-F814-D75D3438A9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075F82-33FE-587F-C12F-B8CC89846E15}"/>
              </a:ext>
            </a:extLst>
          </p:cNvPr>
          <p:cNvSpPr>
            <a:spLocks noGrp="1"/>
          </p:cNvSpPr>
          <p:nvPr>
            <p:ph type="title"/>
          </p:nvPr>
        </p:nvSpPr>
        <p:spPr>
          <a:xfrm>
            <a:off x="561238" y="220746"/>
            <a:ext cx="10150877" cy="905993"/>
          </a:xfrm>
        </p:spPr>
        <p:txBody>
          <a:bodyPr>
            <a:normAutofit/>
          </a:bodyPr>
          <a:lstStyle/>
          <a:p>
            <a:pPr algn="ctr"/>
            <a:r>
              <a:rPr lang="en-US" sz="4000" b="1" u="sng" dirty="0"/>
              <a:t>Blood Pressure Table</a:t>
            </a:r>
          </a:p>
        </p:txBody>
      </p:sp>
      <p:pic>
        <p:nvPicPr>
          <p:cNvPr id="5" name="Picture 4">
            <a:extLst>
              <a:ext uri="{FF2B5EF4-FFF2-40B4-BE49-F238E27FC236}">
                <a16:creationId xmlns:a16="http://schemas.microsoft.com/office/drawing/2014/main" id="{4C4F63F1-852F-EB27-520B-E6299F8DD9C2}"/>
              </a:ext>
            </a:extLst>
          </p:cNvPr>
          <p:cNvPicPr>
            <a:picLocks noChangeAspect="1"/>
          </p:cNvPicPr>
          <p:nvPr/>
        </p:nvPicPr>
        <p:blipFill>
          <a:blip r:embed="rId3"/>
          <a:srcRect b="7502"/>
          <a:stretch>
            <a:fillRect/>
          </a:stretch>
        </p:blipFill>
        <p:spPr>
          <a:xfrm>
            <a:off x="982206" y="1822291"/>
            <a:ext cx="3505304" cy="4292825"/>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pic>
        <p:nvPicPr>
          <p:cNvPr id="9" name="Picture 8">
            <a:extLst>
              <a:ext uri="{FF2B5EF4-FFF2-40B4-BE49-F238E27FC236}">
                <a16:creationId xmlns:a16="http://schemas.microsoft.com/office/drawing/2014/main" id="{A6346A56-4F7E-6ACB-DE8D-80DA113A6B73}"/>
              </a:ext>
            </a:extLst>
          </p:cNvPr>
          <p:cNvPicPr>
            <a:picLocks noChangeAspect="1"/>
          </p:cNvPicPr>
          <p:nvPr/>
        </p:nvPicPr>
        <p:blipFill>
          <a:blip r:embed="rId4"/>
          <a:stretch>
            <a:fillRect/>
          </a:stretch>
        </p:blipFill>
        <p:spPr>
          <a:xfrm>
            <a:off x="5402519" y="2021849"/>
            <a:ext cx="6096528" cy="34292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8F0D97D0-DD8A-635A-EF50-B0D3A626006F}"/>
              </a:ext>
            </a:extLst>
          </p:cNvPr>
          <p:cNvSpPr txBox="1"/>
          <p:nvPr/>
        </p:nvSpPr>
        <p:spPr>
          <a:xfrm>
            <a:off x="1760867" y="1452959"/>
            <a:ext cx="2061270" cy="369332"/>
          </a:xfrm>
          <a:prstGeom prst="rect">
            <a:avLst/>
          </a:prstGeom>
          <a:noFill/>
        </p:spPr>
        <p:txBody>
          <a:bodyPr wrap="none" rtlCol="0">
            <a:spAutoFit/>
          </a:bodyPr>
          <a:lstStyle/>
          <a:p>
            <a:r>
              <a:rPr lang="en-US" dirty="0">
                <a:solidFill>
                  <a:schemeClr val="bg1"/>
                </a:solidFill>
              </a:rPr>
              <a:t>CLVEVELAND CLINIC</a:t>
            </a:r>
          </a:p>
        </p:txBody>
      </p:sp>
      <p:sp>
        <p:nvSpPr>
          <p:cNvPr id="11" name="TextBox 10">
            <a:extLst>
              <a:ext uri="{FF2B5EF4-FFF2-40B4-BE49-F238E27FC236}">
                <a16:creationId xmlns:a16="http://schemas.microsoft.com/office/drawing/2014/main" id="{A9B5BA36-3387-CDB0-7AAE-BFBBCF6EA8A6}"/>
              </a:ext>
            </a:extLst>
          </p:cNvPr>
          <p:cNvSpPr txBox="1"/>
          <p:nvPr/>
        </p:nvSpPr>
        <p:spPr>
          <a:xfrm>
            <a:off x="8011115" y="2160573"/>
            <a:ext cx="3402598" cy="369332"/>
          </a:xfrm>
          <a:prstGeom prst="rect">
            <a:avLst/>
          </a:prstGeom>
          <a:noFill/>
        </p:spPr>
        <p:txBody>
          <a:bodyPr wrap="none" rtlCol="0">
            <a:spAutoFit/>
          </a:bodyPr>
          <a:lstStyle/>
          <a:p>
            <a:r>
              <a:rPr lang="en-US" dirty="0"/>
              <a:t>NHI BLOOD PRESSURE SCALE 2023</a:t>
            </a:r>
          </a:p>
        </p:txBody>
      </p:sp>
      <p:sp>
        <p:nvSpPr>
          <p:cNvPr id="12" name="TextBox 11">
            <a:extLst>
              <a:ext uri="{FF2B5EF4-FFF2-40B4-BE49-F238E27FC236}">
                <a16:creationId xmlns:a16="http://schemas.microsoft.com/office/drawing/2014/main" id="{72A54176-0986-AB6F-9CC2-959EEFF9D76A}"/>
              </a:ext>
            </a:extLst>
          </p:cNvPr>
          <p:cNvSpPr txBox="1"/>
          <p:nvPr/>
        </p:nvSpPr>
        <p:spPr>
          <a:xfrm>
            <a:off x="7420396" y="6488668"/>
            <a:ext cx="2573267"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20123047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62072-FDD9-1254-A9C1-7287854BA6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1A1C3B-36AE-B8DB-7970-05A8FC3EF4EB}"/>
              </a:ext>
            </a:extLst>
          </p:cNvPr>
          <p:cNvSpPr>
            <a:spLocks noGrp="1"/>
          </p:cNvSpPr>
          <p:nvPr>
            <p:ph type="title"/>
          </p:nvPr>
        </p:nvSpPr>
        <p:spPr>
          <a:xfrm>
            <a:off x="561238" y="220746"/>
            <a:ext cx="10150877" cy="905993"/>
          </a:xfrm>
        </p:spPr>
        <p:txBody>
          <a:bodyPr>
            <a:normAutofit/>
          </a:bodyPr>
          <a:lstStyle/>
          <a:p>
            <a:pPr algn="ctr"/>
            <a:r>
              <a:rPr lang="en-US" sz="4000" b="1" u="sng" dirty="0"/>
              <a:t>Blood Pressure Table</a:t>
            </a:r>
          </a:p>
        </p:txBody>
      </p:sp>
      <p:pic>
        <p:nvPicPr>
          <p:cNvPr id="5" name="Picture 4">
            <a:extLst>
              <a:ext uri="{FF2B5EF4-FFF2-40B4-BE49-F238E27FC236}">
                <a16:creationId xmlns:a16="http://schemas.microsoft.com/office/drawing/2014/main" id="{02413985-1A86-E8A2-D3FD-59A4C0BE97D1}"/>
              </a:ext>
            </a:extLst>
          </p:cNvPr>
          <p:cNvPicPr>
            <a:picLocks noChangeAspect="1"/>
          </p:cNvPicPr>
          <p:nvPr/>
        </p:nvPicPr>
        <p:blipFill>
          <a:blip r:embed="rId3"/>
          <a:srcRect b="7502"/>
          <a:stretch>
            <a:fillRect/>
          </a:stretch>
        </p:blipFill>
        <p:spPr>
          <a:xfrm>
            <a:off x="982206" y="1822291"/>
            <a:ext cx="3505304" cy="4292825"/>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pic>
        <p:nvPicPr>
          <p:cNvPr id="9" name="Picture 8">
            <a:extLst>
              <a:ext uri="{FF2B5EF4-FFF2-40B4-BE49-F238E27FC236}">
                <a16:creationId xmlns:a16="http://schemas.microsoft.com/office/drawing/2014/main" id="{334D3968-9163-D814-3D4F-8BEC17970F26}"/>
              </a:ext>
            </a:extLst>
          </p:cNvPr>
          <p:cNvPicPr>
            <a:picLocks noChangeAspect="1"/>
          </p:cNvPicPr>
          <p:nvPr/>
        </p:nvPicPr>
        <p:blipFill>
          <a:blip r:embed="rId4"/>
          <a:stretch>
            <a:fillRect/>
          </a:stretch>
        </p:blipFill>
        <p:spPr>
          <a:xfrm>
            <a:off x="5402519" y="2021849"/>
            <a:ext cx="6096528" cy="34292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3D8BB515-B01E-265E-0C66-6B62C9B3A670}"/>
              </a:ext>
            </a:extLst>
          </p:cNvPr>
          <p:cNvSpPr txBox="1"/>
          <p:nvPr/>
        </p:nvSpPr>
        <p:spPr>
          <a:xfrm>
            <a:off x="1760867" y="1452959"/>
            <a:ext cx="2061270" cy="369332"/>
          </a:xfrm>
          <a:prstGeom prst="rect">
            <a:avLst/>
          </a:prstGeom>
          <a:noFill/>
        </p:spPr>
        <p:txBody>
          <a:bodyPr wrap="none" rtlCol="0">
            <a:spAutoFit/>
          </a:bodyPr>
          <a:lstStyle/>
          <a:p>
            <a:r>
              <a:rPr lang="en-US" dirty="0">
                <a:solidFill>
                  <a:schemeClr val="bg1"/>
                </a:solidFill>
              </a:rPr>
              <a:t>CLVEVELAND CLINIC</a:t>
            </a:r>
          </a:p>
        </p:txBody>
      </p:sp>
      <p:sp>
        <p:nvSpPr>
          <p:cNvPr id="11" name="TextBox 10">
            <a:extLst>
              <a:ext uri="{FF2B5EF4-FFF2-40B4-BE49-F238E27FC236}">
                <a16:creationId xmlns:a16="http://schemas.microsoft.com/office/drawing/2014/main" id="{8D4E6228-B3C3-E17A-F5E1-5193644BFC88}"/>
              </a:ext>
            </a:extLst>
          </p:cNvPr>
          <p:cNvSpPr txBox="1"/>
          <p:nvPr/>
        </p:nvSpPr>
        <p:spPr>
          <a:xfrm>
            <a:off x="8011115" y="2160573"/>
            <a:ext cx="3402598" cy="369332"/>
          </a:xfrm>
          <a:prstGeom prst="rect">
            <a:avLst/>
          </a:prstGeom>
          <a:noFill/>
        </p:spPr>
        <p:txBody>
          <a:bodyPr wrap="none" rtlCol="0">
            <a:spAutoFit/>
          </a:bodyPr>
          <a:lstStyle/>
          <a:p>
            <a:r>
              <a:rPr lang="en-US" dirty="0"/>
              <a:t>NHI BLOOD PRESSURE SCALE 2023</a:t>
            </a:r>
          </a:p>
        </p:txBody>
      </p:sp>
      <p:sp>
        <p:nvSpPr>
          <p:cNvPr id="12" name="TextBox 11">
            <a:extLst>
              <a:ext uri="{FF2B5EF4-FFF2-40B4-BE49-F238E27FC236}">
                <a16:creationId xmlns:a16="http://schemas.microsoft.com/office/drawing/2014/main" id="{246D64F6-9996-45C5-9A3A-CF0F49FA5D47}"/>
              </a:ext>
            </a:extLst>
          </p:cNvPr>
          <p:cNvSpPr txBox="1"/>
          <p:nvPr/>
        </p:nvSpPr>
        <p:spPr>
          <a:xfrm>
            <a:off x="7420396" y="6488668"/>
            <a:ext cx="2573267"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googleimages.com, 2026</a:t>
            </a:r>
          </a:p>
        </p:txBody>
      </p:sp>
    </p:spTree>
    <p:extLst>
      <p:ext uri="{BB962C8B-B14F-4D97-AF65-F5344CB8AC3E}">
        <p14:creationId xmlns:p14="http://schemas.microsoft.com/office/powerpoint/2010/main" val="32820365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5712-3D90-1613-2E8F-6F7A2FCD287C}"/>
              </a:ext>
            </a:extLst>
          </p:cNvPr>
          <p:cNvSpPr>
            <a:spLocks noGrp="1"/>
          </p:cNvSpPr>
          <p:nvPr>
            <p:ph type="title"/>
          </p:nvPr>
        </p:nvSpPr>
        <p:spPr>
          <a:xfrm>
            <a:off x="224354" y="223304"/>
            <a:ext cx="10150877" cy="671195"/>
          </a:xfrm>
        </p:spPr>
        <p:txBody>
          <a:bodyPr>
            <a:normAutofit/>
          </a:bodyPr>
          <a:lstStyle/>
          <a:p>
            <a:r>
              <a:rPr lang="en-US" sz="4000" b="1" dirty="0"/>
              <a:t>Modified Borg Dyspnea Scale</a:t>
            </a:r>
          </a:p>
        </p:txBody>
      </p:sp>
      <p:graphicFrame>
        <p:nvGraphicFramePr>
          <p:cNvPr id="4" name="Table 3">
            <a:extLst>
              <a:ext uri="{FF2B5EF4-FFF2-40B4-BE49-F238E27FC236}">
                <a16:creationId xmlns:a16="http://schemas.microsoft.com/office/drawing/2014/main" id="{727FAFC7-32CD-9FD6-12FC-AB2CC76CA7D8}"/>
              </a:ext>
            </a:extLst>
          </p:cNvPr>
          <p:cNvGraphicFramePr>
            <a:graphicFrameLocks noGrp="1"/>
          </p:cNvGraphicFramePr>
          <p:nvPr>
            <p:extLst>
              <p:ext uri="{D42A27DB-BD31-4B8C-83A1-F6EECF244321}">
                <p14:modId xmlns:p14="http://schemas.microsoft.com/office/powerpoint/2010/main" val="2909768360"/>
              </p:ext>
            </p:extLst>
          </p:nvPr>
        </p:nvGraphicFramePr>
        <p:xfrm>
          <a:off x="224354" y="1051560"/>
          <a:ext cx="11373539" cy="4754880"/>
        </p:xfrm>
        <a:graphic>
          <a:graphicData uri="http://schemas.openxmlformats.org/drawingml/2006/table">
            <a:tbl>
              <a:tblPr firstRow="1" bandRow="1">
                <a:tableStyleId>{5C22544A-7EE6-4342-B048-85BDC9FD1C3A}</a:tableStyleId>
              </a:tblPr>
              <a:tblGrid>
                <a:gridCol w="1264074">
                  <a:extLst>
                    <a:ext uri="{9D8B030D-6E8A-4147-A177-3AD203B41FA5}">
                      <a16:colId xmlns:a16="http://schemas.microsoft.com/office/drawing/2014/main" val="1721702400"/>
                    </a:ext>
                  </a:extLst>
                </a:gridCol>
                <a:gridCol w="2318979">
                  <a:extLst>
                    <a:ext uri="{9D8B030D-6E8A-4147-A177-3AD203B41FA5}">
                      <a16:colId xmlns:a16="http://schemas.microsoft.com/office/drawing/2014/main" val="2167589127"/>
                    </a:ext>
                  </a:extLst>
                </a:gridCol>
                <a:gridCol w="7790486">
                  <a:extLst>
                    <a:ext uri="{9D8B030D-6E8A-4147-A177-3AD203B41FA5}">
                      <a16:colId xmlns:a16="http://schemas.microsoft.com/office/drawing/2014/main" val="2838338559"/>
                    </a:ext>
                  </a:extLst>
                </a:gridCol>
              </a:tblGrid>
              <a:tr h="310484">
                <a:tc>
                  <a:txBody>
                    <a:bodyPr/>
                    <a:lstStyle/>
                    <a:p>
                      <a:pPr algn="l"/>
                      <a:r>
                        <a:rPr lang="en-US" sz="1800" dirty="0"/>
                        <a:t>Measure</a:t>
                      </a:r>
                    </a:p>
                  </a:txBody>
                  <a:tcPr anchor="ctr"/>
                </a:tc>
                <a:tc>
                  <a:txBody>
                    <a:bodyPr/>
                    <a:lstStyle/>
                    <a:p>
                      <a:pPr algn="l"/>
                      <a:r>
                        <a:rPr lang="en-US" sz="1800" dirty="0"/>
                        <a:t>Description</a:t>
                      </a:r>
                    </a:p>
                  </a:txBody>
                  <a:tcPr anchor="ctr"/>
                </a:tc>
                <a:tc>
                  <a:txBody>
                    <a:bodyPr/>
                    <a:lstStyle/>
                    <a:p>
                      <a:pPr algn="l"/>
                      <a:r>
                        <a:rPr lang="en-US" sz="1800" dirty="0"/>
                        <a:t>How do I feel?</a:t>
                      </a:r>
                    </a:p>
                  </a:txBody>
                  <a:tcPr anchor="ctr"/>
                </a:tc>
                <a:extLst>
                  <a:ext uri="{0D108BD9-81ED-4DB2-BD59-A6C34878D82A}">
                    <a16:rowId xmlns:a16="http://schemas.microsoft.com/office/drawing/2014/main" val="2484324625"/>
                  </a:ext>
                </a:extLst>
              </a:tr>
              <a:tr h="310484">
                <a:tc>
                  <a:txBody>
                    <a:bodyPr/>
                    <a:lstStyle/>
                    <a:p>
                      <a:pPr algn="l"/>
                      <a:r>
                        <a:rPr lang="en-US" sz="1800" dirty="0"/>
                        <a:t>0</a:t>
                      </a:r>
                    </a:p>
                  </a:txBody>
                  <a:tcPr anchor="ctr"/>
                </a:tc>
                <a:tc>
                  <a:txBody>
                    <a:bodyPr/>
                    <a:lstStyle/>
                    <a:p>
                      <a:pPr algn="l"/>
                      <a:r>
                        <a:rPr lang="en-US" sz="1800" dirty="0"/>
                        <a:t>No difficulty at all</a:t>
                      </a:r>
                    </a:p>
                  </a:txBody>
                  <a:tcPr anchor="ctr"/>
                </a:tc>
                <a:tc rowSpan="3">
                  <a:txBody>
                    <a:bodyPr/>
                    <a:lstStyle/>
                    <a:p>
                      <a:pPr algn="l"/>
                      <a:r>
                        <a:rPr lang="en-US" sz="1800" dirty="0"/>
                        <a:t>I am comfortable and breathing easily</a:t>
                      </a:r>
                    </a:p>
                  </a:txBody>
                  <a:tcPr anchor="ctr"/>
                </a:tc>
                <a:extLst>
                  <a:ext uri="{0D108BD9-81ED-4DB2-BD59-A6C34878D82A}">
                    <a16:rowId xmlns:a16="http://schemas.microsoft.com/office/drawing/2014/main" val="590277677"/>
                  </a:ext>
                </a:extLst>
              </a:tr>
              <a:tr h="310484">
                <a:tc>
                  <a:txBody>
                    <a:bodyPr/>
                    <a:lstStyle/>
                    <a:p>
                      <a:pPr algn="l"/>
                      <a:r>
                        <a:rPr lang="en-US" sz="1800" dirty="0"/>
                        <a:t>½</a:t>
                      </a:r>
                    </a:p>
                  </a:txBody>
                  <a:tcPr anchor="ctr"/>
                </a:tc>
                <a:tc>
                  <a:txBody>
                    <a:bodyPr/>
                    <a:lstStyle/>
                    <a:p>
                      <a:pPr algn="l"/>
                      <a:r>
                        <a:rPr lang="en-US" sz="1800" dirty="0"/>
                        <a:t>Very, very slight</a:t>
                      </a:r>
                    </a:p>
                  </a:txBody>
                  <a:tcPr anchor="ctr"/>
                </a:tc>
                <a:tc vMerge="1">
                  <a:txBody>
                    <a:bodyPr/>
                    <a:lstStyle/>
                    <a:p>
                      <a:endParaRPr lang="en-US" dirty="0"/>
                    </a:p>
                  </a:txBody>
                  <a:tcPr/>
                </a:tc>
                <a:extLst>
                  <a:ext uri="{0D108BD9-81ED-4DB2-BD59-A6C34878D82A}">
                    <a16:rowId xmlns:a16="http://schemas.microsoft.com/office/drawing/2014/main" val="1493048876"/>
                  </a:ext>
                </a:extLst>
              </a:tr>
              <a:tr h="310484">
                <a:tc>
                  <a:txBody>
                    <a:bodyPr/>
                    <a:lstStyle/>
                    <a:p>
                      <a:pPr algn="l"/>
                      <a:r>
                        <a:rPr lang="en-US" sz="1800" dirty="0"/>
                        <a:t>1</a:t>
                      </a:r>
                    </a:p>
                  </a:txBody>
                  <a:tcPr anchor="ctr"/>
                </a:tc>
                <a:tc>
                  <a:txBody>
                    <a:bodyPr/>
                    <a:lstStyle/>
                    <a:p>
                      <a:pPr algn="l"/>
                      <a:r>
                        <a:rPr lang="en-US" sz="1800" dirty="0"/>
                        <a:t>Very slight</a:t>
                      </a:r>
                    </a:p>
                  </a:txBody>
                  <a:tcPr anchor="ctr"/>
                </a:tc>
                <a:tc vMerge="1">
                  <a:txBody>
                    <a:bodyPr/>
                    <a:lstStyle/>
                    <a:p>
                      <a:endParaRPr lang="en-US" dirty="0"/>
                    </a:p>
                  </a:txBody>
                  <a:tcPr/>
                </a:tc>
                <a:extLst>
                  <a:ext uri="{0D108BD9-81ED-4DB2-BD59-A6C34878D82A}">
                    <a16:rowId xmlns:a16="http://schemas.microsoft.com/office/drawing/2014/main" val="219492235"/>
                  </a:ext>
                </a:extLst>
              </a:tr>
              <a:tr h="310484">
                <a:tc>
                  <a:txBody>
                    <a:bodyPr/>
                    <a:lstStyle/>
                    <a:p>
                      <a:pPr algn="l"/>
                      <a:r>
                        <a:rPr lang="en-US" sz="1800" dirty="0"/>
                        <a:t>2</a:t>
                      </a:r>
                    </a:p>
                  </a:txBody>
                  <a:tcPr anchor="ctr"/>
                </a:tc>
                <a:tc>
                  <a:txBody>
                    <a:bodyPr/>
                    <a:lstStyle/>
                    <a:p>
                      <a:pPr algn="l"/>
                      <a:r>
                        <a:rPr lang="en-US" sz="1800" dirty="0"/>
                        <a:t>Slight</a:t>
                      </a:r>
                    </a:p>
                  </a:txBody>
                  <a:tcPr anchor="ctr"/>
                </a:tc>
                <a:tc rowSpan="3">
                  <a:txBody>
                    <a:bodyPr/>
                    <a:lstStyle/>
                    <a:p>
                      <a:pPr algn="l"/>
                      <a:r>
                        <a:rPr lang="en-US" sz="1800" dirty="0"/>
                        <a:t>My breathing is a bit light, and I am beginning to feel some difficulty breathing</a:t>
                      </a:r>
                    </a:p>
                  </a:txBody>
                  <a:tcPr anchor="ctr"/>
                </a:tc>
                <a:extLst>
                  <a:ext uri="{0D108BD9-81ED-4DB2-BD59-A6C34878D82A}">
                    <a16:rowId xmlns:a16="http://schemas.microsoft.com/office/drawing/2014/main" val="4187785642"/>
                  </a:ext>
                </a:extLst>
              </a:tr>
              <a:tr h="310484">
                <a:tc>
                  <a:txBody>
                    <a:bodyPr/>
                    <a:lstStyle/>
                    <a:p>
                      <a:pPr algn="l"/>
                      <a:r>
                        <a:rPr lang="en-US" sz="1800" dirty="0"/>
                        <a:t>3</a:t>
                      </a:r>
                    </a:p>
                  </a:txBody>
                  <a:tcPr anchor="ctr"/>
                </a:tc>
                <a:tc>
                  <a:txBody>
                    <a:bodyPr/>
                    <a:lstStyle/>
                    <a:p>
                      <a:pPr algn="l"/>
                      <a:r>
                        <a:rPr lang="en-US" sz="1800" dirty="0"/>
                        <a:t>Moderate</a:t>
                      </a:r>
                    </a:p>
                  </a:txBody>
                  <a:tcPr anchor="ctr"/>
                </a:tc>
                <a:tc vMerge="1">
                  <a:txBody>
                    <a:bodyPr/>
                    <a:lstStyle/>
                    <a:p>
                      <a:endParaRPr lang="en-US" dirty="0"/>
                    </a:p>
                  </a:txBody>
                  <a:tcPr/>
                </a:tc>
                <a:extLst>
                  <a:ext uri="{0D108BD9-81ED-4DB2-BD59-A6C34878D82A}">
                    <a16:rowId xmlns:a16="http://schemas.microsoft.com/office/drawing/2014/main" val="4037426597"/>
                  </a:ext>
                </a:extLst>
              </a:tr>
              <a:tr h="310484">
                <a:tc>
                  <a:txBody>
                    <a:bodyPr/>
                    <a:lstStyle/>
                    <a:p>
                      <a:pPr algn="l"/>
                      <a:r>
                        <a:rPr lang="en-US" sz="1800" dirty="0"/>
                        <a:t>4</a:t>
                      </a:r>
                    </a:p>
                  </a:txBody>
                  <a:tcPr anchor="ctr"/>
                </a:tc>
                <a:tc>
                  <a:txBody>
                    <a:bodyPr/>
                    <a:lstStyle/>
                    <a:p>
                      <a:pPr algn="l"/>
                      <a:r>
                        <a:rPr lang="en-US" sz="1800" dirty="0"/>
                        <a:t>Somewhat severe</a:t>
                      </a:r>
                    </a:p>
                  </a:txBody>
                  <a:tcPr anchor="ctr"/>
                </a:tc>
                <a:tc vMerge="1">
                  <a:txBody>
                    <a:bodyPr/>
                    <a:lstStyle/>
                    <a:p>
                      <a:endParaRPr lang="en-US" dirty="0"/>
                    </a:p>
                  </a:txBody>
                  <a:tcPr/>
                </a:tc>
                <a:extLst>
                  <a:ext uri="{0D108BD9-81ED-4DB2-BD59-A6C34878D82A}">
                    <a16:rowId xmlns:a16="http://schemas.microsoft.com/office/drawing/2014/main" val="3220366959"/>
                  </a:ext>
                </a:extLst>
              </a:tr>
              <a:tr h="310484">
                <a:tc>
                  <a:txBody>
                    <a:bodyPr/>
                    <a:lstStyle/>
                    <a:p>
                      <a:pPr algn="l"/>
                      <a:r>
                        <a:rPr lang="en-US" sz="1800" dirty="0"/>
                        <a:t>5</a:t>
                      </a:r>
                    </a:p>
                  </a:txBody>
                  <a:tcPr anchor="ctr"/>
                </a:tc>
                <a:tc rowSpan="2">
                  <a:txBody>
                    <a:bodyPr/>
                    <a:lstStyle/>
                    <a:p>
                      <a:pPr algn="l"/>
                      <a:r>
                        <a:rPr lang="en-US" sz="1800" dirty="0"/>
                        <a:t>Severe</a:t>
                      </a:r>
                    </a:p>
                  </a:txBody>
                  <a:tcPr anchor="ctr"/>
                </a:tc>
                <a:tc rowSpan="3">
                  <a:txBody>
                    <a:bodyPr/>
                    <a:lstStyle/>
                    <a:p>
                      <a:pPr algn="l"/>
                      <a:r>
                        <a:rPr lang="en-US" sz="1800" dirty="0"/>
                        <a:t>I am having a lot of trouble catching my breath.  It is hard to carry on a conversation</a:t>
                      </a:r>
                    </a:p>
                  </a:txBody>
                  <a:tcPr anchor="ctr"/>
                </a:tc>
                <a:extLst>
                  <a:ext uri="{0D108BD9-81ED-4DB2-BD59-A6C34878D82A}">
                    <a16:rowId xmlns:a16="http://schemas.microsoft.com/office/drawing/2014/main" val="3203643460"/>
                  </a:ext>
                </a:extLst>
              </a:tr>
              <a:tr h="310484">
                <a:tc>
                  <a:txBody>
                    <a:bodyPr/>
                    <a:lstStyle/>
                    <a:p>
                      <a:pPr algn="l"/>
                      <a:r>
                        <a:rPr lang="en-US" sz="1800" dirty="0"/>
                        <a:t>6</a:t>
                      </a:r>
                    </a:p>
                  </a:txBody>
                  <a:tcPr anchor="ctr"/>
                </a:tc>
                <a:tc vMerge="1">
                  <a:txBody>
                    <a:bodyPr/>
                    <a:lstStyle/>
                    <a:p>
                      <a:pPr algn="l"/>
                      <a:endParaRPr lang="en-US" dirty="0"/>
                    </a:p>
                  </a:txBody>
                  <a:tcPr anchor="ctr"/>
                </a:tc>
                <a:tc vMerge="1">
                  <a:txBody>
                    <a:bodyPr/>
                    <a:lstStyle/>
                    <a:p>
                      <a:endParaRPr lang="en-US" dirty="0"/>
                    </a:p>
                  </a:txBody>
                  <a:tcPr/>
                </a:tc>
                <a:extLst>
                  <a:ext uri="{0D108BD9-81ED-4DB2-BD59-A6C34878D82A}">
                    <a16:rowId xmlns:a16="http://schemas.microsoft.com/office/drawing/2014/main" val="2307441592"/>
                  </a:ext>
                </a:extLst>
              </a:tr>
              <a:tr h="310484">
                <a:tc>
                  <a:txBody>
                    <a:bodyPr/>
                    <a:lstStyle/>
                    <a:p>
                      <a:pPr algn="l"/>
                      <a:r>
                        <a:rPr lang="en-US" sz="1800" dirty="0"/>
                        <a:t>7</a:t>
                      </a:r>
                    </a:p>
                  </a:txBody>
                  <a:tcPr anchor="ctr"/>
                </a:tc>
                <a:tc rowSpan="2">
                  <a:txBody>
                    <a:bodyPr/>
                    <a:lstStyle/>
                    <a:p>
                      <a:pPr algn="l"/>
                      <a:r>
                        <a:rPr lang="en-US" sz="1800" dirty="0"/>
                        <a:t>Very severe</a:t>
                      </a:r>
                    </a:p>
                  </a:txBody>
                  <a:tcPr anchor="ctr"/>
                </a:tc>
                <a:tc vMerge="1">
                  <a:txBody>
                    <a:bodyPr/>
                    <a:lstStyle/>
                    <a:p>
                      <a:endParaRPr lang="en-US" dirty="0"/>
                    </a:p>
                  </a:txBody>
                  <a:tcPr/>
                </a:tc>
                <a:extLst>
                  <a:ext uri="{0D108BD9-81ED-4DB2-BD59-A6C34878D82A}">
                    <a16:rowId xmlns:a16="http://schemas.microsoft.com/office/drawing/2014/main" val="2986571913"/>
                  </a:ext>
                </a:extLst>
              </a:tr>
              <a:tr h="310484">
                <a:tc>
                  <a:txBody>
                    <a:bodyPr/>
                    <a:lstStyle/>
                    <a:p>
                      <a:pPr algn="l"/>
                      <a:r>
                        <a:rPr lang="en-US" sz="1800" dirty="0"/>
                        <a:t>8</a:t>
                      </a:r>
                    </a:p>
                  </a:txBody>
                  <a:tcPr anchor="ctr"/>
                </a:tc>
                <a:tc vMerge="1">
                  <a:txBody>
                    <a:bodyPr/>
                    <a:lstStyle/>
                    <a:p>
                      <a:pPr algn="l"/>
                      <a:endParaRPr lang="en-US" dirty="0"/>
                    </a:p>
                  </a:txBody>
                  <a:tcPr anchor="ctr"/>
                </a:tc>
                <a:tc rowSpan="3">
                  <a:txBody>
                    <a:bodyPr/>
                    <a:lstStyle/>
                    <a:p>
                      <a:pPr algn="l"/>
                      <a:r>
                        <a:rPr lang="en-US" sz="1800" dirty="0"/>
                        <a:t>I am completely breathless.  I need medical help right away.</a:t>
                      </a:r>
                    </a:p>
                  </a:txBody>
                  <a:tcPr anchor="ctr"/>
                </a:tc>
                <a:extLst>
                  <a:ext uri="{0D108BD9-81ED-4DB2-BD59-A6C34878D82A}">
                    <a16:rowId xmlns:a16="http://schemas.microsoft.com/office/drawing/2014/main" val="1367214942"/>
                  </a:ext>
                </a:extLst>
              </a:tr>
              <a:tr h="310484">
                <a:tc>
                  <a:txBody>
                    <a:bodyPr/>
                    <a:lstStyle/>
                    <a:p>
                      <a:pPr algn="l"/>
                      <a:r>
                        <a:rPr lang="en-US" sz="1800" dirty="0"/>
                        <a:t>9</a:t>
                      </a:r>
                    </a:p>
                  </a:txBody>
                  <a:tcPr anchor="ctr"/>
                </a:tc>
                <a:tc>
                  <a:txBody>
                    <a:bodyPr/>
                    <a:lstStyle/>
                    <a:p>
                      <a:pPr algn="l"/>
                      <a:r>
                        <a:rPr lang="en-US" sz="1800" dirty="0"/>
                        <a:t>Very, very severe</a:t>
                      </a:r>
                    </a:p>
                  </a:txBody>
                  <a:tcPr anchor="ctr"/>
                </a:tc>
                <a:tc vMerge="1">
                  <a:txBody>
                    <a:bodyPr/>
                    <a:lstStyle/>
                    <a:p>
                      <a:endParaRPr lang="en-US" dirty="0"/>
                    </a:p>
                  </a:txBody>
                  <a:tcPr/>
                </a:tc>
                <a:extLst>
                  <a:ext uri="{0D108BD9-81ED-4DB2-BD59-A6C34878D82A}">
                    <a16:rowId xmlns:a16="http://schemas.microsoft.com/office/drawing/2014/main" val="1456403809"/>
                  </a:ext>
                </a:extLst>
              </a:tr>
              <a:tr h="310484">
                <a:tc>
                  <a:txBody>
                    <a:bodyPr/>
                    <a:lstStyle/>
                    <a:p>
                      <a:r>
                        <a:rPr lang="en-US" sz="1800" dirty="0"/>
                        <a:t>10</a:t>
                      </a:r>
                    </a:p>
                  </a:txBody>
                  <a:tcPr/>
                </a:tc>
                <a:tc>
                  <a:txBody>
                    <a:bodyPr/>
                    <a:lstStyle/>
                    <a:p>
                      <a:r>
                        <a:rPr lang="en-US" sz="1800" dirty="0"/>
                        <a:t>Maximum</a:t>
                      </a:r>
                    </a:p>
                  </a:txBody>
                  <a:tcPr/>
                </a:tc>
                <a:tc vMerge="1">
                  <a:txBody>
                    <a:bodyPr/>
                    <a:lstStyle/>
                    <a:p>
                      <a:endParaRPr lang="en-US" dirty="0"/>
                    </a:p>
                  </a:txBody>
                  <a:tcPr/>
                </a:tc>
                <a:extLst>
                  <a:ext uri="{0D108BD9-81ED-4DB2-BD59-A6C34878D82A}">
                    <a16:rowId xmlns:a16="http://schemas.microsoft.com/office/drawing/2014/main" val="1110194317"/>
                  </a:ext>
                </a:extLst>
              </a:tr>
            </a:tbl>
          </a:graphicData>
        </a:graphic>
      </p:graphicFrame>
      <p:sp>
        <p:nvSpPr>
          <p:cNvPr id="3" name="Title 1">
            <a:extLst>
              <a:ext uri="{FF2B5EF4-FFF2-40B4-BE49-F238E27FC236}">
                <a16:creationId xmlns:a16="http://schemas.microsoft.com/office/drawing/2014/main" id="{9A2E4B3C-65D6-E44C-B3FE-6BC21087941C}"/>
              </a:ext>
            </a:extLst>
          </p:cNvPr>
          <p:cNvSpPr txBox="1">
            <a:spLocks/>
          </p:cNvSpPr>
          <p:nvPr/>
        </p:nvSpPr>
        <p:spPr>
          <a:xfrm>
            <a:off x="184689" y="667514"/>
            <a:ext cx="9873711" cy="532695"/>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dirty="0"/>
              <a:t>Tell me how you are breathing right now.</a:t>
            </a:r>
            <a:r>
              <a:rPr lang="en-US" sz="4000" b="1" dirty="0"/>
              <a:t> </a:t>
            </a:r>
          </a:p>
        </p:txBody>
      </p:sp>
      <p:sp>
        <p:nvSpPr>
          <p:cNvPr id="5" name="Title 1">
            <a:extLst>
              <a:ext uri="{FF2B5EF4-FFF2-40B4-BE49-F238E27FC236}">
                <a16:creationId xmlns:a16="http://schemas.microsoft.com/office/drawing/2014/main" id="{A1859A0F-508A-7155-5E46-0F7EEBC40273}"/>
              </a:ext>
            </a:extLst>
          </p:cNvPr>
          <p:cNvSpPr txBox="1">
            <a:spLocks/>
          </p:cNvSpPr>
          <p:nvPr/>
        </p:nvSpPr>
        <p:spPr>
          <a:xfrm>
            <a:off x="264664" y="5928258"/>
            <a:ext cx="8943033" cy="33559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b="1" dirty="0"/>
              <a:t>How is your breathing difficulty now compared to your breathing the last time you were asked?</a:t>
            </a:r>
          </a:p>
        </p:txBody>
      </p:sp>
      <p:graphicFrame>
        <p:nvGraphicFramePr>
          <p:cNvPr id="6" name="Table 5">
            <a:extLst>
              <a:ext uri="{FF2B5EF4-FFF2-40B4-BE49-F238E27FC236}">
                <a16:creationId xmlns:a16="http://schemas.microsoft.com/office/drawing/2014/main" id="{A61EA8BC-DDBC-A626-3A95-33F3C39EAC69}"/>
              </a:ext>
            </a:extLst>
          </p:cNvPr>
          <p:cNvGraphicFramePr>
            <a:graphicFrameLocks noGrp="1"/>
          </p:cNvGraphicFramePr>
          <p:nvPr>
            <p:extLst>
              <p:ext uri="{D42A27DB-BD31-4B8C-83A1-F6EECF244321}">
                <p14:modId xmlns:p14="http://schemas.microsoft.com/office/powerpoint/2010/main" val="3805667967"/>
              </p:ext>
            </p:extLst>
          </p:nvPr>
        </p:nvGraphicFramePr>
        <p:xfrm>
          <a:off x="224354" y="6263856"/>
          <a:ext cx="11373540" cy="370840"/>
        </p:xfrm>
        <a:graphic>
          <a:graphicData uri="http://schemas.openxmlformats.org/drawingml/2006/table">
            <a:tbl>
              <a:tblPr firstRow="1" bandRow="1">
                <a:tableStyleId>{5C22544A-7EE6-4342-B048-85BDC9FD1C3A}</a:tableStyleId>
              </a:tblPr>
              <a:tblGrid>
                <a:gridCol w="3791180">
                  <a:extLst>
                    <a:ext uri="{9D8B030D-6E8A-4147-A177-3AD203B41FA5}">
                      <a16:colId xmlns:a16="http://schemas.microsoft.com/office/drawing/2014/main" val="2172640546"/>
                    </a:ext>
                  </a:extLst>
                </a:gridCol>
                <a:gridCol w="3791180">
                  <a:extLst>
                    <a:ext uri="{9D8B030D-6E8A-4147-A177-3AD203B41FA5}">
                      <a16:colId xmlns:a16="http://schemas.microsoft.com/office/drawing/2014/main" val="3141417217"/>
                    </a:ext>
                  </a:extLst>
                </a:gridCol>
                <a:gridCol w="3791180">
                  <a:extLst>
                    <a:ext uri="{9D8B030D-6E8A-4147-A177-3AD203B41FA5}">
                      <a16:colId xmlns:a16="http://schemas.microsoft.com/office/drawing/2014/main" val="1297790832"/>
                    </a:ext>
                  </a:extLst>
                </a:gridCol>
              </a:tblGrid>
              <a:tr h="370840">
                <a:tc>
                  <a:txBody>
                    <a:bodyPr/>
                    <a:lstStyle/>
                    <a:p>
                      <a:pPr algn="l"/>
                      <a:r>
                        <a:rPr lang="en-US" sz="1800" b="0" dirty="0">
                          <a:solidFill>
                            <a:schemeClr val="tx1"/>
                          </a:solidFill>
                        </a:rPr>
                        <a:t>Much less difficulty breathing</a:t>
                      </a:r>
                    </a:p>
                  </a:txBody>
                  <a:tcPr anchor="ctr">
                    <a:solidFill>
                      <a:schemeClr val="tx2">
                        <a:lumMod val="20000"/>
                        <a:lumOff val="80000"/>
                      </a:schemeClr>
                    </a:solidFill>
                  </a:tcPr>
                </a:tc>
                <a:tc>
                  <a:txBody>
                    <a:bodyPr/>
                    <a:lstStyle/>
                    <a:p>
                      <a:pPr algn="l"/>
                      <a:r>
                        <a:rPr lang="en-US" sz="1800" b="0" dirty="0">
                          <a:solidFill>
                            <a:schemeClr val="tx1"/>
                          </a:solidFill>
                        </a:rPr>
                        <a:t>A little less difficulty breathing</a:t>
                      </a:r>
                    </a:p>
                  </a:txBody>
                  <a:tcPr anchor="ctr">
                    <a:solidFill>
                      <a:schemeClr val="tx2">
                        <a:lumMod val="20000"/>
                        <a:lumOff val="80000"/>
                      </a:schemeClr>
                    </a:solidFill>
                  </a:tcPr>
                </a:tc>
                <a:tc>
                  <a:txBody>
                    <a:bodyPr/>
                    <a:lstStyle/>
                    <a:p>
                      <a:pPr algn="l"/>
                      <a:r>
                        <a:rPr lang="en-US" sz="1800" b="0" dirty="0">
                          <a:solidFill>
                            <a:schemeClr val="tx1"/>
                          </a:solidFill>
                        </a:rPr>
                        <a:t>About the same difficulty breathing</a:t>
                      </a:r>
                    </a:p>
                  </a:txBody>
                  <a:tcPr anchor="ctr">
                    <a:solidFill>
                      <a:schemeClr val="tx2">
                        <a:lumMod val="20000"/>
                        <a:lumOff val="80000"/>
                      </a:schemeClr>
                    </a:solidFill>
                  </a:tcPr>
                </a:tc>
                <a:extLst>
                  <a:ext uri="{0D108BD9-81ED-4DB2-BD59-A6C34878D82A}">
                    <a16:rowId xmlns:a16="http://schemas.microsoft.com/office/drawing/2014/main" val="3231431284"/>
                  </a:ext>
                </a:extLst>
              </a:tr>
            </a:tbl>
          </a:graphicData>
        </a:graphic>
      </p:graphicFrame>
    </p:spTree>
    <p:extLst>
      <p:ext uri="{BB962C8B-B14F-4D97-AF65-F5344CB8AC3E}">
        <p14:creationId xmlns:p14="http://schemas.microsoft.com/office/powerpoint/2010/main" val="28950357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76FF4-8643-060E-AE09-3DB61A623B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C90904-350A-2375-834F-3464CEB890FC}"/>
              </a:ext>
            </a:extLst>
          </p:cNvPr>
          <p:cNvSpPr>
            <a:spLocks noGrp="1"/>
          </p:cNvSpPr>
          <p:nvPr>
            <p:ph type="title"/>
          </p:nvPr>
        </p:nvSpPr>
        <p:spPr>
          <a:xfrm>
            <a:off x="2611769" y="0"/>
            <a:ext cx="10150877" cy="671195"/>
          </a:xfrm>
        </p:spPr>
        <p:txBody>
          <a:bodyPr>
            <a:normAutofit/>
          </a:bodyPr>
          <a:lstStyle/>
          <a:p>
            <a:r>
              <a:rPr lang="en-US" sz="4000" b="1" i="1" u="sng" dirty="0"/>
              <a:t>Modified Borg Dyspnea Scale</a:t>
            </a:r>
          </a:p>
        </p:txBody>
      </p:sp>
      <p:sp>
        <p:nvSpPr>
          <p:cNvPr id="3" name="Title 1">
            <a:extLst>
              <a:ext uri="{FF2B5EF4-FFF2-40B4-BE49-F238E27FC236}">
                <a16:creationId xmlns:a16="http://schemas.microsoft.com/office/drawing/2014/main" id="{413263BA-AAF6-E63A-7431-E2F0CBC44E4E}"/>
              </a:ext>
            </a:extLst>
          </p:cNvPr>
          <p:cNvSpPr txBox="1">
            <a:spLocks/>
          </p:cNvSpPr>
          <p:nvPr/>
        </p:nvSpPr>
        <p:spPr>
          <a:xfrm>
            <a:off x="2112264" y="671195"/>
            <a:ext cx="9873711" cy="5326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v"/>
            </a:pPr>
            <a:r>
              <a:rPr lang="en-US" sz="2800" b="1" dirty="0">
                <a:latin typeface="+mn-lt"/>
              </a:rPr>
              <a:t>Tell me how you are breathing right now. </a:t>
            </a:r>
          </a:p>
        </p:txBody>
      </p:sp>
      <p:sp>
        <p:nvSpPr>
          <p:cNvPr id="5" name="Title 1">
            <a:extLst>
              <a:ext uri="{FF2B5EF4-FFF2-40B4-BE49-F238E27FC236}">
                <a16:creationId xmlns:a16="http://schemas.microsoft.com/office/drawing/2014/main" id="{DAE32784-0E5F-737D-E938-180611190A77}"/>
              </a:ext>
            </a:extLst>
          </p:cNvPr>
          <p:cNvSpPr txBox="1">
            <a:spLocks/>
          </p:cNvSpPr>
          <p:nvPr/>
        </p:nvSpPr>
        <p:spPr>
          <a:xfrm>
            <a:off x="8911519" y="6522402"/>
            <a:ext cx="2727918" cy="3355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100" dirty="0">
                <a:latin typeface="Times New Roman" panose="02020603050405020304" pitchFamily="18" charset="0"/>
                <a:cs typeface="Times New Roman" panose="02020603050405020304" pitchFamily="18" charset="0"/>
              </a:rPr>
              <a:t>googleimages.com, 2026</a:t>
            </a:r>
          </a:p>
        </p:txBody>
      </p:sp>
      <p:pic>
        <p:nvPicPr>
          <p:cNvPr id="8" name="Picture 7">
            <a:extLst>
              <a:ext uri="{FF2B5EF4-FFF2-40B4-BE49-F238E27FC236}">
                <a16:creationId xmlns:a16="http://schemas.microsoft.com/office/drawing/2014/main" id="{85116386-B48B-E4F1-2FE3-27E142695396}"/>
              </a:ext>
            </a:extLst>
          </p:cNvPr>
          <p:cNvPicPr>
            <a:picLocks noChangeAspect="1"/>
          </p:cNvPicPr>
          <p:nvPr/>
        </p:nvPicPr>
        <p:blipFill>
          <a:blip r:embed="rId3"/>
          <a:stretch>
            <a:fillRect/>
          </a:stretch>
        </p:blipFill>
        <p:spPr>
          <a:xfrm>
            <a:off x="3949407" y="1481112"/>
            <a:ext cx="4097492" cy="4903332"/>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230416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4CB5A0E-1B71-B566-932B-361113398A3E}"/>
              </a:ext>
            </a:extLst>
          </p:cNvPr>
          <p:cNvGraphicFramePr>
            <a:graphicFrameLocks noGrp="1"/>
          </p:cNvGraphicFramePr>
          <p:nvPr>
            <p:extLst>
              <p:ext uri="{D42A27DB-BD31-4B8C-83A1-F6EECF244321}">
                <p14:modId xmlns:p14="http://schemas.microsoft.com/office/powerpoint/2010/main" val="1234829125"/>
              </p:ext>
            </p:extLst>
          </p:nvPr>
        </p:nvGraphicFramePr>
        <p:xfrm>
          <a:off x="0" y="0"/>
          <a:ext cx="12157235" cy="6858001"/>
        </p:xfrm>
        <a:graphic>
          <a:graphicData uri="http://schemas.openxmlformats.org/drawingml/2006/table">
            <a:tbl>
              <a:tblPr firstRow="1" bandRow="1">
                <a:tableStyleId>{5C22544A-7EE6-4342-B048-85BDC9FD1C3A}</a:tableStyleId>
              </a:tblPr>
              <a:tblGrid>
                <a:gridCol w="2443861">
                  <a:extLst>
                    <a:ext uri="{9D8B030D-6E8A-4147-A177-3AD203B41FA5}">
                      <a16:colId xmlns:a16="http://schemas.microsoft.com/office/drawing/2014/main" val="1452256902"/>
                    </a:ext>
                  </a:extLst>
                </a:gridCol>
                <a:gridCol w="9713374">
                  <a:extLst>
                    <a:ext uri="{9D8B030D-6E8A-4147-A177-3AD203B41FA5}">
                      <a16:colId xmlns:a16="http://schemas.microsoft.com/office/drawing/2014/main" val="443049391"/>
                    </a:ext>
                  </a:extLst>
                </a:gridCol>
              </a:tblGrid>
              <a:tr h="861157">
                <a:tc gridSpan="2">
                  <a:txBody>
                    <a:bodyPr/>
                    <a:lstStyle/>
                    <a:p>
                      <a:r>
                        <a:rPr lang="en-US" sz="4800" dirty="0"/>
                        <a:t>SBAR Communication</a:t>
                      </a:r>
                    </a:p>
                  </a:txBody>
                  <a:tcPr/>
                </a:tc>
                <a:tc hMerge="1">
                  <a:txBody>
                    <a:bodyPr/>
                    <a:lstStyle/>
                    <a:p>
                      <a:endParaRPr lang="en-US" dirty="0"/>
                    </a:p>
                  </a:txBody>
                  <a:tcPr/>
                </a:tc>
                <a:extLst>
                  <a:ext uri="{0D108BD9-81ED-4DB2-BD59-A6C34878D82A}">
                    <a16:rowId xmlns:a16="http://schemas.microsoft.com/office/drawing/2014/main" val="3625315059"/>
                  </a:ext>
                </a:extLst>
              </a:tr>
              <a:tr h="1499212">
                <a:tc>
                  <a:txBody>
                    <a:bodyPr/>
                    <a:lstStyle/>
                    <a:p>
                      <a:r>
                        <a:rPr lang="en-US" sz="4800" kern="1200" dirty="0">
                          <a:solidFill>
                            <a:schemeClr val="dk1"/>
                          </a:solidFill>
                          <a:latin typeface="+mn-lt"/>
                          <a:ea typeface="+mn-ea"/>
                          <a:cs typeface="+mn-cs"/>
                        </a:rPr>
                        <a:t>S</a:t>
                      </a:r>
                    </a:p>
                    <a:p>
                      <a:r>
                        <a:rPr lang="en-US" sz="2400" dirty="0"/>
                        <a:t>Situation</a:t>
                      </a:r>
                    </a:p>
                  </a:txBody>
                  <a:tcPr/>
                </a:tc>
                <a:tc>
                  <a:txBody>
                    <a:bodyPr/>
                    <a:lstStyle/>
                    <a:p>
                      <a:r>
                        <a:rPr lang="en-US" sz="2400" dirty="0"/>
                        <a:t>Identify yourself and the patient.  Briefly state the problem, when it happened, how it started, how severe it appears to be</a:t>
                      </a:r>
                    </a:p>
                    <a:p>
                      <a:r>
                        <a:rPr lang="en-US" sz="1800" i="1" dirty="0"/>
                        <a:t>“This is Nurse Susan from TMCAH, calling about Jane Doe, DOB 01/01/50.  She was admitted 2 weeks ago with primary dx of HF exacerbation”</a:t>
                      </a:r>
                    </a:p>
                  </a:txBody>
                  <a:tcPr/>
                </a:tc>
                <a:extLst>
                  <a:ext uri="{0D108BD9-81ED-4DB2-BD59-A6C34878D82A}">
                    <a16:rowId xmlns:a16="http://schemas.microsoft.com/office/drawing/2014/main" val="1876515783"/>
                  </a:ext>
                </a:extLst>
              </a:tr>
              <a:tr h="1499212">
                <a:tc>
                  <a:txBody>
                    <a:bodyPr/>
                    <a:lstStyle/>
                    <a:p>
                      <a:r>
                        <a:rPr lang="en-US" sz="4800" kern="1200" dirty="0">
                          <a:solidFill>
                            <a:schemeClr val="dk1"/>
                          </a:solidFill>
                          <a:latin typeface="+mn-lt"/>
                          <a:ea typeface="+mn-ea"/>
                          <a:cs typeface="+mn-cs"/>
                        </a:rPr>
                        <a:t>B</a:t>
                      </a:r>
                      <a:endParaRPr lang="en-US" sz="4000" kern="1200" dirty="0">
                        <a:solidFill>
                          <a:schemeClr val="dk1"/>
                        </a:solidFill>
                        <a:latin typeface="+mn-lt"/>
                        <a:ea typeface="+mn-ea"/>
                        <a:cs typeface="+mn-cs"/>
                      </a:endParaRPr>
                    </a:p>
                    <a:p>
                      <a:r>
                        <a:rPr lang="en-US" sz="2400" dirty="0"/>
                        <a:t>Background</a:t>
                      </a:r>
                    </a:p>
                  </a:txBody>
                  <a:tcPr/>
                </a:tc>
                <a:tc>
                  <a:txBody>
                    <a:bodyPr/>
                    <a:lstStyle/>
                    <a:p>
                      <a:r>
                        <a:rPr lang="en-US" sz="2400" dirty="0"/>
                        <a:t>Provide pertinent background information related to the situation.  May include other diagnoses, current medication, recent lab results.</a:t>
                      </a:r>
                    </a:p>
                    <a:p>
                      <a:pPr marL="0" algn="l" defTabSz="914400" rtl="0" eaLnBrk="1" latinLnBrk="0" hangingPunct="1"/>
                      <a:r>
                        <a:rPr lang="en-US" sz="1800" i="1" kern="1200" dirty="0">
                          <a:solidFill>
                            <a:schemeClr val="dk1"/>
                          </a:solidFill>
                          <a:latin typeface="+mn-lt"/>
                          <a:ea typeface="+mn-ea"/>
                          <a:cs typeface="+mn-cs"/>
                        </a:rPr>
                        <a:t>“Patient has developed new onset of crackles in bilateral lung bases and has gained 5 </a:t>
                      </a:r>
                      <a:r>
                        <a:rPr lang="en-US" sz="1800" i="1" kern="1200" dirty="0" err="1">
                          <a:solidFill>
                            <a:schemeClr val="dk1"/>
                          </a:solidFill>
                          <a:latin typeface="+mn-lt"/>
                          <a:ea typeface="+mn-ea"/>
                          <a:cs typeface="+mn-cs"/>
                        </a:rPr>
                        <a:t>lbs</a:t>
                      </a:r>
                      <a:r>
                        <a:rPr lang="en-US" sz="1800" i="1" kern="1200" dirty="0">
                          <a:solidFill>
                            <a:schemeClr val="dk1"/>
                          </a:solidFill>
                          <a:latin typeface="+mn-lt"/>
                          <a:ea typeface="+mn-ea"/>
                          <a:cs typeface="+mn-cs"/>
                        </a:rPr>
                        <a:t> in the past 7 days.   She is taking her medications as ordered. Current dose of Lasix is 20mg daily.”</a:t>
                      </a:r>
                    </a:p>
                  </a:txBody>
                  <a:tcPr/>
                </a:tc>
                <a:extLst>
                  <a:ext uri="{0D108BD9-81ED-4DB2-BD59-A6C34878D82A}">
                    <a16:rowId xmlns:a16="http://schemas.microsoft.com/office/drawing/2014/main" val="4264972852"/>
                  </a:ext>
                </a:extLst>
              </a:tr>
              <a:tr h="1199369">
                <a:tc>
                  <a:txBody>
                    <a:bodyPr/>
                    <a:lstStyle/>
                    <a:p>
                      <a:r>
                        <a:rPr lang="en-US" sz="4800" kern="1200" dirty="0">
                          <a:solidFill>
                            <a:schemeClr val="dk1"/>
                          </a:solidFill>
                          <a:latin typeface="+mn-lt"/>
                          <a:ea typeface="+mn-ea"/>
                          <a:cs typeface="+mn-cs"/>
                        </a:rPr>
                        <a:t>A</a:t>
                      </a:r>
                      <a:r>
                        <a:rPr lang="en-US" sz="4000" kern="1200" dirty="0">
                          <a:solidFill>
                            <a:schemeClr val="dk1"/>
                          </a:solidFill>
                          <a:latin typeface="+mn-lt"/>
                          <a:ea typeface="+mn-ea"/>
                          <a:cs typeface="+mn-cs"/>
                        </a:rPr>
                        <a:t> </a:t>
                      </a:r>
                    </a:p>
                    <a:p>
                      <a:r>
                        <a:rPr lang="en-US" sz="2400" dirty="0"/>
                        <a:t>Assessment </a:t>
                      </a:r>
                    </a:p>
                  </a:txBody>
                  <a:tcPr/>
                </a:tc>
                <a:tc>
                  <a:txBody>
                    <a:bodyPr/>
                    <a:lstStyle/>
                    <a:p>
                      <a:r>
                        <a:rPr lang="en-US" sz="2400" dirty="0"/>
                        <a:t>What you think the problem is. State specifically why you are calling and what the issue is today</a:t>
                      </a:r>
                    </a:p>
                    <a:p>
                      <a:pPr marL="0" algn="l" defTabSz="914400" rtl="0" eaLnBrk="1" latinLnBrk="0" hangingPunct="1"/>
                      <a:r>
                        <a:rPr lang="en-US" sz="1800" i="1" kern="1200" dirty="0">
                          <a:solidFill>
                            <a:schemeClr val="dk1"/>
                          </a:solidFill>
                          <a:latin typeface="+mn-lt"/>
                          <a:ea typeface="+mn-ea"/>
                          <a:cs typeface="+mn-cs"/>
                        </a:rPr>
                        <a:t>“I believe patient is retaining fluid and will continue worsening if not treated.”</a:t>
                      </a:r>
                    </a:p>
                  </a:txBody>
                  <a:tcPr/>
                </a:tc>
                <a:extLst>
                  <a:ext uri="{0D108BD9-81ED-4DB2-BD59-A6C34878D82A}">
                    <a16:rowId xmlns:a16="http://schemas.microsoft.com/office/drawing/2014/main" val="3653641575"/>
                  </a:ext>
                </a:extLst>
              </a:tr>
              <a:tr h="1799051">
                <a:tc>
                  <a:txBody>
                    <a:bodyPr/>
                    <a:lstStyle/>
                    <a:p>
                      <a:r>
                        <a:rPr lang="en-US" sz="4800" kern="1200" dirty="0">
                          <a:solidFill>
                            <a:schemeClr val="dk1"/>
                          </a:solidFill>
                          <a:latin typeface="+mn-lt"/>
                          <a:ea typeface="+mn-ea"/>
                          <a:cs typeface="+mn-cs"/>
                        </a:rPr>
                        <a:t>R</a:t>
                      </a:r>
                      <a:r>
                        <a:rPr lang="en-US" sz="4000" kern="1200" dirty="0">
                          <a:solidFill>
                            <a:schemeClr val="dk1"/>
                          </a:solidFill>
                          <a:latin typeface="+mn-lt"/>
                          <a:ea typeface="+mn-ea"/>
                          <a:cs typeface="+mn-cs"/>
                        </a:rPr>
                        <a:t> </a:t>
                      </a:r>
                    </a:p>
                    <a:p>
                      <a:r>
                        <a:rPr lang="en-US" sz="2400" dirty="0"/>
                        <a:t>Recommendation</a:t>
                      </a:r>
                    </a:p>
                  </a:txBody>
                  <a:tcPr/>
                </a:tc>
                <a:tc>
                  <a:txBody>
                    <a:bodyPr/>
                    <a:lstStyle/>
                    <a:p>
                      <a:r>
                        <a:rPr lang="en-US" sz="2400" dirty="0"/>
                        <a:t>State recommendation or what you want, or ask MD what they would like to do if you do not know</a:t>
                      </a:r>
                    </a:p>
                    <a:p>
                      <a:pPr marL="0" algn="l" defTabSz="914400" rtl="0" eaLnBrk="1" latinLnBrk="0" hangingPunct="1"/>
                      <a:r>
                        <a:rPr lang="en-US" sz="1800" i="1" kern="1200" dirty="0">
                          <a:solidFill>
                            <a:schemeClr val="dk1"/>
                          </a:solidFill>
                          <a:latin typeface="+mn-lt"/>
                          <a:ea typeface="+mn-ea"/>
                          <a:cs typeface="+mn-cs"/>
                        </a:rPr>
                        <a:t>“Would you like patient to take an additional dose of Lasix today?  Would you like an labs drawn?  Should there be any change to her potassium dose? We will continue to monitor her fluid status and keep you updated on her condition.”</a:t>
                      </a:r>
                    </a:p>
                  </a:txBody>
                  <a:tcPr/>
                </a:tc>
                <a:extLst>
                  <a:ext uri="{0D108BD9-81ED-4DB2-BD59-A6C34878D82A}">
                    <a16:rowId xmlns:a16="http://schemas.microsoft.com/office/drawing/2014/main" val="2851699238"/>
                  </a:ext>
                </a:extLst>
              </a:tr>
            </a:tbl>
          </a:graphicData>
        </a:graphic>
      </p:graphicFrame>
    </p:spTree>
    <p:extLst>
      <p:ext uri="{BB962C8B-B14F-4D97-AF65-F5344CB8AC3E}">
        <p14:creationId xmlns:p14="http://schemas.microsoft.com/office/powerpoint/2010/main" val="2427190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white background with black dots&#10;&#10;Description automatically generated">
            <a:extLst>
              <a:ext uri="{FF2B5EF4-FFF2-40B4-BE49-F238E27FC236}">
                <a16:creationId xmlns:a16="http://schemas.microsoft.com/office/drawing/2014/main" id="{FBA82907-DE96-23FE-A6EE-200A15A348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33" y="0"/>
            <a:ext cx="12163268" cy="6858000"/>
          </a:xfrm>
          <a:prstGeom prst="rect">
            <a:avLst/>
          </a:prstGeom>
        </p:spPr>
      </p:pic>
      <p:sp>
        <p:nvSpPr>
          <p:cNvPr id="2" name="Title 1">
            <a:extLst>
              <a:ext uri="{FF2B5EF4-FFF2-40B4-BE49-F238E27FC236}">
                <a16:creationId xmlns:a16="http://schemas.microsoft.com/office/drawing/2014/main" id="{11E95712-3D90-1613-2E8F-6F7A2FCD287C}"/>
              </a:ext>
            </a:extLst>
          </p:cNvPr>
          <p:cNvSpPr>
            <a:spLocks noGrp="1"/>
          </p:cNvSpPr>
          <p:nvPr>
            <p:ph type="title"/>
          </p:nvPr>
        </p:nvSpPr>
        <p:spPr>
          <a:xfrm>
            <a:off x="1202922" y="365125"/>
            <a:ext cx="10150877" cy="599517"/>
          </a:xfrm>
        </p:spPr>
        <p:txBody>
          <a:bodyPr>
            <a:normAutofit fontScale="90000"/>
          </a:bodyPr>
          <a:lstStyle/>
          <a:p>
            <a:r>
              <a:rPr lang="en-US" b="1" dirty="0"/>
              <a:t>Heart Failure Zone Tool</a:t>
            </a:r>
          </a:p>
        </p:txBody>
      </p:sp>
      <p:pic>
        <p:nvPicPr>
          <p:cNvPr id="5" name="Picture 4">
            <a:extLst>
              <a:ext uri="{FF2B5EF4-FFF2-40B4-BE49-F238E27FC236}">
                <a16:creationId xmlns:a16="http://schemas.microsoft.com/office/drawing/2014/main" id="{93BBC367-5CB8-CA11-6F1F-A7721A9BC545}"/>
              </a:ext>
            </a:extLst>
          </p:cNvPr>
          <p:cNvPicPr>
            <a:picLocks noChangeAspect="1"/>
          </p:cNvPicPr>
          <p:nvPr/>
        </p:nvPicPr>
        <p:blipFill>
          <a:blip r:embed="rId4"/>
          <a:stretch>
            <a:fillRect/>
          </a:stretch>
        </p:blipFill>
        <p:spPr>
          <a:xfrm>
            <a:off x="1068592" y="964642"/>
            <a:ext cx="9920486" cy="5710478"/>
          </a:xfrm>
          <a:prstGeom prst="rect">
            <a:avLst/>
          </a:prstGeom>
        </p:spPr>
      </p:pic>
    </p:spTree>
    <p:extLst>
      <p:ext uri="{BB962C8B-B14F-4D97-AF65-F5344CB8AC3E}">
        <p14:creationId xmlns:p14="http://schemas.microsoft.com/office/powerpoint/2010/main" val="3925668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73D74-C802-8EA2-F724-53EA1BE18E73}"/>
            </a:ext>
          </a:extLst>
        </p:cNvPr>
        <p:cNvGrpSpPr/>
        <p:nvPr/>
      </p:nvGrpSpPr>
      <p:grpSpPr>
        <a:xfrm>
          <a:off x="0" y="0"/>
          <a:ext cx="0" cy="0"/>
          <a:chOff x="0" y="0"/>
          <a:chExt cx="0" cy="0"/>
        </a:xfrm>
      </p:grpSpPr>
      <p:pic>
        <p:nvPicPr>
          <p:cNvPr id="14" name="Picture 13" descr="A white background with black dots&#10;&#10;Description automatically generated">
            <a:extLst>
              <a:ext uri="{FF2B5EF4-FFF2-40B4-BE49-F238E27FC236}">
                <a16:creationId xmlns:a16="http://schemas.microsoft.com/office/drawing/2014/main" id="{72EAA3C3-C461-9501-7C24-18101054AF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33" y="0"/>
            <a:ext cx="12163268" cy="6858000"/>
          </a:xfrm>
          <a:prstGeom prst="rect">
            <a:avLst/>
          </a:prstGeom>
        </p:spPr>
      </p:pic>
      <p:sp>
        <p:nvSpPr>
          <p:cNvPr id="6" name="TextBox 5">
            <a:extLst>
              <a:ext uri="{FF2B5EF4-FFF2-40B4-BE49-F238E27FC236}">
                <a16:creationId xmlns:a16="http://schemas.microsoft.com/office/drawing/2014/main" id="{94BA3F4A-8DF8-F987-F146-184FF4D9B371}"/>
              </a:ext>
            </a:extLst>
          </p:cNvPr>
          <p:cNvSpPr txBox="1"/>
          <p:nvPr/>
        </p:nvSpPr>
        <p:spPr>
          <a:xfrm>
            <a:off x="1944904" y="501918"/>
            <a:ext cx="9221002" cy="5576014"/>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reference</a:t>
            </a:r>
          </a:p>
          <a:p>
            <a:endParaRPr lang="en-US" sz="1200" dirty="0"/>
          </a:p>
          <a:p>
            <a:pPr>
              <a:lnSpc>
                <a:spcPct val="200000"/>
              </a:lnSpc>
            </a:pPr>
            <a:r>
              <a:rPr lang="en-US" sz="1200" dirty="0">
                <a:latin typeface="Times New Roman" panose="02020603050405020304" pitchFamily="18" charset="0"/>
                <a:cs typeface="Times New Roman" panose="02020603050405020304" pitchFamily="18" charset="0"/>
              </a:rPr>
              <a:t>Ginwalla M, Tofovic DS. (2018) Current status of inotropes in heart failure. </a:t>
            </a:r>
            <a:r>
              <a:rPr lang="en-US" sz="1200" i="1" dirty="0">
                <a:latin typeface="Times New Roman" panose="02020603050405020304" pitchFamily="18" charset="0"/>
                <a:cs typeface="Times New Roman" panose="02020603050405020304" pitchFamily="18" charset="0"/>
              </a:rPr>
              <a:t>Heart Failure Clinic journal.; 14</a:t>
            </a:r>
            <a:r>
              <a:rPr lang="en-US" sz="1200" dirty="0">
                <a:latin typeface="Times New Roman" panose="02020603050405020304" pitchFamily="18" charset="0"/>
                <a:cs typeface="Times New Roman" panose="02020603050405020304" pitchFamily="18" charset="0"/>
              </a:rPr>
              <a:t>:601-616</a:t>
            </a:r>
          </a:p>
          <a:p>
            <a:pPr>
              <a:lnSpc>
                <a:spcPct val="200000"/>
              </a:lnSpc>
            </a:pPr>
            <a:r>
              <a:rPr lang="en-US" sz="1200" dirty="0">
                <a:latin typeface="Times New Roman" panose="02020603050405020304" pitchFamily="18" charset="0"/>
                <a:cs typeface="Times New Roman" panose="02020603050405020304" pitchFamily="18" charset="0"/>
              </a:rPr>
              <a:t>Multiple images in PowerPoint uploaded from googleimages.com (07/2026) </a:t>
            </a:r>
          </a:p>
          <a:p>
            <a:pPr>
              <a:lnSpc>
                <a:spcPct val="200000"/>
              </a:lnSpc>
            </a:pPr>
            <a:r>
              <a:rPr lang="en-US" sz="1200" dirty="0">
                <a:latin typeface="Times New Roman" panose="02020603050405020304" pitchFamily="18" charset="0"/>
                <a:cs typeface="Times New Roman" panose="02020603050405020304" pitchFamily="18" charset="0"/>
              </a:rPr>
              <a:t>Tariq S, Aronow WS. (2015). Use of inotropic agents in treatment of systolic heart failure</a:t>
            </a:r>
            <a:r>
              <a:rPr lang="en-US" sz="1200" i="1" dirty="0">
                <a:latin typeface="Times New Roman" panose="02020603050405020304" pitchFamily="18" charset="0"/>
                <a:cs typeface="Times New Roman" panose="02020603050405020304" pitchFamily="18" charset="0"/>
              </a:rPr>
              <a:t>. Int J Mol Sci. Dec4;16</a:t>
            </a:r>
            <a:r>
              <a:rPr lang="en-US" sz="1200" dirty="0">
                <a:latin typeface="Times New Roman" panose="02020603050405020304" pitchFamily="18" charset="0"/>
                <a:cs typeface="Times New Roman" panose="02020603050405020304" pitchFamily="18" charset="0"/>
              </a:rPr>
              <a:t>(12); 29060-8</a:t>
            </a:r>
            <a:endParaRPr lang="en-US" sz="1200" dirty="0"/>
          </a:p>
          <a:p>
            <a:pPr>
              <a:lnSpc>
                <a:spcPct val="200000"/>
              </a:lnSpc>
            </a:pPr>
            <a:r>
              <a:rPr lang="en-US" sz="1200" dirty="0">
                <a:latin typeface="Times New Roman" panose="02020603050405020304" pitchFamily="18" charset="0"/>
                <a:cs typeface="Times New Roman" panose="02020603050405020304" pitchFamily="18" charset="0"/>
              </a:rPr>
              <a:t>(U) (2018) Blood flow through the heart in two minutes. </a:t>
            </a:r>
            <a:r>
              <a:rPr lang="en-US" sz="1200" i="1" dirty="0">
                <a:latin typeface="Times New Roman" panose="02020603050405020304" pitchFamily="18" charset="0"/>
                <a:cs typeface="Times New Roman" panose="02020603050405020304" pitchFamily="18" charset="0"/>
              </a:rPr>
              <a:t>Neural Academy</a:t>
            </a:r>
            <a:r>
              <a:rPr lang="en-US" sz="1200" dirty="0">
                <a:latin typeface="Times New Roman" panose="02020603050405020304" pitchFamily="18" charset="0"/>
                <a:cs typeface="Times New Roman" panose="02020603050405020304" pitchFamily="18" charset="0"/>
              </a:rPr>
              <a:t>. Video search 07/2026: sourced from: </a:t>
            </a:r>
            <a:r>
              <a:rPr lang="en-US" sz="1200" dirty="0">
                <a:latin typeface="Times New Roman" panose="02020603050405020304" pitchFamily="18" charset="0"/>
                <a:cs typeface="Times New Roman" panose="02020603050405020304" pitchFamily="18" charset="0"/>
                <a:hlinkClick r:id="rId4"/>
              </a:rPr>
              <a:t>https://www.youtube.com/watch?v=jBt5jZSWhMI</a:t>
            </a:r>
            <a:endParaRPr lang="en-US" sz="1200" dirty="0">
              <a:latin typeface="Times New Roman" panose="02020603050405020304" pitchFamily="18" charset="0"/>
              <a:cs typeface="Times New Roman" panose="02020603050405020304" pitchFamily="18" charset="0"/>
            </a:endParaRPr>
          </a:p>
          <a:p>
            <a:pPr>
              <a:lnSpc>
                <a:spcPct val="200000"/>
              </a:lnSpc>
            </a:pPr>
            <a:r>
              <a:rPr lang="en-US" sz="1200" dirty="0">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Yancy, C., MD, MSc, FACC, FAHA, Jessup, M. MD, FACC, FAHA, Bozkurt, B. MD, PhD, FACC, FAHA, Butler, J. MBBS, FACC, FAHA, Casey, D. Jr. MD, MPH, FACP, FAHA, Drazner, M.H. MD, MSc, FACC, FAHA, Fonarow, G. C. MD, FACC, FAHA, and Wilkoff, B.L, MD, FACC.</a:t>
            </a:r>
          </a:p>
          <a:p>
            <a:pPr>
              <a:lnSpc>
                <a:spcPct val="200000"/>
              </a:lnSpc>
            </a:pPr>
            <a:r>
              <a:rPr lang="en-US" sz="1200" b="1" dirty="0">
                <a:latin typeface="Times New Roman" panose="02020603050405020304" pitchFamily="18" charset="0"/>
                <a:cs typeface="Times New Roman" panose="02020603050405020304" pitchFamily="18" charset="0"/>
              </a:rPr>
              <a:t>Summary: </a:t>
            </a:r>
            <a:r>
              <a:rPr lang="en-US" sz="1200" dirty="0">
                <a:latin typeface="Times New Roman" panose="02020603050405020304" pitchFamily="18" charset="0"/>
                <a:cs typeface="Times New Roman" panose="02020603050405020304" pitchFamily="18" charset="0"/>
              </a:rPr>
              <a:t>A Report of the American College of Cardiology Foundation/American Heart Association Task Force on Practice Guidelines, V 128 (16). Retrieved from: </a:t>
            </a:r>
            <a:r>
              <a:rPr lang="en-US" sz="1200" dirty="0">
                <a:latin typeface="Times New Roman" panose="02020603050405020304" pitchFamily="18" charset="0"/>
                <a:cs typeface="Times New Roman" panose="02020603050405020304" pitchFamily="18" charset="0"/>
                <a:hlinkClick r:id="rId6"/>
              </a:rPr>
              <a:t>https://doi.org/10.1161/CIR.0b013e31829e8807</a:t>
            </a:r>
            <a:endParaRPr lang="en-US" sz="1200" dirty="0">
              <a:latin typeface="Times New Roman" panose="02020603050405020304" pitchFamily="18" charset="0"/>
              <a:cs typeface="Times New Roman" panose="02020603050405020304" pitchFamily="18" charset="0"/>
            </a:endParaRPr>
          </a:p>
          <a:p>
            <a:pPr>
              <a:lnSpc>
                <a:spcPct val="200000"/>
              </a:lnSpc>
            </a:pPr>
            <a:r>
              <a:rPr lang="en-US" sz="1200" dirty="0">
                <a:latin typeface="Times New Roman" panose="02020603050405020304" pitchFamily="18" charset="0"/>
                <a:cs typeface="Times New Roman" panose="02020603050405020304" pitchFamily="18" charset="0"/>
              </a:rPr>
              <a:t>(U) (Date Not Dated) Left Ventricular Assist Device | LVAD | Nucleus Health. </a:t>
            </a:r>
            <a:r>
              <a:rPr lang="en-US" sz="1200" i="1" dirty="0">
                <a:latin typeface="Times New Roman" panose="02020603050405020304" pitchFamily="18" charset="0"/>
                <a:cs typeface="Times New Roman" panose="02020603050405020304" pitchFamily="18" charset="0"/>
              </a:rPr>
              <a:t>Nucleus Medical Media</a:t>
            </a:r>
            <a:r>
              <a:rPr lang="en-US" sz="1200" dirty="0">
                <a:latin typeface="Times New Roman" panose="02020603050405020304" pitchFamily="18" charset="0"/>
                <a:cs typeface="Times New Roman" panose="02020603050405020304" pitchFamily="18" charset="0"/>
              </a:rPr>
              <a:t>. Retrieved from: YouTube: </a:t>
            </a:r>
            <a:r>
              <a:rPr lang="en-US" sz="1200" dirty="0">
                <a:latin typeface="Times New Roman" panose="02020603050405020304" pitchFamily="18" charset="0"/>
                <a:cs typeface="Times New Roman" panose="02020603050405020304" pitchFamily="18" charset="0"/>
                <a:hlinkClick r:id="rId7"/>
              </a:rPr>
              <a:t>https://www.youtube.com/watch?v=mOZIYoq32SQ</a:t>
            </a:r>
            <a:endParaRPr lang="en-US" sz="1200" dirty="0">
              <a:latin typeface="Times New Roman" panose="02020603050405020304" pitchFamily="18" charset="0"/>
              <a:cs typeface="Times New Roman" panose="02020603050405020304" pitchFamily="18" charset="0"/>
            </a:endParaRPr>
          </a:p>
          <a:p>
            <a:pPr>
              <a:lnSpc>
                <a:spcPct val="200000"/>
              </a:lnSpc>
            </a:pPr>
            <a:r>
              <a:rPr lang="en-US" sz="1200" dirty="0">
                <a:latin typeface="Times New Roman" panose="02020603050405020304" pitchFamily="18" charset="0"/>
                <a:cs typeface="Times New Roman" panose="02020603050405020304" pitchFamily="18" charset="0"/>
              </a:rPr>
              <a:t>Thomas, A. &amp; Smith, K., MSN, (2024). What is Mean Arterial Pressure. Simple Nursing Blog. Retrieved from google search-How to calculate MAP. </a:t>
            </a:r>
            <a:r>
              <a:rPr lang="en-US" sz="1200" dirty="0">
                <a:latin typeface="Times New Roman" panose="02020603050405020304" pitchFamily="18" charset="0"/>
                <a:cs typeface="Times New Roman" panose="02020603050405020304" pitchFamily="18" charset="0"/>
                <a:hlinkClick r:id="rId8"/>
              </a:rPr>
              <a:t>https://simplenursing.com/what-is-mean-arterial-pressure/#toc1</a:t>
            </a:r>
            <a:endParaRPr lang="en-US" sz="1200" dirty="0">
              <a:latin typeface="Times New Roman" panose="02020603050405020304" pitchFamily="18" charset="0"/>
              <a:cs typeface="Times New Roman" panose="02020603050405020304" pitchFamily="18" charset="0"/>
            </a:endParaRPr>
          </a:p>
          <a:p>
            <a:pPr>
              <a:lnSpc>
                <a:spcPct val="200000"/>
              </a:lnSpc>
            </a:pPr>
            <a:r>
              <a:rPr lang="en-US" sz="1200" dirty="0">
                <a:latin typeface="Times New Roman" panose="02020603050405020304" pitchFamily="18" charset="0"/>
                <a:cs typeface="Times New Roman" panose="02020603050405020304" pitchFamily="18" charset="0"/>
              </a:rPr>
              <a:t>(U) (2020 uploaded). What does my heart sound like? </a:t>
            </a:r>
            <a:r>
              <a:rPr lang="en-US" sz="1200" i="1" dirty="0">
                <a:latin typeface="Times New Roman" panose="02020603050405020304" pitchFamily="18" charset="0"/>
                <a:cs typeface="Times New Roman" panose="02020603050405020304" pitchFamily="18" charset="0"/>
              </a:rPr>
              <a:t>YouTube Video</a:t>
            </a:r>
            <a:r>
              <a:rPr lang="en-US" sz="1200" dirty="0">
                <a:latin typeface="Times New Roman" panose="02020603050405020304" pitchFamily="18" charset="0"/>
                <a:cs typeface="Times New Roman" panose="02020603050405020304" pitchFamily="18" charset="0"/>
              </a:rPr>
              <a:t>. Retrieved from: </a:t>
            </a:r>
            <a:r>
              <a:rPr lang="en-US" sz="1200" dirty="0">
                <a:latin typeface="Times New Roman" panose="02020603050405020304" pitchFamily="18" charset="0"/>
                <a:cs typeface="Times New Roman" panose="02020603050405020304" pitchFamily="18" charset="0"/>
                <a:hlinkClick r:id="rId9"/>
              </a:rPr>
              <a:t>https://www.youtube.com/shorts/WIZcRPxOCjI</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63264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65115-089A-6623-0EE0-539E291D43F9}"/>
            </a:ext>
          </a:extLst>
        </p:cNvPr>
        <p:cNvGrpSpPr/>
        <p:nvPr/>
      </p:nvGrpSpPr>
      <p:grpSpPr>
        <a:xfrm>
          <a:off x="0" y="0"/>
          <a:ext cx="0" cy="0"/>
          <a:chOff x="0" y="0"/>
          <a:chExt cx="0" cy="0"/>
        </a:xfrm>
      </p:grpSpPr>
      <p:pic>
        <p:nvPicPr>
          <p:cNvPr id="14" name="Picture 13" descr="A white background with black dots&#10;&#10;Description automatically generated">
            <a:extLst>
              <a:ext uri="{FF2B5EF4-FFF2-40B4-BE49-F238E27FC236}">
                <a16:creationId xmlns:a16="http://schemas.microsoft.com/office/drawing/2014/main" id="{FDD2D565-B7DD-2022-DE02-4621294773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33" y="0"/>
            <a:ext cx="12163268" cy="6858000"/>
          </a:xfrm>
          <a:prstGeom prst="rect">
            <a:avLst/>
          </a:prstGeom>
        </p:spPr>
      </p:pic>
      <p:sp>
        <p:nvSpPr>
          <p:cNvPr id="6" name="TextBox 5">
            <a:extLst>
              <a:ext uri="{FF2B5EF4-FFF2-40B4-BE49-F238E27FC236}">
                <a16:creationId xmlns:a16="http://schemas.microsoft.com/office/drawing/2014/main" id="{9B5AC17E-6A72-BB46-2B9E-6843C74147C4}"/>
              </a:ext>
            </a:extLst>
          </p:cNvPr>
          <p:cNvSpPr txBox="1"/>
          <p:nvPr/>
        </p:nvSpPr>
        <p:spPr>
          <a:xfrm>
            <a:off x="1944904" y="501918"/>
            <a:ext cx="9221002" cy="13286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reference</a:t>
            </a:r>
          </a:p>
          <a:p>
            <a:pPr>
              <a:lnSpc>
                <a:spcPct val="200000"/>
              </a:lnSpc>
            </a:pPr>
            <a:r>
              <a:rPr lang="en-US" sz="1200" dirty="0">
                <a:latin typeface="Times New Roman" panose="02020603050405020304" pitchFamily="18" charset="0"/>
                <a:cs typeface="Times New Roman" panose="02020603050405020304" pitchFamily="18" charset="0"/>
              </a:rPr>
              <a:t>Um J, Yancy CW, Thinh D, Barsuk JH. Ventricular Assist Device Driveline Dressing-Change Protocols: A Need for Standardization. A Report from the Sim VAD Investigators. J Card Fail. 2019 Aug;25(8):695-697. doi: 10.1016/j.cardfail.2019.06.009. Epub 2019 Jun 24. PMID: 31247286; PMCID: PMC7249259.</a:t>
            </a:r>
          </a:p>
        </p:txBody>
      </p:sp>
    </p:spTree>
    <p:extLst>
      <p:ext uri="{BB962C8B-B14F-4D97-AF65-F5344CB8AC3E}">
        <p14:creationId xmlns:p14="http://schemas.microsoft.com/office/powerpoint/2010/main" val="3925996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3657FDBEC64CA47BA68113C80C05590" ma:contentTypeVersion="9" ma:contentTypeDescription="Create a new document." ma:contentTypeScope="" ma:versionID="a1a94f578997fb4e1324558503be3816">
  <xsd:schema xmlns:xsd="http://www.w3.org/2001/XMLSchema" xmlns:xs="http://www.w3.org/2001/XMLSchema" xmlns:p="http://schemas.microsoft.com/office/2006/metadata/properties" xmlns:ns3="ff01cbc1-0250-4332-8c5e-83bfc4693bcf" targetNamespace="http://schemas.microsoft.com/office/2006/metadata/properties" ma:root="true" ma:fieldsID="95801517fe98dac266a637d7b49b2ebf" ns3:_="">
    <xsd:import namespace="ff01cbc1-0250-4332-8c5e-83bfc4693bc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SystemTags" minOccurs="0"/>
                <xsd:element ref="ns3:MediaServiceGenerationTime" minOccurs="0"/>
                <xsd:element ref="ns3:MediaServiceEventHashCode" minOccurs="0"/>
                <xsd:element ref="ns3:MediaServiceOCR"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01cbc1-0250-4332-8c5e-83bfc4693bc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_activity" ma:index="16"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f01cbc1-0250-4332-8c5e-83bfc4693bcf" xsi:nil="true"/>
  </documentManagement>
</p:properties>
</file>

<file path=customXml/itemProps1.xml><?xml version="1.0" encoding="utf-8"?>
<ds:datastoreItem xmlns:ds="http://schemas.openxmlformats.org/officeDocument/2006/customXml" ds:itemID="{88B55096-6C2F-4215-868E-EAC6E7639486}">
  <ds:schemaRefs>
    <ds:schemaRef ds:uri="http://schemas.microsoft.com/sharepoint/v3/contenttype/forms"/>
  </ds:schemaRefs>
</ds:datastoreItem>
</file>

<file path=customXml/itemProps2.xml><?xml version="1.0" encoding="utf-8"?>
<ds:datastoreItem xmlns:ds="http://schemas.openxmlformats.org/officeDocument/2006/customXml" ds:itemID="{A8ADD887-F307-47C9-B34D-8DC7E6BE7C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01cbc1-0250-4332-8c5e-83bfc4693b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B4AAA9-A058-4134-8227-A8C08D94BA23}">
  <ds:schemaRefs>
    <ds:schemaRef ds:uri="http://www.w3.org/XML/1998/namespace"/>
    <ds:schemaRef ds:uri="http://purl.org/dc/elements/1.1/"/>
    <ds:schemaRef ds:uri="http://schemas.microsoft.com/office/infopath/2007/PartnerControls"/>
    <ds:schemaRef ds:uri="http://purl.org/dc/dcmitype/"/>
    <ds:schemaRef ds:uri="ff01cbc1-0250-4332-8c5e-83bfc4693bcf"/>
    <ds:schemaRef ds:uri="http://schemas.microsoft.com/office/2006/metadata/properties"/>
    <ds:schemaRef ds:uri="http://schemas.microsoft.com/office/2006/documentManagement/types"/>
    <ds:schemaRef ds:uri="http://purl.org/dc/term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15431</TotalTime>
  <Words>5408</Words>
  <Application>Microsoft Office PowerPoint</Application>
  <PresentationFormat>Widescreen</PresentationFormat>
  <Paragraphs>727</Paragraphs>
  <Slides>51</Slides>
  <Notes>44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Arial</vt:lpstr>
      <vt:lpstr>Calibri</vt:lpstr>
      <vt:lpstr>Calibri Light</vt:lpstr>
      <vt:lpstr>Helvetica</vt:lpstr>
      <vt:lpstr>Times New Roman</vt:lpstr>
      <vt:lpstr>Wingdings</vt:lpstr>
      <vt:lpstr>Office Theme</vt:lpstr>
      <vt:lpstr>Heart Failure</vt:lpstr>
      <vt:lpstr>Objectives</vt:lpstr>
      <vt:lpstr>PowerPoint Presentation</vt:lpstr>
      <vt:lpstr>What Is Heart Failure?</vt:lpstr>
      <vt:lpstr>What Is Heart Failure?</vt:lpstr>
      <vt:lpstr>PowerPoint Presentation</vt:lpstr>
      <vt:lpstr>PowerPoint Presentation</vt:lpstr>
      <vt:lpstr>Heart Failure- Signs/Symptoms</vt:lpstr>
      <vt:lpstr>Heart Failure- Weight Monitoring</vt:lpstr>
      <vt:lpstr>Heart Failure- Pulmonary Congestion</vt:lpstr>
      <vt:lpstr>Heart Failure- Treatment</vt:lpstr>
      <vt:lpstr>Heart Failure- Treatment</vt:lpstr>
      <vt:lpstr>Heart Failure- Medications</vt:lpstr>
      <vt:lpstr>Ace Inhibitors (“-pril”)</vt:lpstr>
      <vt:lpstr>Ace Inhibitors (“-pril”)</vt:lpstr>
      <vt:lpstr>Angiotensin 2 Receptor Blockers (ARB) (“-sartan”)</vt:lpstr>
      <vt:lpstr>Beta Blockers (“-olol”) </vt:lpstr>
      <vt:lpstr>Diuretics- Loop (“-emide”)</vt:lpstr>
      <vt:lpstr>Diuretics- Other</vt:lpstr>
      <vt:lpstr>PowerPoint Presentation</vt:lpstr>
      <vt:lpstr>PowerPoint Presentation</vt:lpstr>
      <vt:lpstr>PowerPoint Presentation</vt:lpstr>
      <vt:lpstr>PowerPoint Presentation</vt:lpstr>
      <vt:lpstr>Inotropes</vt:lpstr>
      <vt:lpstr>PowerPoint Presentation</vt:lpstr>
      <vt:lpstr>PowerPoint Presentation</vt:lpstr>
      <vt:lpstr> ROADBLOCKS  </vt:lpstr>
      <vt:lpstr>Left Ventricular Assist Device (LVAD)</vt:lpstr>
      <vt:lpstr>Left Ventricular Assist Device (LVAD)</vt:lpstr>
      <vt:lpstr>Left Ventricular Assist Device (LVAD)</vt:lpstr>
      <vt:lpstr>ASSESSING THE LVAD-WHY CHECK MAP?</vt:lpstr>
      <vt:lpstr>Listening for Blood Pressure =MAP </vt:lpstr>
      <vt:lpstr>ASSESSING THE LVAD</vt:lpstr>
      <vt:lpstr>PowerPoint Presentation</vt:lpstr>
      <vt:lpstr>Assessment of Patient with LVAD</vt:lpstr>
      <vt:lpstr>PowerPoint Presentation</vt:lpstr>
      <vt:lpstr>Orthostatic Hypotension</vt:lpstr>
      <vt:lpstr>Measuring Orthostatic Blood Pressure</vt:lpstr>
      <vt:lpstr>Measuring Edema</vt:lpstr>
      <vt:lpstr>Measuring Edema</vt:lpstr>
      <vt:lpstr>PowerPoint Presentation</vt:lpstr>
      <vt:lpstr>Care Plan for Heart Failure</vt:lpstr>
      <vt:lpstr>Care Plan for Heart Failure- What else? </vt:lpstr>
      <vt:lpstr>Blood Pressure Table</vt:lpstr>
      <vt:lpstr>Blood Pressure Table</vt:lpstr>
      <vt:lpstr>Modified Borg Dyspnea Scale</vt:lpstr>
      <vt:lpstr>Modified Borg Dyspnea Scale</vt:lpstr>
      <vt:lpstr>PowerPoint Presentation</vt:lpstr>
      <vt:lpstr>Heart Failure Zone Tool</vt:lpstr>
      <vt:lpstr>PowerPoint Presentation</vt:lpstr>
      <vt:lpstr>PowerPoint Presentation</vt:lpstr>
    </vt:vector>
  </TitlesOfParts>
  <Company>Home Health VNA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Heart Failure</dc:title>
  <dc:creator>Skinner, Robyn</dc:creator>
  <cp:lastModifiedBy>Vargas, Luis</cp:lastModifiedBy>
  <cp:revision>27</cp:revision>
  <cp:lastPrinted>2024-04-29T17:25:19Z</cp:lastPrinted>
  <dcterms:created xsi:type="dcterms:W3CDTF">2024-02-15T16:04:42Z</dcterms:created>
  <dcterms:modified xsi:type="dcterms:W3CDTF">2026-08-26T13:10:15Z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0x01010023657FDBEC64CA47BA68113C80C05590</vt:lpwstr>
  </property>
</Properties>
</file>