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92" r:id="rId5"/>
  </p:sldMasterIdLst>
  <p:notesMasterIdLst>
    <p:notesMasterId r:id="rId100"/>
  </p:notesMasterIdLst>
  <p:handoutMasterIdLst>
    <p:handoutMasterId r:id="rId101"/>
  </p:handoutMasterIdLst>
  <p:sldIdLst>
    <p:sldId id="256" r:id="rId6"/>
    <p:sldId id="283" r:id="rId7"/>
    <p:sldId id="284" r:id="rId8"/>
    <p:sldId id="285" r:id="rId9"/>
    <p:sldId id="286" r:id="rId10"/>
    <p:sldId id="287" r:id="rId11"/>
    <p:sldId id="288" r:id="rId12"/>
    <p:sldId id="289" r:id="rId13"/>
    <p:sldId id="2147481354" r:id="rId14"/>
    <p:sldId id="275" r:id="rId15"/>
    <p:sldId id="262" r:id="rId16"/>
    <p:sldId id="298" r:id="rId17"/>
    <p:sldId id="299" r:id="rId18"/>
    <p:sldId id="2147481355" r:id="rId19"/>
    <p:sldId id="2147481356" r:id="rId20"/>
    <p:sldId id="2147481357" r:id="rId21"/>
    <p:sldId id="2147481358" r:id="rId22"/>
    <p:sldId id="258" r:id="rId23"/>
    <p:sldId id="305" r:id="rId24"/>
    <p:sldId id="309" r:id="rId25"/>
    <p:sldId id="2147481359" r:id="rId26"/>
    <p:sldId id="331" r:id="rId27"/>
    <p:sldId id="332" r:id="rId28"/>
    <p:sldId id="341" r:id="rId29"/>
    <p:sldId id="2147481360" r:id="rId30"/>
    <p:sldId id="291" r:id="rId31"/>
    <p:sldId id="278" r:id="rId32"/>
    <p:sldId id="306" r:id="rId33"/>
    <p:sldId id="300" r:id="rId34"/>
    <p:sldId id="302" r:id="rId35"/>
    <p:sldId id="263" r:id="rId36"/>
    <p:sldId id="323" r:id="rId37"/>
    <p:sldId id="315" r:id="rId38"/>
    <p:sldId id="307" r:id="rId39"/>
    <p:sldId id="308" r:id="rId40"/>
    <p:sldId id="349" r:id="rId41"/>
    <p:sldId id="301" r:id="rId42"/>
    <p:sldId id="311" r:id="rId43"/>
    <p:sldId id="327" r:id="rId44"/>
    <p:sldId id="2147481346" r:id="rId45"/>
    <p:sldId id="2147481347" r:id="rId46"/>
    <p:sldId id="303" r:id="rId47"/>
    <p:sldId id="2147481377" r:id="rId48"/>
    <p:sldId id="2147481348" r:id="rId49"/>
    <p:sldId id="2147481349" r:id="rId50"/>
    <p:sldId id="2147481350" r:id="rId51"/>
    <p:sldId id="2147481351" r:id="rId52"/>
    <p:sldId id="319" r:id="rId53"/>
    <p:sldId id="320" r:id="rId54"/>
    <p:sldId id="2147481352" r:id="rId55"/>
    <p:sldId id="2147481353" r:id="rId56"/>
    <p:sldId id="328" r:id="rId57"/>
    <p:sldId id="2147481367" r:id="rId58"/>
    <p:sldId id="317" r:id="rId59"/>
    <p:sldId id="316" r:id="rId60"/>
    <p:sldId id="304" r:id="rId61"/>
    <p:sldId id="2147481364" r:id="rId62"/>
    <p:sldId id="2147481365" r:id="rId63"/>
    <p:sldId id="2147481366" r:id="rId64"/>
    <p:sldId id="321" r:id="rId65"/>
    <p:sldId id="322" r:id="rId66"/>
    <p:sldId id="329" r:id="rId67"/>
    <p:sldId id="2147481338" r:id="rId68"/>
    <p:sldId id="333" r:id="rId69"/>
    <p:sldId id="334" r:id="rId70"/>
    <p:sldId id="2147481368" r:id="rId71"/>
    <p:sldId id="337" r:id="rId72"/>
    <p:sldId id="338" r:id="rId73"/>
    <p:sldId id="2147481373" r:id="rId74"/>
    <p:sldId id="2147481374" r:id="rId75"/>
    <p:sldId id="2147481375" r:id="rId76"/>
    <p:sldId id="339" r:id="rId77"/>
    <p:sldId id="355" r:id="rId78"/>
    <p:sldId id="268" r:id="rId79"/>
    <p:sldId id="330" r:id="rId80"/>
    <p:sldId id="260" r:id="rId81"/>
    <p:sldId id="340" r:id="rId82"/>
    <p:sldId id="269" r:id="rId83"/>
    <p:sldId id="342" r:id="rId84"/>
    <p:sldId id="343" r:id="rId85"/>
    <p:sldId id="344" r:id="rId86"/>
    <p:sldId id="345" r:id="rId87"/>
    <p:sldId id="346" r:id="rId88"/>
    <p:sldId id="347" r:id="rId89"/>
    <p:sldId id="261" r:id="rId90"/>
    <p:sldId id="297" r:id="rId91"/>
    <p:sldId id="292" r:id="rId92"/>
    <p:sldId id="293" r:id="rId93"/>
    <p:sldId id="294" r:id="rId94"/>
    <p:sldId id="295" r:id="rId95"/>
    <p:sldId id="296" r:id="rId96"/>
    <p:sldId id="274" r:id="rId97"/>
    <p:sldId id="348" r:id="rId98"/>
    <p:sldId id="2147481376"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848"/>
    <a:srgbClr val="EFE0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75A401-2E35-43A1-BFCF-01BDF6689945}" v="470" dt="2025-09-03T17:00:31.1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83463" autoAdjust="0"/>
  </p:normalViewPr>
  <p:slideViewPr>
    <p:cSldViewPr snapToGrid="0" snapToObjects="1">
      <p:cViewPr varScale="1">
        <p:scale>
          <a:sx n="97" d="100"/>
          <a:sy n="97" d="100"/>
        </p:scale>
        <p:origin x="2214" y="9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3" d="100"/>
          <a:sy n="53" d="100"/>
        </p:scale>
        <p:origin x="1792" y="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microsoft.com/office/2015/10/relationships/revisionInfo" Target="revisionInfo.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soukalas, Nicole" userId="d103fb7e-c8e0-4b00-94d4-f021c1584d6d" providerId="ADAL" clId="{FF28AE77-3F05-45A9-9E8B-150C10A5B01B}"/>
    <pc:docChg chg="undo custSel addSld delSld modSld">
      <pc:chgData name="Tsoukalas, Nicole" userId="d103fb7e-c8e0-4b00-94d4-f021c1584d6d" providerId="ADAL" clId="{FF28AE77-3F05-45A9-9E8B-150C10A5B01B}" dt="2025-09-04T11:57:29.942" v="2055" actId="114"/>
      <pc:docMkLst>
        <pc:docMk/>
      </pc:docMkLst>
      <pc:sldChg chg="modSp mod">
        <pc:chgData name="Tsoukalas, Nicole" userId="d103fb7e-c8e0-4b00-94d4-f021c1584d6d" providerId="ADAL" clId="{FF28AE77-3F05-45A9-9E8B-150C10A5B01B}" dt="2025-09-04T11:57:29.942" v="2055" actId="114"/>
        <pc:sldMkLst>
          <pc:docMk/>
          <pc:sldMk cId="2086693552" sldId="261"/>
        </pc:sldMkLst>
        <pc:spChg chg="mod">
          <ac:chgData name="Tsoukalas, Nicole" userId="d103fb7e-c8e0-4b00-94d4-f021c1584d6d" providerId="ADAL" clId="{FF28AE77-3F05-45A9-9E8B-150C10A5B01B}" dt="2025-09-04T11:57:29.942" v="2055" actId="114"/>
          <ac:spMkLst>
            <pc:docMk/>
            <pc:sldMk cId="2086693552" sldId="261"/>
            <ac:spMk id="2" creationId="{0DE5A3CA-BC97-51E2-3640-C217F707ADFC}"/>
          </ac:spMkLst>
        </pc:spChg>
      </pc:sldChg>
      <pc:sldChg chg="modSp mod">
        <pc:chgData name="Tsoukalas, Nicole" userId="d103fb7e-c8e0-4b00-94d4-f021c1584d6d" providerId="ADAL" clId="{FF28AE77-3F05-45A9-9E8B-150C10A5B01B}" dt="2025-09-03T17:16:01.946" v="843" actId="13926"/>
        <pc:sldMkLst>
          <pc:docMk/>
          <pc:sldMk cId="1346856211" sldId="275"/>
        </pc:sldMkLst>
        <pc:spChg chg="mod">
          <ac:chgData name="Tsoukalas, Nicole" userId="d103fb7e-c8e0-4b00-94d4-f021c1584d6d" providerId="ADAL" clId="{FF28AE77-3F05-45A9-9E8B-150C10A5B01B}" dt="2025-09-03T17:16:01.946" v="843" actId="13926"/>
          <ac:spMkLst>
            <pc:docMk/>
            <pc:sldMk cId="1346856211" sldId="275"/>
            <ac:spMk id="9" creationId="{B140107C-E5CA-1B25-0AB5-B3F15DB04D59}"/>
          </ac:spMkLst>
        </pc:spChg>
      </pc:sldChg>
      <pc:sldChg chg="modSp mod">
        <pc:chgData name="Tsoukalas, Nicole" userId="d103fb7e-c8e0-4b00-94d4-f021c1584d6d" providerId="ADAL" clId="{FF28AE77-3F05-45A9-9E8B-150C10A5B01B}" dt="2025-09-03T17:19:33.660" v="1367" actId="114"/>
        <pc:sldMkLst>
          <pc:docMk/>
          <pc:sldMk cId="2449065621" sldId="300"/>
        </pc:sldMkLst>
        <pc:spChg chg="mod">
          <ac:chgData name="Tsoukalas, Nicole" userId="d103fb7e-c8e0-4b00-94d4-f021c1584d6d" providerId="ADAL" clId="{FF28AE77-3F05-45A9-9E8B-150C10A5B01B}" dt="2025-09-03T17:19:33.660" v="1367" actId="114"/>
          <ac:spMkLst>
            <pc:docMk/>
            <pc:sldMk cId="2449065621" sldId="300"/>
            <ac:spMk id="2" creationId="{F3A22C76-FC37-6A8E-827C-09F18DD9B434}"/>
          </ac:spMkLst>
        </pc:spChg>
      </pc:sldChg>
      <pc:sldChg chg="modSp mod">
        <pc:chgData name="Tsoukalas, Nicole" userId="d103fb7e-c8e0-4b00-94d4-f021c1584d6d" providerId="ADAL" clId="{FF28AE77-3F05-45A9-9E8B-150C10A5B01B}" dt="2025-09-03T17:25:53.733" v="1466" actId="20577"/>
        <pc:sldMkLst>
          <pc:docMk/>
          <pc:sldMk cId="1094377273" sldId="303"/>
        </pc:sldMkLst>
        <pc:spChg chg="mod">
          <ac:chgData name="Tsoukalas, Nicole" userId="d103fb7e-c8e0-4b00-94d4-f021c1584d6d" providerId="ADAL" clId="{FF28AE77-3F05-45A9-9E8B-150C10A5B01B}" dt="2025-09-03T17:25:53.733" v="1466" actId="20577"/>
          <ac:spMkLst>
            <pc:docMk/>
            <pc:sldMk cId="1094377273" sldId="303"/>
            <ac:spMk id="4" creationId="{579A14F3-CAAE-1A22-0BA3-A7B0D8A47B34}"/>
          </ac:spMkLst>
        </pc:spChg>
        <pc:spChg chg="mod">
          <ac:chgData name="Tsoukalas, Nicole" userId="d103fb7e-c8e0-4b00-94d4-f021c1584d6d" providerId="ADAL" clId="{FF28AE77-3F05-45A9-9E8B-150C10A5B01B}" dt="2025-09-03T17:25:42.170" v="1464" actId="3064"/>
          <ac:spMkLst>
            <pc:docMk/>
            <pc:sldMk cId="1094377273" sldId="303"/>
            <ac:spMk id="5" creationId="{B100D5C7-B418-186F-8408-B2C057CAC7D6}"/>
          </ac:spMkLst>
        </pc:spChg>
        <pc:spChg chg="mod">
          <ac:chgData name="Tsoukalas, Nicole" userId="d103fb7e-c8e0-4b00-94d4-f021c1584d6d" providerId="ADAL" clId="{FF28AE77-3F05-45A9-9E8B-150C10A5B01B}" dt="2025-09-03T17:25:24.344" v="1463" actId="20577"/>
          <ac:spMkLst>
            <pc:docMk/>
            <pc:sldMk cId="1094377273" sldId="303"/>
            <ac:spMk id="6" creationId="{61EEDB9B-EEF3-BC54-4CC3-8AC4C0160E24}"/>
          </ac:spMkLst>
        </pc:spChg>
      </pc:sldChg>
      <pc:sldChg chg="del">
        <pc:chgData name="Tsoukalas, Nicole" userId="d103fb7e-c8e0-4b00-94d4-f021c1584d6d" providerId="ADAL" clId="{FF28AE77-3F05-45A9-9E8B-150C10A5B01B}" dt="2025-09-03T16:40:29.326" v="4" actId="47"/>
        <pc:sldMkLst>
          <pc:docMk/>
          <pc:sldMk cId="4179963738" sldId="310"/>
        </pc:sldMkLst>
      </pc:sldChg>
      <pc:sldChg chg="modSp mod">
        <pc:chgData name="Tsoukalas, Nicole" userId="d103fb7e-c8e0-4b00-94d4-f021c1584d6d" providerId="ADAL" clId="{FF28AE77-3F05-45A9-9E8B-150C10A5B01B}" dt="2025-09-03T16:49:31.773" v="130" actId="948"/>
        <pc:sldMkLst>
          <pc:docMk/>
          <pc:sldMk cId="3347205270" sldId="332"/>
        </pc:sldMkLst>
        <pc:spChg chg="mod">
          <ac:chgData name="Tsoukalas, Nicole" userId="d103fb7e-c8e0-4b00-94d4-f021c1584d6d" providerId="ADAL" clId="{FF28AE77-3F05-45A9-9E8B-150C10A5B01B}" dt="2025-09-03T16:49:31.773" v="130" actId="948"/>
          <ac:spMkLst>
            <pc:docMk/>
            <pc:sldMk cId="3347205270" sldId="332"/>
            <ac:spMk id="6" creationId="{7BDB52F2-BECB-0F94-A4E5-F95559F79919}"/>
          </ac:spMkLst>
        </pc:spChg>
      </pc:sldChg>
      <pc:sldChg chg="modSp mod">
        <pc:chgData name="Tsoukalas, Nicole" userId="d103fb7e-c8e0-4b00-94d4-f021c1584d6d" providerId="ADAL" clId="{FF28AE77-3F05-45A9-9E8B-150C10A5B01B}" dt="2025-09-03T16:55:09.103" v="592" actId="34135"/>
        <pc:sldMkLst>
          <pc:docMk/>
          <pc:sldMk cId="3306991814" sldId="341"/>
        </pc:sldMkLst>
        <pc:graphicFrameChg chg="mod">
          <ac:chgData name="Tsoukalas, Nicole" userId="d103fb7e-c8e0-4b00-94d4-f021c1584d6d" providerId="ADAL" clId="{FF28AE77-3F05-45A9-9E8B-150C10A5B01B}" dt="2025-09-03T16:55:09.103" v="592" actId="34135"/>
          <ac:graphicFrameMkLst>
            <pc:docMk/>
            <pc:sldMk cId="3306991814" sldId="341"/>
            <ac:graphicFrameMk id="3" creationId="{D14E42E6-C148-4879-F886-D602CE055FF1}"/>
          </ac:graphicFrameMkLst>
        </pc:graphicFrameChg>
      </pc:sldChg>
      <pc:sldChg chg="modSp mod">
        <pc:chgData name="Tsoukalas, Nicole" userId="d103fb7e-c8e0-4b00-94d4-f021c1584d6d" providerId="ADAL" clId="{FF28AE77-3F05-45A9-9E8B-150C10A5B01B}" dt="2025-09-03T17:24:38.203" v="1421" actId="3064"/>
        <pc:sldMkLst>
          <pc:docMk/>
          <pc:sldMk cId="688553069" sldId="349"/>
        </pc:sldMkLst>
        <pc:spChg chg="mod">
          <ac:chgData name="Tsoukalas, Nicole" userId="d103fb7e-c8e0-4b00-94d4-f021c1584d6d" providerId="ADAL" clId="{FF28AE77-3F05-45A9-9E8B-150C10A5B01B}" dt="2025-09-03T17:24:33.716" v="1420" actId="3064"/>
          <ac:spMkLst>
            <pc:docMk/>
            <pc:sldMk cId="688553069" sldId="349"/>
            <ac:spMk id="2" creationId="{191B2C60-3E29-CED5-AB8A-588C8E9D679A}"/>
          </ac:spMkLst>
        </pc:spChg>
        <pc:spChg chg="mod">
          <ac:chgData name="Tsoukalas, Nicole" userId="d103fb7e-c8e0-4b00-94d4-f021c1584d6d" providerId="ADAL" clId="{FF28AE77-3F05-45A9-9E8B-150C10A5B01B}" dt="2025-09-03T17:24:38.203" v="1421" actId="3064"/>
          <ac:spMkLst>
            <pc:docMk/>
            <pc:sldMk cId="688553069" sldId="349"/>
            <ac:spMk id="4" creationId="{11692E20-48C6-C56F-4362-093A8FC5B7CB}"/>
          </ac:spMkLst>
        </pc:spChg>
      </pc:sldChg>
      <pc:sldChg chg="modSp mod">
        <pc:chgData name="Tsoukalas, Nicole" userId="d103fb7e-c8e0-4b00-94d4-f021c1584d6d" providerId="ADAL" clId="{FF28AE77-3F05-45A9-9E8B-150C10A5B01B}" dt="2025-09-03T16:57:34.717" v="680" actId="114"/>
        <pc:sldMkLst>
          <pc:docMk/>
          <pc:sldMk cId="4227250801" sldId="355"/>
        </pc:sldMkLst>
        <pc:spChg chg="mod">
          <ac:chgData name="Tsoukalas, Nicole" userId="d103fb7e-c8e0-4b00-94d4-f021c1584d6d" providerId="ADAL" clId="{FF28AE77-3F05-45A9-9E8B-150C10A5B01B}" dt="2025-09-03T16:57:34.717" v="680" actId="114"/>
          <ac:spMkLst>
            <pc:docMk/>
            <pc:sldMk cId="4227250801" sldId="355"/>
            <ac:spMk id="2" creationId="{CD1ADF5D-96E9-E419-FFC8-F4FE56449BF1}"/>
          </ac:spMkLst>
        </pc:spChg>
      </pc:sldChg>
      <pc:sldChg chg="modAnim">
        <pc:chgData name="Tsoukalas, Nicole" userId="d103fb7e-c8e0-4b00-94d4-f021c1584d6d" providerId="ADAL" clId="{FF28AE77-3F05-45A9-9E8B-150C10A5B01B}" dt="2025-09-03T16:00:17.050" v="3"/>
        <pc:sldMkLst>
          <pc:docMk/>
          <pc:sldMk cId="2219384412" sldId="2147481354"/>
        </pc:sldMkLst>
      </pc:sldChg>
      <pc:sldChg chg="modSp new mod">
        <pc:chgData name="Tsoukalas, Nicole" userId="d103fb7e-c8e0-4b00-94d4-f021c1584d6d" providerId="ADAL" clId="{FF28AE77-3F05-45A9-9E8B-150C10A5B01B}" dt="2025-09-03T17:00:07.593" v="842" actId="34135"/>
        <pc:sldMkLst>
          <pc:docMk/>
          <pc:sldMk cId="3240037514" sldId="2147481376"/>
        </pc:sldMkLst>
        <pc:spChg chg="mod">
          <ac:chgData name="Tsoukalas, Nicole" userId="d103fb7e-c8e0-4b00-94d4-f021c1584d6d" providerId="ADAL" clId="{FF28AE77-3F05-45A9-9E8B-150C10A5B01B}" dt="2025-09-03T16:59:30.425" v="717" actId="20577"/>
          <ac:spMkLst>
            <pc:docMk/>
            <pc:sldMk cId="3240037514" sldId="2147481376"/>
            <ac:spMk id="2" creationId="{DE6ECE89-7E82-DA76-7C9A-F83DE6B5DB60}"/>
          </ac:spMkLst>
        </pc:spChg>
        <pc:spChg chg="mod">
          <ac:chgData name="Tsoukalas, Nicole" userId="d103fb7e-c8e0-4b00-94d4-f021c1584d6d" providerId="ADAL" clId="{FF28AE77-3F05-45A9-9E8B-150C10A5B01B}" dt="2025-09-03T17:00:07.593" v="842" actId="34135"/>
          <ac:spMkLst>
            <pc:docMk/>
            <pc:sldMk cId="3240037514" sldId="2147481376"/>
            <ac:spMk id="3" creationId="{F89FE090-E7A2-049F-BA18-D6BAB07C75A9}"/>
          </ac:spMkLst>
        </pc:spChg>
      </pc:sldChg>
      <pc:sldChg chg="addSp modSp new mod">
        <pc:chgData name="Tsoukalas, Nicole" userId="d103fb7e-c8e0-4b00-94d4-f021c1584d6d" providerId="ADAL" clId="{FF28AE77-3F05-45A9-9E8B-150C10A5B01B}" dt="2025-09-03T17:32:14.261" v="2026" actId="34135"/>
        <pc:sldMkLst>
          <pc:docMk/>
          <pc:sldMk cId="4264273803" sldId="2147481377"/>
        </pc:sldMkLst>
        <pc:spChg chg="mod">
          <ac:chgData name="Tsoukalas, Nicole" userId="d103fb7e-c8e0-4b00-94d4-f021c1584d6d" providerId="ADAL" clId="{FF28AE77-3F05-45A9-9E8B-150C10A5B01B}" dt="2025-09-03T17:26:23.696" v="1500" actId="34135"/>
          <ac:spMkLst>
            <pc:docMk/>
            <pc:sldMk cId="4264273803" sldId="2147481377"/>
            <ac:spMk id="4" creationId="{19B049D0-B185-BE19-322A-11ACE007FA20}"/>
          </ac:spMkLst>
        </pc:spChg>
        <pc:graphicFrameChg chg="add mod modGraphic">
          <ac:chgData name="Tsoukalas, Nicole" userId="d103fb7e-c8e0-4b00-94d4-f021c1584d6d" providerId="ADAL" clId="{FF28AE77-3F05-45A9-9E8B-150C10A5B01B}" dt="2025-09-03T17:32:14.261" v="2026" actId="34135"/>
          <ac:graphicFrameMkLst>
            <pc:docMk/>
            <pc:sldMk cId="4264273803" sldId="2147481377"/>
            <ac:graphicFrameMk id="5" creationId="{6AD782BE-8F2A-1629-8486-20E5F33E4A32}"/>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9F2F1-49FB-494E-871D-CBC555D43F3E}" type="doc">
      <dgm:prSet loTypeId="urn:microsoft.com/office/officeart/2005/8/layout/rings+Icon" loCatId="relationship" qsTypeId="urn:microsoft.com/office/officeart/2005/8/quickstyle/simple1" qsCatId="simple" csTypeId="urn:microsoft.com/office/officeart/2005/8/colors/colorful3" csCatId="colorful" phldr="1"/>
      <dgm:spPr/>
    </dgm:pt>
    <dgm:pt modelId="{6AEF96DE-A632-4E69-AE27-3823463ADFE9}">
      <dgm:prSet phldrT="[Text]"/>
      <dgm:spPr/>
      <dgm:t>
        <a:bodyPr/>
        <a:lstStyle/>
        <a:p>
          <a:r>
            <a:rPr lang="en-US" dirty="0"/>
            <a:t>Direct IV Nutrition</a:t>
          </a:r>
        </a:p>
      </dgm:t>
    </dgm:pt>
    <dgm:pt modelId="{D10B31FB-E8E9-4E88-945A-B266543AB402}" type="parTrans" cxnId="{B3A86FEB-B4A3-4C9D-A98A-4C16470311C6}">
      <dgm:prSet/>
      <dgm:spPr/>
      <dgm:t>
        <a:bodyPr/>
        <a:lstStyle/>
        <a:p>
          <a:endParaRPr lang="en-US"/>
        </a:p>
      </dgm:t>
    </dgm:pt>
    <dgm:pt modelId="{145EEA49-B842-4FC6-8B3A-C43EA56709D8}" type="sibTrans" cxnId="{B3A86FEB-B4A3-4C9D-A98A-4C16470311C6}">
      <dgm:prSet/>
      <dgm:spPr/>
      <dgm:t>
        <a:bodyPr/>
        <a:lstStyle/>
        <a:p>
          <a:endParaRPr lang="en-US"/>
        </a:p>
      </dgm:t>
    </dgm:pt>
    <dgm:pt modelId="{F035436A-F2D7-48EB-8BA3-883BF6144326}">
      <dgm:prSet phldrT="[Text]"/>
      <dgm:spPr/>
      <dgm:t>
        <a:bodyPr/>
        <a:lstStyle/>
        <a:p>
          <a:r>
            <a:rPr lang="en-US" dirty="0"/>
            <a:t>Protein &amp; Nitrogen Balance</a:t>
          </a:r>
        </a:p>
      </dgm:t>
    </dgm:pt>
    <dgm:pt modelId="{B138E52E-753A-4A95-8B92-DC026A1D6D86}" type="parTrans" cxnId="{3636F368-8D15-4B77-8203-2F24896FB3A9}">
      <dgm:prSet/>
      <dgm:spPr/>
      <dgm:t>
        <a:bodyPr/>
        <a:lstStyle/>
        <a:p>
          <a:endParaRPr lang="en-US"/>
        </a:p>
      </dgm:t>
    </dgm:pt>
    <dgm:pt modelId="{0F5E6556-A647-4232-8F5D-6BB90136AF97}" type="sibTrans" cxnId="{3636F368-8D15-4B77-8203-2F24896FB3A9}">
      <dgm:prSet/>
      <dgm:spPr/>
      <dgm:t>
        <a:bodyPr/>
        <a:lstStyle/>
        <a:p>
          <a:endParaRPr lang="en-US"/>
        </a:p>
      </dgm:t>
    </dgm:pt>
    <dgm:pt modelId="{4CCC37EA-D282-45C7-98C8-8CFBAF13BDD4}">
      <dgm:prSet phldrT="[Text]"/>
      <dgm:spPr/>
      <dgm:t>
        <a:bodyPr/>
        <a:lstStyle/>
        <a:p>
          <a:r>
            <a:rPr lang="en-US" dirty="0"/>
            <a:t>Energy Supply</a:t>
          </a:r>
        </a:p>
      </dgm:t>
    </dgm:pt>
    <dgm:pt modelId="{B4C0DC34-428F-4A14-87DD-989B1BB2BD57}" type="parTrans" cxnId="{C812A2AD-58C4-4561-A0EB-CA1FC394C234}">
      <dgm:prSet/>
      <dgm:spPr/>
      <dgm:t>
        <a:bodyPr/>
        <a:lstStyle/>
        <a:p>
          <a:endParaRPr lang="en-US"/>
        </a:p>
      </dgm:t>
    </dgm:pt>
    <dgm:pt modelId="{780EDDD0-6A4C-435B-BB93-358A8203B8CE}" type="sibTrans" cxnId="{C812A2AD-58C4-4561-A0EB-CA1FC394C234}">
      <dgm:prSet/>
      <dgm:spPr/>
      <dgm:t>
        <a:bodyPr/>
        <a:lstStyle/>
        <a:p>
          <a:endParaRPr lang="en-US"/>
        </a:p>
      </dgm:t>
    </dgm:pt>
    <dgm:pt modelId="{5A85EA05-94F4-49FA-9265-21E05C41EE6F}">
      <dgm:prSet phldrT="[Text]"/>
      <dgm:spPr/>
      <dgm:t>
        <a:bodyPr/>
        <a:lstStyle/>
        <a:p>
          <a:r>
            <a:rPr lang="en-US" dirty="0"/>
            <a:t>Electrolyte &amp; Fluid Homeostasis</a:t>
          </a:r>
        </a:p>
      </dgm:t>
    </dgm:pt>
    <dgm:pt modelId="{B482F1F5-161B-4647-A806-99F9DE37A339}" type="parTrans" cxnId="{30FA4794-C425-4A13-ABF1-200C81F53CE7}">
      <dgm:prSet/>
      <dgm:spPr/>
      <dgm:t>
        <a:bodyPr/>
        <a:lstStyle/>
        <a:p>
          <a:endParaRPr lang="en-US"/>
        </a:p>
      </dgm:t>
    </dgm:pt>
    <dgm:pt modelId="{254E5317-A420-4051-A0F0-AF9F24216D0D}" type="sibTrans" cxnId="{30FA4794-C425-4A13-ABF1-200C81F53CE7}">
      <dgm:prSet/>
      <dgm:spPr/>
      <dgm:t>
        <a:bodyPr/>
        <a:lstStyle/>
        <a:p>
          <a:endParaRPr lang="en-US"/>
        </a:p>
      </dgm:t>
    </dgm:pt>
    <dgm:pt modelId="{045F2E89-003F-438A-BEDD-26EE97B34897}">
      <dgm:prSet phldrT="[Text]"/>
      <dgm:spPr/>
      <dgm:t>
        <a:bodyPr/>
        <a:lstStyle/>
        <a:p>
          <a:r>
            <a:rPr lang="en-US" dirty="0"/>
            <a:t>Micronutrient Support</a:t>
          </a:r>
        </a:p>
      </dgm:t>
    </dgm:pt>
    <dgm:pt modelId="{D02A6FAC-38EF-403C-B289-AAFD3EADE510}" type="parTrans" cxnId="{760858DA-9508-462F-B274-7CE08A770C3D}">
      <dgm:prSet/>
      <dgm:spPr/>
      <dgm:t>
        <a:bodyPr/>
        <a:lstStyle/>
        <a:p>
          <a:endParaRPr lang="en-US"/>
        </a:p>
      </dgm:t>
    </dgm:pt>
    <dgm:pt modelId="{C4533B83-E01B-4150-88E7-ED8C418CDD84}" type="sibTrans" cxnId="{760858DA-9508-462F-B274-7CE08A770C3D}">
      <dgm:prSet/>
      <dgm:spPr/>
      <dgm:t>
        <a:bodyPr/>
        <a:lstStyle/>
        <a:p>
          <a:endParaRPr lang="en-US"/>
        </a:p>
      </dgm:t>
    </dgm:pt>
    <dgm:pt modelId="{FCC93F01-DA3C-4F37-BDF6-0EF38844FE65}">
      <dgm:prSet phldrT="[Text]"/>
      <dgm:spPr/>
      <dgm:t>
        <a:bodyPr/>
        <a:lstStyle/>
        <a:p>
          <a:r>
            <a:rPr lang="en-US" dirty="0"/>
            <a:t>Bypassing Impaired GI Function</a:t>
          </a:r>
        </a:p>
      </dgm:t>
    </dgm:pt>
    <dgm:pt modelId="{07DBD21E-B0FE-42D3-929C-94CF899274DF}" type="parTrans" cxnId="{265D6694-B44A-4D18-BC9D-70A04ECFA7FA}">
      <dgm:prSet/>
      <dgm:spPr/>
      <dgm:t>
        <a:bodyPr/>
        <a:lstStyle/>
        <a:p>
          <a:endParaRPr lang="en-US"/>
        </a:p>
      </dgm:t>
    </dgm:pt>
    <dgm:pt modelId="{9F34620E-C70E-4086-BBAA-E99C35E1D7BF}" type="sibTrans" cxnId="{265D6694-B44A-4D18-BC9D-70A04ECFA7FA}">
      <dgm:prSet/>
      <dgm:spPr/>
      <dgm:t>
        <a:bodyPr/>
        <a:lstStyle/>
        <a:p>
          <a:endParaRPr lang="en-US"/>
        </a:p>
      </dgm:t>
    </dgm:pt>
    <dgm:pt modelId="{09CA3652-7407-42B8-BF52-9E28DB682AFE}" type="pres">
      <dgm:prSet presAssocID="{A4D9F2F1-49FB-494E-871D-CBC555D43F3E}" presName="Name0" presStyleCnt="0">
        <dgm:presLayoutVars>
          <dgm:chMax val="7"/>
          <dgm:dir/>
          <dgm:resizeHandles val="exact"/>
        </dgm:presLayoutVars>
      </dgm:prSet>
      <dgm:spPr/>
    </dgm:pt>
    <dgm:pt modelId="{93711F8D-E636-4C7A-8F48-90B477A86B05}" type="pres">
      <dgm:prSet presAssocID="{A4D9F2F1-49FB-494E-871D-CBC555D43F3E}" presName="ellipse1" presStyleLbl="vennNode1" presStyleIdx="0" presStyleCnt="6">
        <dgm:presLayoutVars>
          <dgm:bulletEnabled val="1"/>
        </dgm:presLayoutVars>
      </dgm:prSet>
      <dgm:spPr/>
    </dgm:pt>
    <dgm:pt modelId="{E7C72C3B-2D84-493C-8126-1B45326AF001}" type="pres">
      <dgm:prSet presAssocID="{A4D9F2F1-49FB-494E-871D-CBC555D43F3E}" presName="ellipse2" presStyleLbl="vennNode1" presStyleIdx="1" presStyleCnt="6">
        <dgm:presLayoutVars>
          <dgm:bulletEnabled val="1"/>
        </dgm:presLayoutVars>
      </dgm:prSet>
      <dgm:spPr/>
    </dgm:pt>
    <dgm:pt modelId="{D9B1FAC2-6EE4-428F-80F7-0B574BE9BA22}" type="pres">
      <dgm:prSet presAssocID="{A4D9F2F1-49FB-494E-871D-CBC555D43F3E}" presName="ellipse3" presStyleLbl="vennNode1" presStyleIdx="2" presStyleCnt="6">
        <dgm:presLayoutVars>
          <dgm:bulletEnabled val="1"/>
        </dgm:presLayoutVars>
      </dgm:prSet>
      <dgm:spPr/>
    </dgm:pt>
    <dgm:pt modelId="{91EB6284-3165-4C5D-AFB0-83B2FEEF1E4A}" type="pres">
      <dgm:prSet presAssocID="{A4D9F2F1-49FB-494E-871D-CBC555D43F3E}" presName="ellipse4" presStyleLbl="vennNode1" presStyleIdx="3" presStyleCnt="6">
        <dgm:presLayoutVars>
          <dgm:bulletEnabled val="1"/>
        </dgm:presLayoutVars>
      </dgm:prSet>
      <dgm:spPr/>
    </dgm:pt>
    <dgm:pt modelId="{FDA5888A-0827-4AD9-9B39-EB29E13C68CA}" type="pres">
      <dgm:prSet presAssocID="{A4D9F2F1-49FB-494E-871D-CBC555D43F3E}" presName="ellipse5" presStyleLbl="vennNode1" presStyleIdx="4" presStyleCnt="6">
        <dgm:presLayoutVars>
          <dgm:bulletEnabled val="1"/>
        </dgm:presLayoutVars>
      </dgm:prSet>
      <dgm:spPr/>
    </dgm:pt>
    <dgm:pt modelId="{5CE537A7-840F-4AF8-8DCA-F954A6BCD3EF}" type="pres">
      <dgm:prSet presAssocID="{A4D9F2F1-49FB-494E-871D-CBC555D43F3E}" presName="ellipse6" presStyleLbl="vennNode1" presStyleIdx="5" presStyleCnt="6">
        <dgm:presLayoutVars>
          <dgm:bulletEnabled val="1"/>
        </dgm:presLayoutVars>
      </dgm:prSet>
      <dgm:spPr/>
    </dgm:pt>
  </dgm:ptLst>
  <dgm:cxnLst>
    <dgm:cxn modelId="{C34F9207-209E-4BD3-95BD-0BCC35E5494F}" type="presOf" srcId="{4CCC37EA-D282-45C7-98C8-8CFBAF13BDD4}" destId="{D9B1FAC2-6EE4-428F-80F7-0B574BE9BA22}" srcOrd="0" destOrd="0" presId="urn:microsoft.com/office/officeart/2005/8/layout/rings+Icon"/>
    <dgm:cxn modelId="{A94B490F-B075-436E-8952-26726FF8F42A}" type="presOf" srcId="{F035436A-F2D7-48EB-8BA3-883BF6144326}" destId="{E7C72C3B-2D84-493C-8126-1B45326AF001}" srcOrd="0" destOrd="0" presId="urn:microsoft.com/office/officeart/2005/8/layout/rings+Icon"/>
    <dgm:cxn modelId="{AEF1981F-2913-4F71-AD90-E8DCBADF19E7}" type="presOf" srcId="{045F2E89-003F-438A-BEDD-26EE97B34897}" destId="{FDA5888A-0827-4AD9-9B39-EB29E13C68CA}" srcOrd="0" destOrd="0" presId="urn:microsoft.com/office/officeart/2005/8/layout/rings+Icon"/>
    <dgm:cxn modelId="{3636F368-8D15-4B77-8203-2F24896FB3A9}" srcId="{A4D9F2F1-49FB-494E-871D-CBC555D43F3E}" destId="{F035436A-F2D7-48EB-8BA3-883BF6144326}" srcOrd="1" destOrd="0" parTransId="{B138E52E-753A-4A95-8B92-DC026A1D6D86}" sibTransId="{0F5E6556-A647-4232-8F5D-6BB90136AF97}"/>
    <dgm:cxn modelId="{CB871057-F2C6-43E4-8E03-17AF1A6514DA}" type="presOf" srcId="{A4D9F2F1-49FB-494E-871D-CBC555D43F3E}" destId="{09CA3652-7407-42B8-BF52-9E28DB682AFE}" srcOrd="0" destOrd="0" presId="urn:microsoft.com/office/officeart/2005/8/layout/rings+Icon"/>
    <dgm:cxn modelId="{34255E8C-9402-4E2B-8A40-0B059E3E3855}" type="presOf" srcId="{6AEF96DE-A632-4E69-AE27-3823463ADFE9}" destId="{93711F8D-E636-4C7A-8F48-90B477A86B05}" srcOrd="0" destOrd="0" presId="urn:microsoft.com/office/officeart/2005/8/layout/rings+Icon"/>
    <dgm:cxn modelId="{265D6694-B44A-4D18-BC9D-70A04ECFA7FA}" srcId="{A4D9F2F1-49FB-494E-871D-CBC555D43F3E}" destId="{FCC93F01-DA3C-4F37-BDF6-0EF38844FE65}" srcOrd="5" destOrd="0" parTransId="{07DBD21E-B0FE-42D3-929C-94CF899274DF}" sibTransId="{9F34620E-C70E-4086-BBAA-E99C35E1D7BF}"/>
    <dgm:cxn modelId="{30FA4794-C425-4A13-ABF1-200C81F53CE7}" srcId="{A4D9F2F1-49FB-494E-871D-CBC555D43F3E}" destId="{5A85EA05-94F4-49FA-9265-21E05C41EE6F}" srcOrd="3" destOrd="0" parTransId="{B482F1F5-161B-4647-A806-99F9DE37A339}" sibTransId="{254E5317-A420-4051-A0F0-AF9F24216D0D}"/>
    <dgm:cxn modelId="{C812A2AD-58C4-4561-A0EB-CA1FC394C234}" srcId="{A4D9F2F1-49FB-494E-871D-CBC555D43F3E}" destId="{4CCC37EA-D282-45C7-98C8-8CFBAF13BDD4}" srcOrd="2" destOrd="0" parTransId="{B4C0DC34-428F-4A14-87DD-989B1BB2BD57}" sibTransId="{780EDDD0-6A4C-435B-BB93-358A8203B8CE}"/>
    <dgm:cxn modelId="{AFB9B3D0-18B0-439A-9B41-533A6E1EF657}" type="presOf" srcId="{5A85EA05-94F4-49FA-9265-21E05C41EE6F}" destId="{91EB6284-3165-4C5D-AFB0-83B2FEEF1E4A}" srcOrd="0" destOrd="0" presId="urn:microsoft.com/office/officeart/2005/8/layout/rings+Icon"/>
    <dgm:cxn modelId="{760858DA-9508-462F-B274-7CE08A770C3D}" srcId="{A4D9F2F1-49FB-494E-871D-CBC555D43F3E}" destId="{045F2E89-003F-438A-BEDD-26EE97B34897}" srcOrd="4" destOrd="0" parTransId="{D02A6FAC-38EF-403C-B289-AAFD3EADE510}" sibTransId="{C4533B83-E01B-4150-88E7-ED8C418CDD84}"/>
    <dgm:cxn modelId="{B3A86FEB-B4A3-4C9D-A98A-4C16470311C6}" srcId="{A4D9F2F1-49FB-494E-871D-CBC555D43F3E}" destId="{6AEF96DE-A632-4E69-AE27-3823463ADFE9}" srcOrd="0" destOrd="0" parTransId="{D10B31FB-E8E9-4E88-945A-B266543AB402}" sibTransId="{145EEA49-B842-4FC6-8B3A-C43EA56709D8}"/>
    <dgm:cxn modelId="{EA673AFA-93DA-4D5A-B056-FAE1C01B2148}" type="presOf" srcId="{FCC93F01-DA3C-4F37-BDF6-0EF38844FE65}" destId="{5CE537A7-840F-4AF8-8DCA-F954A6BCD3EF}" srcOrd="0" destOrd="0" presId="urn:microsoft.com/office/officeart/2005/8/layout/rings+Icon"/>
    <dgm:cxn modelId="{D6D59E26-9C11-4EF3-A685-9F956A41DA16}" type="presParOf" srcId="{09CA3652-7407-42B8-BF52-9E28DB682AFE}" destId="{93711F8D-E636-4C7A-8F48-90B477A86B05}" srcOrd="0" destOrd="0" presId="urn:microsoft.com/office/officeart/2005/8/layout/rings+Icon"/>
    <dgm:cxn modelId="{B45D61B8-4A36-487F-9242-82414AAF920C}" type="presParOf" srcId="{09CA3652-7407-42B8-BF52-9E28DB682AFE}" destId="{E7C72C3B-2D84-493C-8126-1B45326AF001}" srcOrd="1" destOrd="0" presId="urn:microsoft.com/office/officeart/2005/8/layout/rings+Icon"/>
    <dgm:cxn modelId="{ECDCC47A-1009-42E2-8D8C-4CC392BE4A27}" type="presParOf" srcId="{09CA3652-7407-42B8-BF52-9E28DB682AFE}" destId="{D9B1FAC2-6EE4-428F-80F7-0B574BE9BA22}" srcOrd="2" destOrd="0" presId="urn:microsoft.com/office/officeart/2005/8/layout/rings+Icon"/>
    <dgm:cxn modelId="{2EFF0BEA-D27E-4EBE-8C78-F4DFD2C77BFB}" type="presParOf" srcId="{09CA3652-7407-42B8-BF52-9E28DB682AFE}" destId="{91EB6284-3165-4C5D-AFB0-83B2FEEF1E4A}" srcOrd="3" destOrd="0" presId="urn:microsoft.com/office/officeart/2005/8/layout/rings+Icon"/>
    <dgm:cxn modelId="{305F8402-514C-4917-B61D-751A56973F62}" type="presParOf" srcId="{09CA3652-7407-42B8-BF52-9E28DB682AFE}" destId="{FDA5888A-0827-4AD9-9B39-EB29E13C68CA}" srcOrd="4" destOrd="0" presId="urn:microsoft.com/office/officeart/2005/8/layout/rings+Icon"/>
    <dgm:cxn modelId="{9452E758-1F1C-4B88-B662-08245BFE7AA7}" type="presParOf" srcId="{09CA3652-7407-42B8-BF52-9E28DB682AFE}" destId="{5CE537A7-840F-4AF8-8DCA-F954A6BCD3EF}"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F480A-11E5-45FD-A318-51BA781006CB}" type="doc">
      <dgm:prSet loTypeId="urn:microsoft.com/office/officeart/2005/8/layout/pyramid1" loCatId="pyramid" qsTypeId="urn:microsoft.com/office/officeart/2005/8/quickstyle/simple1" qsCatId="simple" csTypeId="urn:microsoft.com/office/officeart/2005/8/colors/accent1_2" csCatId="accent1" phldr="1"/>
      <dgm:spPr/>
    </dgm:pt>
    <dgm:pt modelId="{CF3969C0-C254-4EF9-908E-17BE07A7FADF}">
      <dgm:prSet phldrT="[Text]"/>
      <dgm:spPr/>
      <dgm:t>
        <a:bodyPr lIns="91440" tIns="0" rIns="91440" bIns="0"/>
        <a:lstStyle/>
        <a:p>
          <a:r>
            <a:rPr lang="en-US" dirty="0"/>
            <a:t>Amino Acids</a:t>
          </a:r>
          <a:br>
            <a:rPr lang="en-US" dirty="0"/>
          </a:br>
          <a:r>
            <a:rPr lang="en-US" dirty="0"/>
            <a:t>~ 15-20%</a:t>
          </a:r>
        </a:p>
      </dgm:t>
    </dgm:pt>
    <dgm:pt modelId="{715F20AE-97FF-4D2F-A750-A27DB606705E}" type="parTrans" cxnId="{C3809627-0A87-4217-A070-FC3392FEFDE4}">
      <dgm:prSet/>
      <dgm:spPr/>
      <dgm:t>
        <a:bodyPr/>
        <a:lstStyle/>
        <a:p>
          <a:endParaRPr lang="en-US"/>
        </a:p>
      </dgm:t>
    </dgm:pt>
    <dgm:pt modelId="{9F5DDF5C-202F-4E12-93DF-AA9A26D81F88}" type="sibTrans" cxnId="{C3809627-0A87-4217-A070-FC3392FEFDE4}">
      <dgm:prSet/>
      <dgm:spPr/>
      <dgm:t>
        <a:bodyPr/>
        <a:lstStyle/>
        <a:p>
          <a:endParaRPr lang="en-US"/>
        </a:p>
      </dgm:t>
    </dgm:pt>
    <dgm:pt modelId="{7271A998-E675-4A35-80FC-5510B40CAA5F}">
      <dgm:prSet phldrT="[Text]"/>
      <dgm:spPr/>
      <dgm:t>
        <a:bodyPr/>
        <a:lstStyle/>
        <a:p>
          <a:r>
            <a:rPr lang="en-US" dirty="0"/>
            <a:t>Lipids</a:t>
          </a:r>
          <a:br>
            <a:rPr lang="en-US" dirty="0"/>
          </a:br>
          <a:r>
            <a:rPr lang="en-US" dirty="0"/>
            <a:t>~ 20-30%</a:t>
          </a:r>
        </a:p>
      </dgm:t>
    </dgm:pt>
    <dgm:pt modelId="{2FE3EACB-A9A2-47E7-8023-6A7850260708}" type="parTrans" cxnId="{47088629-EE8E-40DA-9373-A7E58BEEA3C4}">
      <dgm:prSet/>
      <dgm:spPr/>
      <dgm:t>
        <a:bodyPr/>
        <a:lstStyle/>
        <a:p>
          <a:endParaRPr lang="en-US"/>
        </a:p>
      </dgm:t>
    </dgm:pt>
    <dgm:pt modelId="{AC3ED1B8-4993-43F2-8D19-8E35A46CC219}" type="sibTrans" cxnId="{47088629-EE8E-40DA-9373-A7E58BEEA3C4}">
      <dgm:prSet/>
      <dgm:spPr/>
      <dgm:t>
        <a:bodyPr/>
        <a:lstStyle/>
        <a:p>
          <a:endParaRPr lang="en-US"/>
        </a:p>
      </dgm:t>
    </dgm:pt>
    <dgm:pt modelId="{FFB9CAAE-56FB-4F93-ADCD-E5A5697FA4FA}">
      <dgm:prSet phldrT="[Text]"/>
      <dgm:spPr/>
      <dgm:t>
        <a:bodyPr/>
        <a:lstStyle/>
        <a:p>
          <a:r>
            <a:rPr lang="en-US" dirty="0"/>
            <a:t>Carbohydrates</a:t>
          </a:r>
          <a:br>
            <a:rPr lang="en-US" dirty="0"/>
          </a:br>
          <a:r>
            <a:rPr lang="en-US" dirty="0"/>
            <a:t>~ 50-60%</a:t>
          </a:r>
        </a:p>
      </dgm:t>
    </dgm:pt>
    <dgm:pt modelId="{0CEF9C57-2AD2-42D8-AF3F-BDACD23AED1E}" type="parTrans" cxnId="{91C573D0-F257-4DC2-AA3A-0B4121E1E748}">
      <dgm:prSet/>
      <dgm:spPr/>
      <dgm:t>
        <a:bodyPr/>
        <a:lstStyle/>
        <a:p>
          <a:endParaRPr lang="en-US"/>
        </a:p>
      </dgm:t>
    </dgm:pt>
    <dgm:pt modelId="{C5BD3495-1ADD-4EF8-93AF-9D2FAC5BD259}" type="sibTrans" cxnId="{91C573D0-F257-4DC2-AA3A-0B4121E1E748}">
      <dgm:prSet/>
      <dgm:spPr/>
      <dgm:t>
        <a:bodyPr/>
        <a:lstStyle/>
        <a:p>
          <a:endParaRPr lang="en-US"/>
        </a:p>
      </dgm:t>
    </dgm:pt>
    <dgm:pt modelId="{EFB31EB0-2D62-41DA-ADBE-F24420B4718F}">
      <dgm:prSet phldrT="[Text]" custT="1"/>
      <dgm:spPr/>
      <dgm:t>
        <a:bodyPr lIns="0" tIns="822960" rIns="0"/>
        <a:lstStyle/>
        <a:p>
          <a:r>
            <a:rPr lang="en-US" sz="1600" dirty="0"/>
            <a:t>Electrolytes</a:t>
          </a:r>
          <a:br>
            <a:rPr lang="en-US" sz="1600" dirty="0"/>
          </a:br>
          <a:r>
            <a:rPr lang="en-US" sz="1600" dirty="0"/>
            <a:t>Vitamins</a:t>
          </a:r>
          <a:br>
            <a:rPr lang="en-US" sz="1600" dirty="0"/>
          </a:br>
          <a:r>
            <a:rPr lang="en-US" sz="1600" dirty="0"/>
            <a:t>Trace Elements</a:t>
          </a:r>
        </a:p>
      </dgm:t>
    </dgm:pt>
    <dgm:pt modelId="{4E931C5D-4A35-4299-BEEA-D6F48DB3CA6E}" type="parTrans" cxnId="{E95A2AF1-1517-420E-A549-7596BDBE8706}">
      <dgm:prSet/>
      <dgm:spPr/>
      <dgm:t>
        <a:bodyPr/>
        <a:lstStyle/>
        <a:p>
          <a:endParaRPr lang="en-US"/>
        </a:p>
      </dgm:t>
    </dgm:pt>
    <dgm:pt modelId="{C3922422-1FCE-493D-8821-27ED724ECBAA}" type="sibTrans" cxnId="{E95A2AF1-1517-420E-A549-7596BDBE8706}">
      <dgm:prSet/>
      <dgm:spPr/>
      <dgm:t>
        <a:bodyPr/>
        <a:lstStyle/>
        <a:p>
          <a:endParaRPr lang="en-US"/>
        </a:p>
      </dgm:t>
    </dgm:pt>
    <dgm:pt modelId="{96C82179-F572-4CCC-9509-91899D90EF58}" type="pres">
      <dgm:prSet presAssocID="{8C8F480A-11E5-45FD-A318-51BA781006CB}" presName="Name0" presStyleCnt="0">
        <dgm:presLayoutVars>
          <dgm:dir/>
          <dgm:animLvl val="lvl"/>
          <dgm:resizeHandles val="exact"/>
        </dgm:presLayoutVars>
      </dgm:prSet>
      <dgm:spPr/>
    </dgm:pt>
    <dgm:pt modelId="{6615CF83-FEE6-4B52-A7EA-C81E8424DE05}" type="pres">
      <dgm:prSet presAssocID="{EFB31EB0-2D62-41DA-ADBE-F24420B4718F}" presName="Name8" presStyleCnt="0"/>
      <dgm:spPr/>
    </dgm:pt>
    <dgm:pt modelId="{ED8EB6BD-209A-4F68-81A5-D22F0524FCBF}" type="pres">
      <dgm:prSet presAssocID="{EFB31EB0-2D62-41DA-ADBE-F24420B4718F}" presName="level" presStyleLbl="node1" presStyleIdx="0" presStyleCnt="4">
        <dgm:presLayoutVars>
          <dgm:chMax val="1"/>
          <dgm:bulletEnabled val="1"/>
        </dgm:presLayoutVars>
      </dgm:prSet>
      <dgm:spPr/>
    </dgm:pt>
    <dgm:pt modelId="{681F8D24-065E-467A-896E-8C13DF267AF9}" type="pres">
      <dgm:prSet presAssocID="{EFB31EB0-2D62-41DA-ADBE-F24420B4718F}" presName="levelTx" presStyleLbl="revTx" presStyleIdx="0" presStyleCnt="0">
        <dgm:presLayoutVars>
          <dgm:chMax val="1"/>
          <dgm:bulletEnabled val="1"/>
        </dgm:presLayoutVars>
      </dgm:prSet>
      <dgm:spPr/>
    </dgm:pt>
    <dgm:pt modelId="{E7032404-1536-492A-99EB-E930EDDD050A}" type="pres">
      <dgm:prSet presAssocID="{CF3969C0-C254-4EF9-908E-17BE07A7FADF}" presName="Name8" presStyleCnt="0"/>
      <dgm:spPr/>
    </dgm:pt>
    <dgm:pt modelId="{3D4C4223-61EC-4891-A73F-CBD4B3197A00}" type="pres">
      <dgm:prSet presAssocID="{CF3969C0-C254-4EF9-908E-17BE07A7FADF}" presName="level" presStyleLbl="node1" presStyleIdx="1" presStyleCnt="4">
        <dgm:presLayoutVars>
          <dgm:chMax val="1"/>
          <dgm:bulletEnabled val="1"/>
        </dgm:presLayoutVars>
      </dgm:prSet>
      <dgm:spPr/>
    </dgm:pt>
    <dgm:pt modelId="{98D10A4B-A3A1-4C8F-83F0-7D9203B8C60B}" type="pres">
      <dgm:prSet presAssocID="{CF3969C0-C254-4EF9-908E-17BE07A7FADF}" presName="levelTx" presStyleLbl="revTx" presStyleIdx="0" presStyleCnt="0">
        <dgm:presLayoutVars>
          <dgm:chMax val="1"/>
          <dgm:bulletEnabled val="1"/>
        </dgm:presLayoutVars>
      </dgm:prSet>
      <dgm:spPr/>
    </dgm:pt>
    <dgm:pt modelId="{0624A115-4C6C-4543-B45F-0A6B78DC0692}" type="pres">
      <dgm:prSet presAssocID="{7271A998-E675-4A35-80FC-5510B40CAA5F}" presName="Name8" presStyleCnt="0"/>
      <dgm:spPr/>
    </dgm:pt>
    <dgm:pt modelId="{C1F4CAF5-0A8C-4907-94EF-26AFB424645C}" type="pres">
      <dgm:prSet presAssocID="{7271A998-E675-4A35-80FC-5510B40CAA5F}" presName="level" presStyleLbl="node1" presStyleIdx="2" presStyleCnt="4">
        <dgm:presLayoutVars>
          <dgm:chMax val="1"/>
          <dgm:bulletEnabled val="1"/>
        </dgm:presLayoutVars>
      </dgm:prSet>
      <dgm:spPr/>
    </dgm:pt>
    <dgm:pt modelId="{50299237-5C2F-4418-980B-66DE6BA363F2}" type="pres">
      <dgm:prSet presAssocID="{7271A998-E675-4A35-80FC-5510B40CAA5F}" presName="levelTx" presStyleLbl="revTx" presStyleIdx="0" presStyleCnt="0">
        <dgm:presLayoutVars>
          <dgm:chMax val="1"/>
          <dgm:bulletEnabled val="1"/>
        </dgm:presLayoutVars>
      </dgm:prSet>
      <dgm:spPr/>
    </dgm:pt>
    <dgm:pt modelId="{877516E2-26AB-40A5-990A-CD104BC2AEEF}" type="pres">
      <dgm:prSet presAssocID="{FFB9CAAE-56FB-4F93-ADCD-E5A5697FA4FA}" presName="Name8" presStyleCnt="0"/>
      <dgm:spPr/>
    </dgm:pt>
    <dgm:pt modelId="{4C0FE2F7-87B5-43D7-BC33-ABDFB7D32572}" type="pres">
      <dgm:prSet presAssocID="{FFB9CAAE-56FB-4F93-ADCD-E5A5697FA4FA}" presName="level" presStyleLbl="node1" presStyleIdx="3" presStyleCnt="4">
        <dgm:presLayoutVars>
          <dgm:chMax val="1"/>
          <dgm:bulletEnabled val="1"/>
        </dgm:presLayoutVars>
      </dgm:prSet>
      <dgm:spPr/>
    </dgm:pt>
    <dgm:pt modelId="{8BE9586A-A29E-49F6-BF11-159DC722609B}" type="pres">
      <dgm:prSet presAssocID="{FFB9CAAE-56FB-4F93-ADCD-E5A5697FA4FA}" presName="levelTx" presStyleLbl="revTx" presStyleIdx="0" presStyleCnt="0">
        <dgm:presLayoutVars>
          <dgm:chMax val="1"/>
          <dgm:bulletEnabled val="1"/>
        </dgm:presLayoutVars>
      </dgm:prSet>
      <dgm:spPr/>
    </dgm:pt>
  </dgm:ptLst>
  <dgm:cxnLst>
    <dgm:cxn modelId="{11D65601-77A1-4453-8D43-7222F4E38C67}" type="presOf" srcId="{7271A998-E675-4A35-80FC-5510B40CAA5F}" destId="{50299237-5C2F-4418-980B-66DE6BA363F2}" srcOrd="1" destOrd="0" presId="urn:microsoft.com/office/officeart/2005/8/layout/pyramid1"/>
    <dgm:cxn modelId="{C3809627-0A87-4217-A070-FC3392FEFDE4}" srcId="{8C8F480A-11E5-45FD-A318-51BA781006CB}" destId="{CF3969C0-C254-4EF9-908E-17BE07A7FADF}" srcOrd="1" destOrd="0" parTransId="{715F20AE-97FF-4D2F-A750-A27DB606705E}" sibTransId="{9F5DDF5C-202F-4E12-93DF-AA9A26D81F88}"/>
    <dgm:cxn modelId="{47088629-EE8E-40DA-9373-A7E58BEEA3C4}" srcId="{8C8F480A-11E5-45FD-A318-51BA781006CB}" destId="{7271A998-E675-4A35-80FC-5510B40CAA5F}" srcOrd="2" destOrd="0" parTransId="{2FE3EACB-A9A2-47E7-8023-6A7850260708}" sibTransId="{AC3ED1B8-4993-43F2-8D19-8E35A46CC219}"/>
    <dgm:cxn modelId="{08C8D440-85EC-407A-80CB-4A8546E34848}" type="presOf" srcId="{8C8F480A-11E5-45FD-A318-51BA781006CB}" destId="{96C82179-F572-4CCC-9509-91899D90EF58}" srcOrd="0" destOrd="0" presId="urn:microsoft.com/office/officeart/2005/8/layout/pyramid1"/>
    <dgm:cxn modelId="{1C4B4864-EEBD-4323-94FD-43F4691FD41A}" type="presOf" srcId="{FFB9CAAE-56FB-4F93-ADCD-E5A5697FA4FA}" destId="{8BE9586A-A29E-49F6-BF11-159DC722609B}" srcOrd="1" destOrd="0" presId="urn:microsoft.com/office/officeart/2005/8/layout/pyramid1"/>
    <dgm:cxn modelId="{23480681-2563-4381-B2E2-4EE20FED1832}" type="presOf" srcId="{CF3969C0-C254-4EF9-908E-17BE07A7FADF}" destId="{98D10A4B-A3A1-4C8F-83F0-7D9203B8C60B}" srcOrd="1" destOrd="0" presId="urn:microsoft.com/office/officeart/2005/8/layout/pyramid1"/>
    <dgm:cxn modelId="{97A47883-C99F-4DFB-AE63-D285487A7964}" type="presOf" srcId="{EFB31EB0-2D62-41DA-ADBE-F24420B4718F}" destId="{681F8D24-065E-467A-896E-8C13DF267AF9}" srcOrd="1" destOrd="0" presId="urn:microsoft.com/office/officeart/2005/8/layout/pyramid1"/>
    <dgm:cxn modelId="{CDF2E990-ED23-47F8-AAF0-AD5EC4B919DF}" type="presOf" srcId="{FFB9CAAE-56FB-4F93-ADCD-E5A5697FA4FA}" destId="{4C0FE2F7-87B5-43D7-BC33-ABDFB7D32572}" srcOrd="0" destOrd="0" presId="urn:microsoft.com/office/officeart/2005/8/layout/pyramid1"/>
    <dgm:cxn modelId="{7970B095-D29E-4C22-BEDC-F8A72D8DCB2C}" type="presOf" srcId="{EFB31EB0-2D62-41DA-ADBE-F24420B4718F}" destId="{ED8EB6BD-209A-4F68-81A5-D22F0524FCBF}" srcOrd="0" destOrd="0" presId="urn:microsoft.com/office/officeart/2005/8/layout/pyramid1"/>
    <dgm:cxn modelId="{B83892B8-B759-467D-8415-22B915E506D2}" type="presOf" srcId="{7271A998-E675-4A35-80FC-5510B40CAA5F}" destId="{C1F4CAF5-0A8C-4907-94EF-26AFB424645C}" srcOrd="0" destOrd="0" presId="urn:microsoft.com/office/officeart/2005/8/layout/pyramid1"/>
    <dgm:cxn modelId="{91C573D0-F257-4DC2-AA3A-0B4121E1E748}" srcId="{8C8F480A-11E5-45FD-A318-51BA781006CB}" destId="{FFB9CAAE-56FB-4F93-ADCD-E5A5697FA4FA}" srcOrd="3" destOrd="0" parTransId="{0CEF9C57-2AD2-42D8-AF3F-BDACD23AED1E}" sibTransId="{C5BD3495-1ADD-4EF8-93AF-9D2FAC5BD259}"/>
    <dgm:cxn modelId="{E9FA0AD8-803D-4848-8BA7-31D319AC5279}" type="presOf" srcId="{CF3969C0-C254-4EF9-908E-17BE07A7FADF}" destId="{3D4C4223-61EC-4891-A73F-CBD4B3197A00}" srcOrd="0" destOrd="0" presId="urn:microsoft.com/office/officeart/2005/8/layout/pyramid1"/>
    <dgm:cxn modelId="{E95A2AF1-1517-420E-A549-7596BDBE8706}" srcId="{8C8F480A-11E5-45FD-A318-51BA781006CB}" destId="{EFB31EB0-2D62-41DA-ADBE-F24420B4718F}" srcOrd="0" destOrd="0" parTransId="{4E931C5D-4A35-4299-BEEA-D6F48DB3CA6E}" sibTransId="{C3922422-1FCE-493D-8821-27ED724ECBAA}"/>
    <dgm:cxn modelId="{FA9354FB-E308-42F0-9850-3E63F5714024}" type="presParOf" srcId="{96C82179-F572-4CCC-9509-91899D90EF58}" destId="{6615CF83-FEE6-4B52-A7EA-C81E8424DE05}" srcOrd="0" destOrd="0" presId="urn:microsoft.com/office/officeart/2005/8/layout/pyramid1"/>
    <dgm:cxn modelId="{A2636FBF-2971-4AC2-A88D-08E00FFB8DF3}" type="presParOf" srcId="{6615CF83-FEE6-4B52-A7EA-C81E8424DE05}" destId="{ED8EB6BD-209A-4F68-81A5-D22F0524FCBF}" srcOrd="0" destOrd="0" presId="urn:microsoft.com/office/officeart/2005/8/layout/pyramid1"/>
    <dgm:cxn modelId="{82C2B9CB-F63D-4F3D-80AB-CDCCFC7DBD07}" type="presParOf" srcId="{6615CF83-FEE6-4B52-A7EA-C81E8424DE05}" destId="{681F8D24-065E-467A-896E-8C13DF267AF9}" srcOrd="1" destOrd="0" presId="urn:microsoft.com/office/officeart/2005/8/layout/pyramid1"/>
    <dgm:cxn modelId="{D943B3E8-1FE8-4FB0-8B9E-BA7651BC8C82}" type="presParOf" srcId="{96C82179-F572-4CCC-9509-91899D90EF58}" destId="{E7032404-1536-492A-99EB-E930EDDD050A}" srcOrd="1" destOrd="0" presId="urn:microsoft.com/office/officeart/2005/8/layout/pyramid1"/>
    <dgm:cxn modelId="{AB529562-96CA-4D16-B25F-CD464078B266}" type="presParOf" srcId="{E7032404-1536-492A-99EB-E930EDDD050A}" destId="{3D4C4223-61EC-4891-A73F-CBD4B3197A00}" srcOrd="0" destOrd="0" presId="urn:microsoft.com/office/officeart/2005/8/layout/pyramid1"/>
    <dgm:cxn modelId="{1913920D-7CE7-424F-8427-551089262931}" type="presParOf" srcId="{E7032404-1536-492A-99EB-E930EDDD050A}" destId="{98D10A4B-A3A1-4C8F-83F0-7D9203B8C60B}" srcOrd="1" destOrd="0" presId="urn:microsoft.com/office/officeart/2005/8/layout/pyramid1"/>
    <dgm:cxn modelId="{A581F338-1EC5-44EE-933A-56676A6F198F}" type="presParOf" srcId="{96C82179-F572-4CCC-9509-91899D90EF58}" destId="{0624A115-4C6C-4543-B45F-0A6B78DC0692}" srcOrd="2" destOrd="0" presId="urn:microsoft.com/office/officeart/2005/8/layout/pyramid1"/>
    <dgm:cxn modelId="{EE3AC956-91F5-4951-8BC8-3032CF01A696}" type="presParOf" srcId="{0624A115-4C6C-4543-B45F-0A6B78DC0692}" destId="{C1F4CAF5-0A8C-4907-94EF-26AFB424645C}" srcOrd="0" destOrd="0" presId="urn:microsoft.com/office/officeart/2005/8/layout/pyramid1"/>
    <dgm:cxn modelId="{8377F6AF-904D-419F-AE21-B41ED48791E6}" type="presParOf" srcId="{0624A115-4C6C-4543-B45F-0A6B78DC0692}" destId="{50299237-5C2F-4418-980B-66DE6BA363F2}" srcOrd="1" destOrd="0" presId="urn:microsoft.com/office/officeart/2005/8/layout/pyramid1"/>
    <dgm:cxn modelId="{06135618-A99A-4FA8-9C1D-180E1B5D2ABB}" type="presParOf" srcId="{96C82179-F572-4CCC-9509-91899D90EF58}" destId="{877516E2-26AB-40A5-990A-CD104BC2AEEF}" srcOrd="3" destOrd="0" presId="urn:microsoft.com/office/officeart/2005/8/layout/pyramid1"/>
    <dgm:cxn modelId="{C4F05B40-B4F9-401F-9E60-13D61C5AB713}" type="presParOf" srcId="{877516E2-26AB-40A5-990A-CD104BC2AEEF}" destId="{4C0FE2F7-87B5-43D7-BC33-ABDFB7D32572}" srcOrd="0" destOrd="0" presId="urn:microsoft.com/office/officeart/2005/8/layout/pyramid1"/>
    <dgm:cxn modelId="{C464558E-C99B-4A33-9AD1-59154A8BD377}" type="presParOf" srcId="{877516E2-26AB-40A5-990A-CD104BC2AEEF}" destId="{8BE9586A-A29E-49F6-BF11-159DC722609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1A73FF-2F01-45FF-B3FB-44FF30F45733}" type="doc">
      <dgm:prSet loTypeId="urn:microsoft.com/office/officeart/2005/8/layout/hProcess9" loCatId="process" qsTypeId="urn:microsoft.com/office/officeart/2005/8/quickstyle/3d3" qsCatId="3D" csTypeId="urn:microsoft.com/office/officeart/2005/8/colors/accent1_2" csCatId="accent1" phldr="1"/>
      <dgm:spPr/>
    </dgm:pt>
    <dgm:pt modelId="{787EDD40-AFE7-43A9-A5EA-47E8AE81AB4A}">
      <dgm:prSet phldrT="[Text]" custT="1"/>
      <dgm:spPr/>
      <dgm:t>
        <a:bodyPr/>
        <a:lstStyle/>
        <a:p>
          <a:r>
            <a:rPr lang="en-US" sz="1200" dirty="0"/>
            <a:t>TPN</a:t>
          </a:r>
          <a:br>
            <a:rPr lang="en-US" sz="1200" dirty="0"/>
          </a:br>
          <a:r>
            <a:rPr lang="en-US" sz="1200" dirty="0"/>
            <a:t>Ordered</a:t>
          </a:r>
        </a:p>
      </dgm:t>
    </dgm:pt>
    <dgm:pt modelId="{5D1FACA1-8599-4943-9F8C-D6F868C2F644}" type="parTrans" cxnId="{6A650FBC-699E-4462-9286-57B5F7495B4C}">
      <dgm:prSet/>
      <dgm:spPr/>
      <dgm:t>
        <a:bodyPr/>
        <a:lstStyle/>
        <a:p>
          <a:endParaRPr lang="en-US"/>
        </a:p>
      </dgm:t>
    </dgm:pt>
    <dgm:pt modelId="{FC00CC90-727A-4943-8D71-6931A2B97687}" type="sibTrans" cxnId="{6A650FBC-699E-4462-9286-57B5F7495B4C}">
      <dgm:prSet/>
      <dgm:spPr/>
      <dgm:t>
        <a:bodyPr/>
        <a:lstStyle/>
        <a:p>
          <a:endParaRPr lang="en-US"/>
        </a:p>
      </dgm:t>
    </dgm:pt>
    <dgm:pt modelId="{B02D7AAD-7EDC-4C67-A55B-B8953D1A0E05}">
      <dgm:prSet phldrT="[Text]" custT="1"/>
      <dgm:spPr/>
      <dgm:t>
        <a:bodyPr/>
        <a:lstStyle/>
        <a:p>
          <a:r>
            <a:rPr lang="en-US" sz="1200" dirty="0"/>
            <a:t>Shipped</a:t>
          </a:r>
          <a:br>
            <a:rPr lang="en-US" sz="1200" dirty="0"/>
          </a:br>
          <a:r>
            <a:rPr lang="en-US" sz="1200" dirty="0"/>
            <a:t> to the </a:t>
          </a:r>
          <a:br>
            <a:rPr lang="en-US" sz="1200" dirty="0"/>
          </a:br>
          <a:r>
            <a:rPr lang="en-US" sz="1200" dirty="0"/>
            <a:t>Patient’s </a:t>
          </a:r>
          <a:br>
            <a:rPr lang="en-US" sz="1200" dirty="0"/>
          </a:br>
          <a:r>
            <a:rPr lang="en-US" sz="1200" dirty="0"/>
            <a:t>Home</a:t>
          </a:r>
        </a:p>
      </dgm:t>
    </dgm:pt>
    <dgm:pt modelId="{E42324CE-381C-41E5-B1A7-AE4001E51ABC}" type="parTrans" cxnId="{2BA92A0E-AE44-42EF-ADAA-2B5AEE3A395E}">
      <dgm:prSet/>
      <dgm:spPr/>
      <dgm:t>
        <a:bodyPr/>
        <a:lstStyle/>
        <a:p>
          <a:endParaRPr lang="en-US"/>
        </a:p>
      </dgm:t>
    </dgm:pt>
    <dgm:pt modelId="{06713444-854B-4339-AA0C-E548958AD92A}" type="sibTrans" cxnId="{2BA92A0E-AE44-42EF-ADAA-2B5AEE3A395E}">
      <dgm:prSet/>
      <dgm:spPr/>
      <dgm:t>
        <a:bodyPr/>
        <a:lstStyle/>
        <a:p>
          <a:endParaRPr lang="en-US"/>
        </a:p>
      </dgm:t>
    </dgm:pt>
    <dgm:pt modelId="{E8F66C97-9514-40B0-8152-493651604136}">
      <dgm:prSet phldrT="[Text]" custT="1"/>
      <dgm:spPr/>
      <dgm:t>
        <a:bodyPr/>
        <a:lstStyle/>
        <a:p>
          <a:r>
            <a:rPr lang="en-US" sz="1200" dirty="0"/>
            <a:t>Patient</a:t>
          </a:r>
          <a:br>
            <a:rPr lang="en-US" sz="1200" dirty="0"/>
          </a:br>
          <a:r>
            <a:rPr lang="en-US" sz="1200" dirty="0"/>
            <a:t> stores TPN </a:t>
          </a:r>
          <a:br>
            <a:rPr lang="en-US" sz="1200" dirty="0"/>
          </a:br>
          <a:r>
            <a:rPr lang="en-US" sz="1200" dirty="0"/>
            <a:t>in Fridge</a:t>
          </a:r>
        </a:p>
        <a:p>
          <a:br>
            <a:rPr lang="en-US" sz="1200" dirty="0"/>
          </a:br>
          <a:r>
            <a:rPr lang="en-US" sz="1200" dirty="0"/>
            <a:t>(35°F)</a:t>
          </a:r>
        </a:p>
      </dgm:t>
    </dgm:pt>
    <dgm:pt modelId="{4E054CF1-EC65-422A-95AC-40868DD7298F}" type="parTrans" cxnId="{A4FC8494-602D-4E1D-9084-BCC7B129F83A}">
      <dgm:prSet/>
      <dgm:spPr/>
      <dgm:t>
        <a:bodyPr/>
        <a:lstStyle/>
        <a:p>
          <a:endParaRPr lang="en-US"/>
        </a:p>
      </dgm:t>
    </dgm:pt>
    <dgm:pt modelId="{F5800E45-63E1-43BC-BAC3-D3E92035A40B}" type="sibTrans" cxnId="{A4FC8494-602D-4E1D-9084-BCC7B129F83A}">
      <dgm:prSet/>
      <dgm:spPr/>
      <dgm:t>
        <a:bodyPr/>
        <a:lstStyle/>
        <a:p>
          <a:endParaRPr lang="en-US"/>
        </a:p>
      </dgm:t>
    </dgm:pt>
    <dgm:pt modelId="{023A2A5B-2079-4FF3-B322-AD2821ADA92E}">
      <dgm:prSet phldrT="[Text]" custT="1"/>
      <dgm:spPr/>
      <dgm:t>
        <a:bodyPr/>
        <a:lstStyle/>
        <a:p>
          <a:r>
            <a:rPr lang="en-US" sz="1200" dirty="0"/>
            <a:t>RN Arrival:  Confirm TPN mixture to TPN order, expiration date; confirm fridge-room temperature</a:t>
          </a:r>
        </a:p>
      </dgm:t>
    </dgm:pt>
    <dgm:pt modelId="{72F7DE72-2FBA-4EB3-A6F6-B107DC206226}" type="parTrans" cxnId="{AECC6780-1B25-4EED-B451-010F14D3BAF7}">
      <dgm:prSet/>
      <dgm:spPr/>
      <dgm:t>
        <a:bodyPr/>
        <a:lstStyle/>
        <a:p>
          <a:endParaRPr lang="en-US"/>
        </a:p>
      </dgm:t>
    </dgm:pt>
    <dgm:pt modelId="{0D6901BB-A66B-4839-9B5F-926C6B3E1113}" type="sibTrans" cxnId="{AECC6780-1B25-4EED-B451-010F14D3BAF7}">
      <dgm:prSet/>
      <dgm:spPr/>
      <dgm:t>
        <a:bodyPr/>
        <a:lstStyle/>
        <a:p>
          <a:endParaRPr lang="en-US"/>
        </a:p>
      </dgm:t>
    </dgm:pt>
    <dgm:pt modelId="{1F9909BA-27E6-4125-AFAD-F040E9BD5595}">
      <dgm:prSet phldrT="[Text]" custT="1"/>
      <dgm:spPr/>
      <dgm:t>
        <a:bodyPr/>
        <a:lstStyle/>
        <a:p>
          <a:r>
            <a:rPr lang="en-US" sz="1200" dirty="0"/>
            <a:t>RN: </a:t>
          </a:r>
          <a:br>
            <a:rPr lang="en-US" sz="1200" dirty="0"/>
          </a:br>
          <a:r>
            <a:rPr lang="en-US" sz="1200" dirty="0"/>
            <a:t>Prearrival Checklist</a:t>
          </a:r>
        </a:p>
      </dgm:t>
    </dgm:pt>
    <dgm:pt modelId="{D5081900-921D-4C2B-BA81-D330D1837460}" type="parTrans" cxnId="{8C675BBC-85EB-4F17-9351-16484754E306}">
      <dgm:prSet/>
      <dgm:spPr/>
      <dgm:t>
        <a:bodyPr/>
        <a:lstStyle/>
        <a:p>
          <a:endParaRPr lang="en-US"/>
        </a:p>
      </dgm:t>
    </dgm:pt>
    <dgm:pt modelId="{D3EF5A5A-9846-4547-8F0C-E0C538C70507}" type="sibTrans" cxnId="{8C675BBC-85EB-4F17-9351-16484754E306}">
      <dgm:prSet/>
      <dgm:spPr/>
      <dgm:t>
        <a:bodyPr/>
        <a:lstStyle/>
        <a:p>
          <a:endParaRPr lang="en-US"/>
        </a:p>
      </dgm:t>
    </dgm:pt>
    <dgm:pt modelId="{B000D403-0BA6-4132-A3B5-D11BA06903A9}">
      <dgm:prSet phldrT="[Text]" custT="1"/>
      <dgm:spPr/>
      <dgm:t>
        <a:bodyPr/>
        <a:lstStyle/>
        <a:p>
          <a:r>
            <a:rPr lang="en-US" sz="1200" dirty="0"/>
            <a:t>Prepare and Infuse</a:t>
          </a:r>
        </a:p>
      </dgm:t>
    </dgm:pt>
    <dgm:pt modelId="{1A99FF66-5B78-49BB-9CEC-4D18A11751FA}" type="parTrans" cxnId="{75A47771-17C2-4754-B517-CD5AE1DD53D2}">
      <dgm:prSet/>
      <dgm:spPr/>
      <dgm:t>
        <a:bodyPr/>
        <a:lstStyle/>
        <a:p>
          <a:endParaRPr lang="en-US"/>
        </a:p>
      </dgm:t>
    </dgm:pt>
    <dgm:pt modelId="{A2ECABED-ED88-4572-BC67-6D2BB64FE97A}" type="sibTrans" cxnId="{75A47771-17C2-4754-B517-CD5AE1DD53D2}">
      <dgm:prSet/>
      <dgm:spPr/>
      <dgm:t>
        <a:bodyPr/>
        <a:lstStyle/>
        <a:p>
          <a:endParaRPr lang="en-US"/>
        </a:p>
      </dgm:t>
    </dgm:pt>
    <dgm:pt modelId="{7D7DCF6A-AEF8-4AA7-B9B5-0707F8A40D87}">
      <dgm:prSet phldrT="[Text]" custT="1"/>
      <dgm:spPr/>
      <dgm:t>
        <a:bodyPr/>
        <a:lstStyle/>
        <a:p>
          <a:r>
            <a:rPr lang="en-US" sz="1200" dirty="0"/>
            <a:t>Patient &amp;</a:t>
          </a:r>
          <a:br>
            <a:rPr lang="en-US" sz="1200" dirty="0"/>
          </a:br>
          <a:r>
            <a:rPr lang="en-US" sz="1200" dirty="0"/>
            <a:t>Caregiver Teaching</a:t>
          </a:r>
        </a:p>
      </dgm:t>
    </dgm:pt>
    <dgm:pt modelId="{6B62D66E-472B-43F1-B4F0-2B9050A05F41}" type="parTrans" cxnId="{AF5B0C72-AD74-45AC-9ADA-4011675564A5}">
      <dgm:prSet/>
      <dgm:spPr/>
      <dgm:t>
        <a:bodyPr/>
        <a:lstStyle/>
        <a:p>
          <a:endParaRPr lang="en-US"/>
        </a:p>
      </dgm:t>
    </dgm:pt>
    <dgm:pt modelId="{7FDA60D9-29DC-43E6-946E-CECCB60F27CA}" type="sibTrans" cxnId="{AF5B0C72-AD74-45AC-9ADA-4011675564A5}">
      <dgm:prSet/>
      <dgm:spPr/>
      <dgm:t>
        <a:bodyPr/>
        <a:lstStyle/>
        <a:p>
          <a:endParaRPr lang="en-US"/>
        </a:p>
      </dgm:t>
    </dgm:pt>
    <dgm:pt modelId="{C002D2A0-6037-4C49-8F2D-0612A9DD48B1}">
      <dgm:prSet phldrT="[Text]" custT="1"/>
      <dgm:spPr/>
      <dgm:t>
        <a:bodyPr/>
        <a:lstStyle/>
        <a:p>
          <a:r>
            <a:rPr lang="en-US" sz="1200" dirty="0"/>
            <a:t>Document</a:t>
          </a:r>
        </a:p>
      </dgm:t>
    </dgm:pt>
    <dgm:pt modelId="{F82FE584-A2BE-40B3-A9E7-6B20F3624417}" type="parTrans" cxnId="{A0E4BB6F-3E06-4FB8-AC47-536C42F24B5F}">
      <dgm:prSet/>
      <dgm:spPr/>
      <dgm:t>
        <a:bodyPr/>
        <a:lstStyle/>
        <a:p>
          <a:endParaRPr lang="en-US"/>
        </a:p>
      </dgm:t>
    </dgm:pt>
    <dgm:pt modelId="{291D8533-EC00-414C-9EED-486F8AA7E7C0}" type="sibTrans" cxnId="{A0E4BB6F-3E06-4FB8-AC47-536C42F24B5F}">
      <dgm:prSet/>
      <dgm:spPr/>
      <dgm:t>
        <a:bodyPr/>
        <a:lstStyle/>
        <a:p>
          <a:endParaRPr lang="en-US"/>
        </a:p>
      </dgm:t>
    </dgm:pt>
    <dgm:pt modelId="{22E729D8-9975-445B-94CD-88D3064A9502}" type="pres">
      <dgm:prSet presAssocID="{221A73FF-2F01-45FF-B3FB-44FF30F45733}" presName="CompostProcess" presStyleCnt="0">
        <dgm:presLayoutVars>
          <dgm:dir/>
          <dgm:resizeHandles val="exact"/>
        </dgm:presLayoutVars>
      </dgm:prSet>
      <dgm:spPr/>
    </dgm:pt>
    <dgm:pt modelId="{F97A91B0-0FC1-4E83-9445-32B6D282DEB6}" type="pres">
      <dgm:prSet presAssocID="{221A73FF-2F01-45FF-B3FB-44FF30F45733}" presName="arrow" presStyleLbl="bgShp" presStyleIdx="0" presStyleCnt="1"/>
      <dgm:spPr/>
    </dgm:pt>
    <dgm:pt modelId="{86AAAD48-D6F9-48DC-A888-AE0755D75175}" type="pres">
      <dgm:prSet presAssocID="{221A73FF-2F01-45FF-B3FB-44FF30F45733}" presName="linearProcess" presStyleCnt="0"/>
      <dgm:spPr/>
    </dgm:pt>
    <dgm:pt modelId="{2AAEA676-CFB7-4091-90F3-0CA0A5CB8681}" type="pres">
      <dgm:prSet presAssocID="{787EDD40-AFE7-43A9-A5EA-47E8AE81AB4A}" presName="textNode" presStyleLbl="node1" presStyleIdx="0" presStyleCnt="8">
        <dgm:presLayoutVars>
          <dgm:bulletEnabled val="1"/>
        </dgm:presLayoutVars>
      </dgm:prSet>
      <dgm:spPr/>
    </dgm:pt>
    <dgm:pt modelId="{DF3AE0CB-80AE-4B3E-8CB4-C691B9D15F23}" type="pres">
      <dgm:prSet presAssocID="{FC00CC90-727A-4943-8D71-6931A2B97687}" presName="sibTrans" presStyleCnt="0"/>
      <dgm:spPr/>
    </dgm:pt>
    <dgm:pt modelId="{1E363D3B-A60B-4D88-BB5B-3CC10E7FD775}" type="pres">
      <dgm:prSet presAssocID="{B02D7AAD-7EDC-4C67-A55B-B8953D1A0E05}" presName="textNode" presStyleLbl="node1" presStyleIdx="1" presStyleCnt="8">
        <dgm:presLayoutVars>
          <dgm:bulletEnabled val="1"/>
        </dgm:presLayoutVars>
      </dgm:prSet>
      <dgm:spPr/>
    </dgm:pt>
    <dgm:pt modelId="{6B54EFAF-921E-4E9B-A399-72803407B22D}" type="pres">
      <dgm:prSet presAssocID="{06713444-854B-4339-AA0C-E548958AD92A}" presName="sibTrans" presStyleCnt="0"/>
      <dgm:spPr/>
    </dgm:pt>
    <dgm:pt modelId="{CBB7ED29-07C8-4A30-BB4D-007FED0C2599}" type="pres">
      <dgm:prSet presAssocID="{E8F66C97-9514-40B0-8152-493651604136}" presName="textNode" presStyleLbl="node1" presStyleIdx="2" presStyleCnt="8">
        <dgm:presLayoutVars>
          <dgm:bulletEnabled val="1"/>
        </dgm:presLayoutVars>
      </dgm:prSet>
      <dgm:spPr/>
    </dgm:pt>
    <dgm:pt modelId="{1AF44C1A-2E4C-4560-A78C-731A3E84BF12}" type="pres">
      <dgm:prSet presAssocID="{F5800E45-63E1-43BC-BAC3-D3E92035A40B}" presName="sibTrans" presStyleCnt="0"/>
      <dgm:spPr/>
    </dgm:pt>
    <dgm:pt modelId="{9C3E41B0-1FC9-4FBA-A379-F129F6B96702}" type="pres">
      <dgm:prSet presAssocID="{1F9909BA-27E6-4125-AFAD-F040E9BD5595}" presName="textNode" presStyleLbl="node1" presStyleIdx="3" presStyleCnt="8">
        <dgm:presLayoutVars>
          <dgm:bulletEnabled val="1"/>
        </dgm:presLayoutVars>
      </dgm:prSet>
      <dgm:spPr/>
    </dgm:pt>
    <dgm:pt modelId="{E26F640A-DF39-4FD4-A225-69FBD054A647}" type="pres">
      <dgm:prSet presAssocID="{D3EF5A5A-9846-4547-8F0C-E0C538C70507}" presName="sibTrans" presStyleCnt="0"/>
      <dgm:spPr/>
    </dgm:pt>
    <dgm:pt modelId="{B391C964-7F1C-4358-B64C-AE9946DF31A5}" type="pres">
      <dgm:prSet presAssocID="{023A2A5B-2079-4FF3-B322-AD2821ADA92E}" presName="textNode" presStyleLbl="node1" presStyleIdx="4" presStyleCnt="8">
        <dgm:presLayoutVars>
          <dgm:bulletEnabled val="1"/>
        </dgm:presLayoutVars>
      </dgm:prSet>
      <dgm:spPr/>
    </dgm:pt>
    <dgm:pt modelId="{F83D0D84-26EC-4BF4-B362-F7E0048528E0}" type="pres">
      <dgm:prSet presAssocID="{0D6901BB-A66B-4839-9B5F-926C6B3E1113}" presName="sibTrans" presStyleCnt="0"/>
      <dgm:spPr/>
    </dgm:pt>
    <dgm:pt modelId="{561780D1-286B-4D60-B72D-D9DA712B9C3F}" type="pres">
      <dgm:prSet presAssocID="{7D7DCF6A-AEF8-4AA7-B9B5-0707F8A40D87}" presName="textNode" presStyleLbl="node1" presStyleIdx="5" presStyleCnt="8" custLinFactNeighborX="-66535" custLinFactNeighborY="-1427">
        <dgm:presLayoutVars>
          <dgm:bulletEnabled val="1"/>
        </dgm:presLayoutVars>
      </dgm:prSet>
      <dgm:spPr/>
    </dgm:pt>
    <dgm:pt modelId="{DB1F04D4-96F7-465B-9ABE-5ED949CE9A85}" type="pres">
      <dgm:prSet presAssocID="{7FDA60D9-29DC-43E6-946E-CECCB60F27CA}" presName="sibTrans" presStyleCnt="0"/>
      <dgm:spPr/>
    </dgm:pt>
    <dgm:pt modelId="{46DABC9B-BED1-4FD6-8F5C-F07B87980717}" type="pres">
      <dgm:prSet presAssocID="{B000D403-0BA6-4132-A3B5-D11BA06903A9}" presName="textNode" presStyleLbl="node1" presStyleIdx="6" presStyleCnt="8">
        <dgm:presLayoutVars>
          <dgm:bulletEnabled val="1"/>
        </dgm:presLayoutVars>
      </dgm:prSet>
      <dgm:spPr/>
    </dgm:pt>
    <dgm:pt modelId="{AFAA259F-9412-4399-B67E-7D1B340E0FD3}" type="pres">
      <dgm:prSet presAssocID="{A2ECABED-ED88-4572-BC67-6D2BB64FE97A}" presName="sibTrans" presStyleCnt="0"/>
      <dgm:spPr/>
    </dgm:pt>
    <dgm:pt modelId="{5453158A-03F2-48A0-BBFB-217CE7E8FB51}" type="pres">
      <dgm:prSet presAssocID="{C002D2A0-6037-4C49-8F2D-0612A9DD48B1}" presName="textNode" presStyleLbl="node1" presStyleIdx="7" presStyleCnt="8">
        <dgm:presLayoutVars>
          <dgm:bulletEnabled val="1"/>
        </dgm:presLayoutVars>
      </dgm:prSet>
      <dgm:spPr/>
    </dgm:pt>
  </dgm:ptLst>
  <dgm:cxnLst>
    <dgm:cxn modelId="{2BA92A0E-AE44-42EF-ADAA-2B5AEE3A395E}" srcId="{221A73FF-2F01-45FF-B3FB-44FF30F45733}" destId="{B02D7AAD-7EDC-4C67-A55B-B8953D1A0E05}" srcOrd="1" destOrd="0" parTransId="{E42324CE-381C-41E5-B1A7-AE4001E51ABC}" sibTransId="{06713444-854B-4339-AA0C-E548958AD92A}"/>
    <dgm:cxn modelId="{3451CE48-6CFB-443E-BE93-0552B7AE42D3}" type="presOf" srcId="{787EDD40-AFE7-43A9-A5EA-47E8AE81AB4A}" destId="{2AAEA676-CFB7-4091-90F3-0CA0A5CB8681}" srcOrd="0" destOrd="0" presId="urn:microsoft.com/office/officeart/2005/8/layout/hProcess9"/>
    <dgm:cxn modelId="{ED50ED4C-CD09-42F7-982B-0AF6FA154F6D}" type="presOf" srcId="{023A2A5B-2079-4FF3-B322-AD2821ADA92E}" destId="{B391C964-7F1C-4358-B64C-AE9946DF31A5}" srcOrd="0" destOrd="0" presId="urn:microsoft.com/office/officeart/2005/8/layout/hProcess9"/>
    <dgm:cxn modelId="{A0E4BB6F-3E06-4FB8-AC47-536C42F24B5F}" srcId="{221A73FF-2F01-45FF-B3FB-44FF30F45733}" destId="{C002D2A0-6037-4C49-8F2D-0612A9DD48B1}" srcOrd="7" destOrd="0" parTransId="{F82FE584-A2BE-40B3-A9E7-6B20F3624417}" sibTransId="{291D8533-EC00-414C-9EED-486F8AA7E7C0}"/>
    <dgm:cxn modelId="{75A47771-17C2-4754-B517-CD5AE1DD53D2}" srcId="{221A73FF-2F01-45FF-B3FB-44FF30F45733}" destId="{B000D403-0BA6-4132-A3B5-D11BA06903A9}" srcOrd="6" destOrd="0" parTransId="{1A99FF66-5B78-49BB-9CEC-4D18A11751FA}" sibTransId="{A2ECABED-ED88-4572-BC67-6D2BB64FE97A}"/>
    <dgm:cxn modelId="{AF5B0C72-AD74-45AC-9ADA-4011675564A5}" srcId="{221A73FF-2F01-45FF-B3FB-44FF30F45733}" destId="{7D7DCF6A-AEF8-4AA7-B9B5-0707F8A40D87}" srcOrd="5" destOrd="0" parTransId="{6B62D66E-472B-43F1-B4F0-2B9050A05F41}" sibTransId="{7FDA60D9-29DC-43E6-946E-CECCB60F27CA}"/>
    <dgm:cxn modelId="{AECC6780-1B25-4EED-B451-010F14D3BAF7}" srcId="{221A73FF-2F01-45FF-B3FB-44FF30F45733}" destId="{023A2A5B-2079-4FF3-B322-AD2821ADA92E}" srcOrd="4" destOrd="0" parTransId="{72F7DE72-2FBA-4EB3-A6F6-B107DC206226}" sibTransId="{0D6901BB-A66B-4839-9B5F-926C6B3E1113}"/>
    <dgm:cxn modelId="{A4FC8494-602D-4E1D-9084-BCC7B129F83A}" srcId="{221A73FF-2F01-45FF-B3FB-44FF30F45733}" destId="{E8F66C97-9514-40B0-8152-493651604136}" srcOrd="2" destOrd="0" parTransId="{4E054CF1-EC65-422A-95AC-40868DD7298F}" sibTransId="{F5800E45-63E1-43BC-BAC3-D3E92035A40B}"/>
    <dgm:cxn modelId="{783CDF99-7EEB-47F7-93AA-552FFF1CEB07}" type="presOf" srcId="{B000D403-0BA6-4132-A3B5-D11BA06903A9}" destId="{46DABC9B-BED1-4FD6-8F5C-F07B87980717}" srcOrd="0" destOrd="0" presId="urn:microsoft.com/office/officeart/2005/8/layout/hProcess9"/>
    <dgm:cxn modelId="{B4281BAD-BE09-49FD-AB20-5B5FCB085DAC}" type="presOf" srcId="{7D7DCF6A-AEF8-4AA7-B9B5-0707F8A40D87}" destId="{561780D1-286B-4D60-B72D-D9DA712B9C3F}" srcOrd="0" destOrd="0" presId="urn:microsoft.com/office/officeart/2005/8/layout/hProcess9"/>
    <dgm:cxn modelId="{2C42E5AE-AFBC-40CE-8F74-D2B0565DEB3D}" type="presOf" srcId="{E8F66C97-9514-40B0-8152-493651604136}" destId="{CBB7ED29-07C8-4A30-BB4D-007FED0C2599}" srcOrd="0" destOrd="0" presId="urn:microsoft.com/office/officeart/2005/8/layout/hProcess9"/>
    <dgm:cxn modelId="{6A650FBC-699E-4462-9286-57B5F7495B4C}" srcId="{221A73FF-2F01-45FF-B3FB-44FF30F45733}" destId="{787EDD40-AFE7-43A9-A5EA-47E8AE81AB4A}" srcOrd="0" destOrd="0" parTransId="{5D1FACA1-8599-4943-9F8C-D6F868C2F644}" sibTransId="{FC00CC90-727A-4943-8D71-6931A2B97687}"/>
    <dgm:cxn modelId="{8C675BBC-85EB-4F17-9351-16484754E306}" srcId="{221A73FF-2F01-45FF-B3FB-44FF30F45733}" destId="{1F9909BA-27E6-4125-AFAD-F040E9BD5595}" srcOrd="3" destOrd="0" parTransId="{D5081900-921D-4C2B-BA81-D330D1837460}" sibTransId="{D3EF5A5A-9846-4547-8F0C-E0C538C70507}"/>
    <dgm:cxn modelId="{5796BACD-5D7F-48A4-995C-530103E7AAC4}" type="presOf" srcId="{1F9909BA-27E6-4125-AFAD-F040E9BD5595}" destId="{9C3E41B0-1FC9-4FBA-A379-F129F6B96702}" srcOrd="0" destOrd="0" presId="urn:microsoft.com/office/officeart/2005/8/layout/hProcess9"/>
    <dgm:cxn modelId="{410E4DD9-7FB4-41DE-BE2A-F9D1FBF04D57}" type="presOf" srcId="{B02D7AAD-7EDC-4C67-A55B-B8953D1A0E05}" destId="{1E363D3B-A60B-4D88-BB5B-3CC10E7FD775}" srcOrd="0" destOrd="0" presId="urn:microsoft.com/office/officeart/2005/8/layout/hProcess9"/>
    <dgm:cxn modelId="{B050DBF9-553C-4A7C-96A5-E4A2F3ACA643}" type="presOf" srcId="{221A73FF-2F01-45FF-B3FB-44FF30F45733}" destId="{22E729D8-9975-445B-94CD-88D3064A9502}" srcOrd="0" destOrd="0" presId="urn:microsoft.com/office/officeart/2005/8/layout/hProcess9"/>
    <dgm:cxn modelId="{6FD252FF-FAD0-44FF-B581-2161CE4369AE}" type="presOf" srcId="{C002D2A0-6037-4C49-8F2D-0612A9DD48B1}" destId="{5453158A-03F2-48A0-BBFB-217CE7E8FB51}" srcOrd="0" destOrd="0" presId="urn:microsoft.com/office/officeart/2005/8/layout/hProcess9"/>
    <dgm:cxn modelId="{C7FBC355-6804-4299-9238-2431BFDEC998}" type="presParOf" srcId="{22E729D8-9975-445B-94CD-88D3064A9502}" destId="{F97A91B0-0FC1-4E83-9445-32B6D282DEB6}" srcOrd="0" destOrd="0" presId="urn:microsoft.com/office/officeart/2005/8/layout/hProcess9"/>
    <dgm:cxn modelId="{E1D97705-263A-48C8-9799-B2AB3B1126CF}" type="presParOf" srcId="{22E729D8-9975-445B-94CD-88D3064A9502}" destId="{86AAAD48-D6F9-48DC-A888-AE0755D75175}" srcOrd="1" destOrd="0" presId="urn:microsoft.com/office/officeart/2005/8/layout/hProcess9"/>
    <dgm:cxn modelId="{1D6DABEF-BEC8-4CEA-8029-5B53BA0D12C1}" type="presParOf" srcId="{86AAAD48-D6F9-48DC-A888-AE0755D75175}" destId="{2AAEA676-CFB7-4091-90F3-0CA0A5CB8681}" srcOrd="0" destOrd="0" presId="urn:microsoft.com/office/officeart/2005/8/layout/hProcess9"/>
    <dgm:cxn modelId="{F0049504-8335-4E75-A67B-269C41AFCF16}" type="presParOf" srcId="{86AAAD48-D6F9-48DC-A888-AE0755D75175}" destId="{DF3AE0CB-80AE-4B3E-8CB4-C691B9D15F23}" srcOrd="1" destOrd="0" presId="urn:microsoft.com/office/officeart/2005/8/layout/hProcess9"/>
    <dgm:cxn modelId="{981A2A88-11AB-4D6B-8114-0D3A3201E285}" type="presParOf" srcId="{86AAAD48-D6F9-48DC-A888-AE0755D75175}" destId="{1E363D3B-A60B-4D88-BB5B-3CC10E7FD775}" srcOrd="2" destOrd="0" presId="urn:microsoft.com/office/officeart/2005/8/layout/hProcess9"/>
    <dgm:cxn modelId="{C5B93923-C776-47F4-AE47-EBF9EF61311C}" type="presParOf" srcId="{86AAAD48-D6F9-48DC-A888-AE0755D75175}" destId="{6B54EFAF-921E-4E9B-A399-72803407B22D}" srcOrd="3" destOrd="0" presId="urn:microsoft.com/office/officeart/2005/8/layout/hProcess9"/>
    <dgm:cxn modelId="{1C0FEE6E-A4D0-4F5E-A230-571656266D61}" type="presParOf" srcId="{86AAAD48-D6F9-48DC-A888-AE0755D75175}" destId="{CBB7ED29-07C8-4A30-BB4D-007FED0C2599}" srcOrd="4" destOrd="0" presId="urn:microsoft.com/office/officeart/2005/8/layout/hProcess9"/>
    <dgm:cxn modelId="{BA8E2A38-0F48-4937-9586-6BC4F006D88F}" type="presParOf" srcId="{86AAAD48-D6F9-48DC-A888-AE0755D75175}" destId="{1AF44C1A-2E4C-4560-A78C-731A3E84BF12}" srcOrd="5" destOrd="0" presId="urn:microsoft.com/office/officeart/2005/8/layout/hProcess9"/>
    <dgm:cxn modelId="{9D80F01B-0C49-4814-9552-12CBD894DF93}" type="presParOf" srcId="{86AAAD48-D6F9-48DC-A888-AE0755D75175}" destId="{9C3E41B0-1FC9-4FBA-A379-F129F6B96702}" srcOrd="6" destOrd="0" presId="urn:microsoft.com/office/officeart/2005/8/layout/hProcess9"/>
    <dgm:cxn modelId="{5A34E806-69F2-4977-8205-28E79BA42CDD}" type="presParOf" srcId="{86AAAD48-D6F9-48DC-A888-AE0755D75175}" destId="{E26F640A-DF39-4FD4-A225-69FBD054A647}" srcOrd="7" destOrd="0" presId="urn:microsoft.com/office/officeart/2005/8/layout/hProcess9"/>
    <dgm:cxn modelId="{74475598-22E9-4BA4-9110-FAB1685C9526}" type="presParOf" srcId="{86AAAD48-D6F9-48DC-A888-AE0755D75175}" destId="{B391C964-7F1C-4358-B64C-AE9946DF31A5}" srcOrd="8" destOrd="0" presId="urn:microsoft.com/office/officeart/2005/8/layout/hProcess9"/>
    <dgm:cxn modelId="{2619FD5B-00DC-4C45-B458-939421414A14}" type="presParOf" srcId="{86AAAD48-D6F9-48DC-A888-AE0755D75175}" destId="{F83D0D84-26EC-4BF4-B362-F7E0048528E0}" srcOrd="9" destOrd="0" presId="urn:microsoft.com/office/officeart/2005/8/layout/hProcess9"/>
    <dgm:cxn modelId="{3ABEE5BD-94E7-41C5-A6D5-5A7F206C1D8D}" type="presParOf" srcId="{86AAAD48-D6F9-48DC-A888-AE0755D75175}" destId="{561780D1-286B-4D60-B72D-D9DA712B9C3F}" srcOrd="10" destOrd="0" presId="urn:microsoft.com/office/officeart/2005/8/layout/hProcess9"/>
    <dgm:cxn modelId="{BB563A3D-F196-4C9B-A8B2-C61342861FE9}" type="presParOf" srcId="{86AAAD48-D6F9-48DC-A888-AE0755D75175}" destId="{DB1F04D4-96F7-465B-9ABE-5ED949CE9A85}" srcOrd="11" destOrd="0" presId="urn:microsoft.com/office/officeart/2005/8/layout/hProcess9"/>
    <dgm:cxn modelId="{8FBB06A6-9B02-45DC-9D8D-F8AC3790A00C}" type="presParOf" srcId="{86AAAD48-D6F9-48DC-A888-AE0755D75175}" destId="{46DABC9B-BED1-4FD6-8F5C-F07B87980717}" srcOrd="12" destOrd="0" presId="urn:microsoft.com/office/officeart/2005/8/layout/hProcess9"/>
    <dgm:cxn modelId="{0DDCE303-C82B-4514-8AE9-20EB0400F77D}" type="presParOf" srcId="{86AAAD48-D6F9-48DC-A888-AE0755D75175}" destId="{AFAA259F-9412-4399-B67E-7D1B340E0FD3}" srcOrd="13" destOrd="0" presId="urn:microsoft.com/office/officeart/2005/8/layout/hProcess9"/>
    <dgm:cxn modelId="{F90872C1-6F9E-450D-B86F-1D0C6A127D15}" type="presParOf" srcId="{86AAAD48-D6F9-48DC-A888-AE0755D75175}" destId="{5453158A-03F2-48A0-BBFB-217CE7E8FB51}" srcOrd="1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CB1479-7407-4C76-A22D-8B4412CE3869}"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n-US"/>
        </a:p>
      </dgm:t>
    </dgm:pt>
    <dgm:pt modelId="{804E9A87-5511-4602-B110-07A36CD0E8CC}">
      <dgm:prSet phldrT="[Text]"/>
      <dgm:spPr/>
      <dgm:t>
        <a:bodyPr/>
        <a:lstStyle/>
        <a:p>
          <a:r>
            <a:rPr lang="en-US" dirty="0"/>
            <a:t>Nursing</a:t>
          </a:r>
          <a:br>
            <a:rPr lang="en-US" dirty="0"/>
          </a:br>
          <a:r>
            <a:rPr lang="en-US" dirty="0"/>
            <a:t>Practice</a:t>
          </a:r>
        </a:p>
      </dgm:t>
    </dgm:pt>
    <dgm:pt modelId="{FE32FCA9-2C6E-4C40-B9B7-AABCCDB7A8C2}" type="parTrans" cxnId="{3B2E645C-016F-4121-B8C6-71748A1A8FB0}">
      <dgm:prSet/>
      <dgm:spPr/>
      <dgm:t>
        <a:bodyPr/>
        <a:lstStyle/>
        <a:p>
          <a:endParaRPr lang="en-US"/>
        </a:p>
      </dgm:t>
    </dgm:pt>
    <dgm:pt modelId="{1B66C82F-126E-4A70-8DE4-B367490CF0E6}" type="sibTrans" cxnId="{3B2E645C-016F-4121-B8C6-71748A1A8FB0}">
      <dgm:prSet/>
      <dgm:spPr/>
      <dgm:t>
        <a:bodyPr/>
        <a:lstStyle/>
        <a:p>
          <a:endParaRPr lang="en-US"/>
        </a:p>
      </dgm:t>
    </dgm:pt>
    <dgm:pt modelId="{C5DB1FAF-683E-4AE0-936F-644E43DE9F95}">
      <dgm:prSet phldrT="[Text]"/>
      <dgm:spPr/>
      <dgm:t>
        <a:bodyPr/>
        <a:lstStyle/>
        <a:p>
          <a:pPr algn="ctr"/>
          <a:r>
            <a:rPr lang="en-US" b="1" dirty="0"/>
            <a:t>BORN</a:t>
          </a:r>
          <a:br>
            <a:rPr lang="en-US" b="1" dirty="0"/>
          </a:br>
          <a:r>
            <a:rPr lang="en-US" b="1" dirty="0"/>
            <a:t>MA/NH</a:t>
          </a:r>
          <a:br>
            <a:rPr lang="en-US" b="1" dirty="0"/>
          </a:br>
          <a:r>
            <a:rPr lang="en-US" b="1" dirty="0"/>
            <a:t>Nurse Practice Act</a:t>
          </a:r>
        </a:p>
      </dgm:t>
    </dgm:pt>
    <dgm:pt modelId="{B60A6586-4054-44BE-8279-118A567D9E04}" type="parTrans" cxnId="{AF8017C2-16E7-4468-873E-8ACBE3188273}">
      <dgm:prSet/>
      <dgm:spPr/>
      <dgm:t>
        <a:bodyPr/>
        <a:lstStyle/>
        <a:p>
          <a:endParaRPr lang="en-US"/>
        </a:p>
      </dgm:t>
    </dgm:pt>
    <dgm:pt modelId="{5F7E9435-6A4F-4AAB-AF40-F102AE37C0AF}" type="sibTrans" cxnId="{AF8017C2-16E7-4468-873E-8ACBE3188273}">
      <dgm:prSet/>
      <dgm:spPr/>
      <dgm:t>
        <a:bodyPr/>
        <a:lstStyle/>
        <a:p>
          <a:endParaRPr lang="en-US"/>
        </a:p>
      </dgm:t>
    </dgm:pt>
    <dgm:pt modelId="{C5F85C03-4769-4185-AF0D-1A00DB410539}">
      <dgm:prSet phldrT="[Text]"/>
      <dgm:spPr/>
      <dgm:t>
        <a:bodyPr/>
        <a:lstStyle/>
        <a:p>
          <a:r>
            <a:rPr lang="en-US" b="1" dirty="0"/>
            <a:t>Department of Public Health (DPH/DHHS))</a:t>
          </a:r>
        </a:p>
      </dgm:t>
    </dgm:pt>
    <dgm:pt modelId="{05995EFB-7894-499B-80C3-47694DBC643E}" type="parTrans" cxnId="{A4277FA4-1BEA-4093-9368-3E39BC8517E9}">
      <dgm:prSet/>
      <dgm:spPr/>
      <dgm:t>
        <a:bodyPr/>
        <a:lstStyle/>
        <a:p>
          <a:endParaRPr lang="en-US"/>
        </a:p>
      </dgm:t>
    </dgm:pt>
    <dgm:pt modelId="{AAF0C7E1-0B64-4D2F-A136-BBF4AA006650}" type="sibTrans" cxnId="{A4277FA4-1BEA-4093-9368-3E39BC8517E9}">
      <dgm:prSet/>
      <dgm:spPr/>
      <dgm:t>
        <a:bodyPr/>
        <a:lstStyle/>
        <a:p>
          <a:endParaRPr lang="en-US"/>
        </a:p>
      </dgm:t>
    </dgm:pt>
    <dgm:pt modelId="{5F921D0E-14CA-4AC3-99AC-A3B67B49886B}">
      <dgm:prSet phldrT="[Text]" custT="1"/>
      <dgm:spPr/>
      <dgm:t>
        <a:bodyPr/>
        <a:lstStyle/>
        <a:p>
          <a:r>
            <a:rPr lang="en-US" sz="1400" b="1" dirty="0"/>
            <a:t>CMS</a:t>
          </a:r>
        </a:p>
      </dgm:t>
    </dgm:pt>
    <dgm:pt modelId="{A0732BD2-5F52-45EE-ACCB-EEDA27D7130D}" type="parTrans" cxnId="{3F3E0EF4-DE25-4A3E-AB00-6AD4C922DD7C}">
      <dgm:prSet/>
      <dgm:spPr/>
      <dgm:t>
        <a:bodyPr/>
        <a:lstStyle/>
        <a:p>
          <a:endParaRPr lang="en-US"/>
        </a:p>
      </dgm:t>
    </dgm:pt>
    <dgm:pt modelId="{7919F480-4201-43D0-8DEA-44E2BFAAD9BB}" type="sibTrans" cxnId="{3F3E0EF4-DE25-4A3E-AB00-6AD4C922DD7C}">
      <dgm:prSet/>
      <dgm:spPr/>
      <dgm:t>
        <a:bodyPr/>
        <a:lstStyle/>
        <a:p>
          <a:endParaRPr lang="en-US"/>
        </a:p>
      </dgm:t>
    </dgm:pt>
    <dgm:pt modelId="{FD31F936-4489-4C2A-9D32-DBE24789FCFC}">
      <dgm:prSet phldrT="[Text]"/>
      <dgm:spPr/>
      <dgm:t>
        <a:bodyPr/>
        <a:lstStyle/>
        <a:p>
          <a:r>
            <a:rPr lang="en-US" b="1" dirty="0"/>
            <a:t>FDA</a:t>
          </a:r>
        </a:p>
      </dgm:t>
    </dgm:pt>
    <dgm:pt modelId="{94A79BD3-FC3B-4ADF-AF22-D3B7D729FB7E}" type="parTrans" cxnId="{2576FA18-684C-42FD-A512-D6D46418847D}">
      <dgm:prSet/>
      <dgm:spPr/>
      <dgm:t>
        <a:bodyPr/>
        <a:lstStyle/>
        <a:p>
          <a:endParaRPr lang="en-US"/>
        </a:p>
      </dgm:t>
    </dgm:pt>
    <dgm:pt modelId="{AD5AB38F-FACD-4D96-92D1-47D7A23A8AAE}" type="sibTrans" cxnId="{2576FA18-684C-42FD-A512-D6D46418847D}">
      <dgm:prSet/>
      <dgm:spPr/>
      <dgm:t>
        <a:bodyPr/>
        <a:lstStyle/>
        <a:p>
          <a:endParaRPr lang="en-US"/>
        </a:p>
      </dgm:t>
    </dgm:pt>
    <dgm:pt modelId="{8FB6E20B-B82E-44FB-911D-577F6D289A33}">
      <dgm:prSet phldrT="[Text]"/>
      <dgm:spPr/>
      <dgm:t>
        <a:bodyPr/>
        <a:lstStyle/>
        <a:p>
          <a:r>
            <a:rPr lang="en-US" b="1" dirty="0"/>
            <a:t>OSHA</a:t>
          </a:r>
        </a:p>
      </dgm:t>
    </dgm:pt>
    <dgm:pt modelId="{C8C027B4-71DB-4345-BE1F-B6CAE5FC526E}" type="parTrans" cxnId="{0A06699E-CF33-4526-8ED7-3C01263B9378}">
      <dgm:prSet/>
      <dgm:spPr/>
      <dgm:t>
        <a:bodyPr/>
        <a:lstStyle/>
        <a:p>
          <a:endParaRPr lang="en-US"/>
        </a:p>
      </dgm:t>
    </dgm:pt>
    <dgm:pt modelId="{E4FF8162-C144-4C9A-819E-AE86BF7CF3D5}" type="sibTrans" cxnId="{0A06699E-CF33-4526-8ED7-3C01263B9378}">
      <dgm:prSet/>
      <dgm:spPr/>
      <dgm:t>
        <a:bodyPr/>
        <a:lstStyle/>
        <a:p>
          <a:endParaRPr lang="en-US"/>
        </a:p>
      </dgm:t>
    </dgm:pt>
    <dgm:pt modelId="{9E6E0699-6D29-4238-9CB7-FE2A879108FC}">
      <dgm:prSet phldrT="[Text]"/>
      <dgm:spPr/>
      <dgm:t>
        <a:bodyPr/>
        <a:lstStyle/>
        <a:p>
          <a:r>
            <a:rPr lang="en-US" b="1" dirty="0"/>
            <a:t>Joint Commission</a:t>
          </a:r>
        </a:p>
      </dgm:t>
    </dgm:pt>
    <dgm:pt modelId="{3FFFE05C-AD0B-4C34-B856-4F19BE89C06E}" type="parTrans" cxnId="{EBEDDF85-98BE-4DF8-AA51-289C5CAE5975}">
      <dgm:prSet/>
      <dgm:spPr/>
      <dgm:t>
        <a:bodyPr/>
        <a:lstStyle/>
        <a:p>
          <a:endParaRPr lang="en-US"/>
        </a:p>
      </dgm:t>
    </dgm:pt>
    <dgm:pt modelId="{894EDF5B-AED9-4AB7-A1A3-7C584775798C}" type="sibTrans" cxnId="{EBEDDF85-98BE-4DF8-AA51-289C5CAE5975}">
      <dgm:prSet/>
      <dgm:spPr/>
      <dgm:t>
        <a:bodyPr/>
        <a:lstStyle/>
        <a:p>
          <a:endParaRPr lang="en-US"/>
        </a:p>
      </dgm:t>
    </dgm:pt>
    <dgm:pt modelId="{F7C18D0B-B707-4B05-9EF3-F5EE15ED19E4}">
      <dgm:prSet phldrT="[Text]"/>
      <dgm:spPr/>
      <dgm:t>
        <a:bodyPr/>
        <a:lstStyle/>
        <a:p>
          <a:r>
            <a:rPr lang="en-US" b="1" dirty="0"/>
            <a:t>INS</a:t>
          </a:r>
        </a:p>
      </dgm:t>
    </dgm:pt>
    <dgm:pt modelId="{1EE71F16-39DF-4355-9BFF-09C32C72EAC6}" type="parTrans" cxnId="{2BED0C74-FD7B-4FB4-9D28-69FA2B4F10C8}">
      <dgm:prSet/>
      <dgm:spPr/>
      <dgm:t>
        <a:bodyPr/>
        <a:lstStyle/>
        <a:p>
          <a:endParaRPr lang="en-US"/>
        </a:p>
      </dgm:t>
    </dgm:pt>
    <dgm:pt modelId="{85698A97-C826-497E-AE7E-95661666EF40}" type="sibTrans" cxnId="{2BED0C74-FD7B-4FB4-9D28-69FA2B4F10C8}">
      <dgm:prSet/>
      <dgm:spPr/>
      <dgm:t>
        <a:bodyPr/>
        <a:lstStyle/>
        <a:p>
          <a:endParaRPr lang="en-US"/>
        </a:p>
      </dgm:t>
    </dgm:pt>
    <dgm:pt modelId="{ACE53A33-979B-4E5E-B2B3-CE0AEF46BE1B}">
      <dgm:prSet phldrT="[Text]"/>
      <dgm:spPr/>
      <dgm:t>
        <a:bodyPr/>
        <a:lstStyle/>
        <a:p>
          <a:r>
            <a:rPr lang="en-US" b="1" dirty="0"/>
            <a:t>ASPEN</a:t>
          </a:r>
        </a:p>
      </dgm:t>
    </dgm:pt>
    <dgm:pt modelId="{5F4CF481-0917-4FF0-8A31-7EE681E29351}" type="parTrans" cxnId="{0B09F148-C79F-4333-A360-7CDC02B11713}">
      <dgm:prSet/>
      <dgm:spPr/>
      <dgm:t>
        <a:bodyPr/>
        <a:lstStyle/>
        <a:p>
          <a:endParaRPr lang="en-US"/>
        </a:p>
      </dgm:t>
    </dgm:pt>
    <dgm:pt modelId="{973D7DE4-FD70-4889-8608-FBCF982A19C1}" type="sibTrans" cxnId="{0B09F148-C79F-4333-A360-7CDC02B11713}">
      <dgm:prSet/>
      <dgm:spPr/>
      <dgm:t>
        <a:bodyPr/>
        <a:lstStyle/>
        <a:p>
          <a:endParaRPr lang="en-US"/>
        </a:p>
      </dgm:t>
    </dgm:pt>
    <dgm:pt modelId="{5D868F49-6F95-427E-8F7F-0CAAEA266533}" type="pres">
      <dgm:prSet presAssocID="{E3CB1479-7407-4C76-A22D-8B4412CE3869}" presName="Name0" presStyleCnt="0">
        <dgm:presLayoutVars>
          <dgm:chMax val="1"/>
          <dgm:dir/>
          <dgm:animLvl val="ctr"/>
          <dgm:resizeHandles val="exact"/>
        </dgm:presLayoutVars>
      </dgm:prSet>
      <dgm:spPr/>
    </dgm:pt>
    <dgm:pt modelId="{3DC70915-9C3F-405A-B6EE-F59020A502FD}" type="pres">
      <dgm:prSet presAssocID="{804E9A87-5511-4602-B110-07A36CD0E8CC}" presName="centerShape" presStyleLbl="node0" presStyleIdx="0" presStyleCnt="1"/>
      <dgm:spPr/>
    </dgm:pt>
    <dgm:pt modelId="{360EB430-1DF4-4F18-9625-1007F8E53D7E}" type="pres">
      <dgm:prSet presAssocID="{B60A6586-4054-44BE-8279-118A567D9E04}" presName="parTrans" presStyleLbl="sibTrans2D1" presStyleIdx="0" presStyleCnt="8"/>
      <dgm:spPr/>
    </dgm:pt>
    <dgm:pt modelId="{2B293FFD-BA74-4735-A906-0EEC73503211}" type="pres">
      <dgm:prSet presAssocID="{B60A6586-4054-44BE-8279-118A567D9E04}" presName="connectorText" presStyleLbl="sibTrans2D1" presStyleIdx="0" presStyleCnt="8"/>
      <dgm:spPr/>
    </dgm:pt>
    <dgm:pt modelId="{BC99535A-3890-41AC-81ED-1002E429108B}" type="pres">
      <dgm:prSet presAssocID="{C5DB1FAF-683E-4AE0-936F-644E43DE9F95}" presName="node" presStyleLbl="node1" presStyleIdx="0" presStyleCnt="8">
        <dgm:presLayoutVars>
          <dgm:bulletEnabled val="1"/>
        </dgm:presLayoutVars>
      </dgm:prSet>
      <dgm:spPr/>
    </dgm:pt>
    <dgm:pt modelId="{2D9A5446-0CFC-44C6-8C1E-10CA515175C3}" type="pres">
      <dgm:prSet presAssocID="{05995EFB-7894-499B-80C3-47694DBC643E}" presName="parTrans" presStyleLbl="sibTrans2D1" presStyleIdx="1" presStyleCnt="8"/>
      <dgm:spPr/>
    </dgm:pt>
    <dgm:pt modelId="{0543905D-E398-4E61-8197-0124A8241B24}" type="pres">
      <dgm:prSet presAssocID="{05995EFB-7894-499B-80C3-47694DBC643E}" presName="connectorText" presStyleLbl="sibTrans2D1" presStyleIdx="1" presStyleCnt="8"/>
      <dgm:spPr/>
    </dgm:pt>
    <dgm:pt modelId="{05B0191D-88DB-4853-8595-FD7547CBB14E}" type="pres">
      <dgm:prSet presAssocID="{C5F85C03-4769-4185-AF0D-1A00DB410539}" presName="node" presStyleLbl="node1" presStyleIdx="1" presStyleCnt="8">
        <dgm:presLayoutVars>
          <dgm:bulletEnabled val="1"/>
        </dgm:presLayoutVars>
      </dgm:prSet>
      <dgm:spPr/>
    </dgm:pt>
    <dgm:pt modelId="{57D975B5-8434-4406-BFA6-A6A9C654F39F}" type="pres">
      <dgm:prSet presAssocID="{A0732BD2-5F52-45EE-ACCB-EEDA27D7130D}" presName="parTrans" presStyleLbl="sibTrans2D1" presStyleIdx="2" presStyleCnt="8"/>
      <dgm:spPr/>
    </dgm:pt>
    <dgm:pt modelId="{37107B76-8CB8-4233-A9EF-CD329148CB91}" type="pres">
      <dgm:prSet presAssocID="{A0732BD2-5F52-45EE-ACCB-EEDA27D7130D}" presName="connectorText" presStyleLbl="sibTrans2D1" presStyleIdx="2" presStyleCnt="8"/>
      <dgm:spPr/>
    </dgm:pt>
    <dgm:pt modelId="{D502A671-C6D7-4CC1-9DA6-B129D8E20626}" type="pres">
      <dgm:prSet presAssocID="{5F921D0E-14CA-4AC3-99AC-A3B67B49886B}" presName="node" presStyleLbl="node1" presStyleIdx="2" presStyleCnt="8" custRadScaleRad="100192" custRadScaleInc="0">
        <dgm:presLayoutVars>
          <dgm:bulletEnabled val="1"/>
        </dgm:presLayoutVars>
      </dgm:prSet>
      <dgm:spPr/>
    </dgm:pt>
    <dgm:pt modelId="{AA89A9CA-5BBA-4CF5-8C89-36C4D1296200}" type="pres">
      <dgm:prSet presAssocID="{94A79BD3-FC3B-4ADF-AF22-D3B7D729FB7E}" presName="parTrans" presStyleLbl="sibTrans2D1" presStyleIdx="3" presStyleCnt="8"/>
      <dgm:spPr/>
    </dgm:pt>
    <dgm:pt modelId="{9A8EE4ED-E176-4C9B-966D-E1F2D9ED552E}" type="pres">
      <dgm:prSet presAssocID="{94A79BD3-FC3B-4ADF-AF22-D3B7D729FB7E}" presName="connectorText" presStyleLbl="sibTrans2D1" presStyleIdx="3" presStyleCnt="8"/>
      <dgm:spPr/>
    </dgm:pt>
    <dgm:pt modelId="{93A48243-FAD8-4BB5-9780-B94CE63E4A31}" type="pres">
      <dgm:prSet presAssocID="{FD31F936-4489-4C2A-9D32-DBE24789FCFC}" presName="node" presStyleLbl="node1" presStyleIdx="3" presStyleCnt="8">
        <dgm:presLayoutVars>
          <dgm:bulletEnabled val="1"/>
        </dgm:presLayoutVars>
      </dgm:prSet>
      <dgm:spPr/>
    </dgm:pt>
    <dgm:pt modelId="{335FE2E2-B985-437D-AC43-F6A3311AB889}" type="pres">
      <dgm:prSet presAssocID="{C8C027B4-71DB-4345-BE1F-B6CAE5FC526E}" presName="parTrans" presStyleLbl="sibTrans2D1" presStyleIdx="4" presStyleCnt="8"/>
      <dgm:spPr/>
    </dgm:pt>
    <dgm:pt modelId="{21F3CE90-4A94-4392-9D55-87B4CEEC947E}" type="pres">
      <dgm:prSet presAssocID="{C8C027B4-71DB-4345-BE1F-B6CAE5FC526E}" presName="connectorText" presStyleLbl="sibTrans2D1" presStyleIdx="4" presStyleCnt="8"/>
      <dgm:spPr/>
    </dgm:pt>
    <dgm:pt modelId="{DDAB79E7-E644-4C3F-AA09-6CE7292935E6}" type="pres">
      <dgm:prSet presAssocID="{8FB6E20B-B82E-44FB-911D-577F6D289A33}" presName="node" presStyleLbl="node1" presStyleIdx="4" presStyleCnt="8">
        <dgm:presLayoutVars>
          <dgm:bulletEnabled val="1"/>
        </dgm:presLayoutVars>
      </dgm:prSet>
      <dgm:spPr/>
    </dgm:pt>
    <dgm:pt modelId="{78169A5D-7CBB-4437-A1A7-523B4EA48B03}" type="pres">
      <dgm:prSet presAssocID="{3FFFE05C-AD0B-4C34-B856-4F19BE89C06E}" presName="parTrans" presStyleLbl="sibTrans2D1" presStyleIdx="5" presStyleCnt="8"/>
      <dgm:spPr/>
    </dgm:pt>
    <dgm:pt modelId="{BFB06AA8-A0B7-4F15-9CFA-46FBC6286EBC}" type="pres">
      <dgm:prSet presAssocID="{3FFFE05C-AD0B-4C34-B856-4F19BE89C06E}" presName="connectorText" presStyleLbl="sibTrans2D1" presStyleIdx="5" presStyleCnt="8"/>
      <dgm:spPr/>
    </dgm:pt>
    <dgm:pt modelId="{563D8BCF-1137-4BA7-934E-E28F23F0211E}" type="pres">
      <dgm:prSet presAssocID="{9E6E0699-6D29-4238-9CB7-FE2A879108FC}" presName="node" presStyleLbl="node1" presStyleIdx="5" presStyleCnt="8">
        <dgm:presLayoutVars>
          <dgm:bulletEnabled val="1"/>
        </dgm:presLayoutVars>
      </dgm:prSet>
      <dgm:spPr/>
    </dgm:pt>
    <dgm:pt modelId="{0BAC6257-5EEC-4E39-9868-CC29D2F45814}" type="pres">
      <dgm:prSet presAssocID="{1EE71F16-39DF-4355-9BFF-09C32C72EAC6}" presName="parTrans" presStyleLbl="sibTrans2D1" presStyleIdx="6" presStyleCnt="8"/>
      <dgm:spPr/>
    </dgm:pt>
    <dgm:pt modelId="{D9EC248A-33E3-41B5-905F-380304DCCFCF}" type="pres">
      <dgm:prSet presAssocID="{1EE71F16-39DF-4355-9BFF-09C32C72EAC6}" presName="connectorText" presStyleLbl="sibTrans2D1" presStyleIdx="6" presStyleCnt="8"/>
      <dgm:spPr/>
    </dgm:pt>
    <dgm:pt modelId="{F8CB7905-E0D0-4733-A138-C5F0AC5BD7D9}" type="pres">
      <dgm:prSet presAssocID="{F7C18D0B-B707-4B05-9EF3-F5EE15ED19E4}" presName="node" presStyleLbl="node1" presStyleIdx="6" presStyleCnt="8">
        <dgm:presLayoutVars>
          <dgm:bulletEnabled val="1"/>
        </dgm:presLayoutVars>
      </dgm:prSet>
      <dgm:spPr/>
    </dgm:pt>
    <dgm:pt modelId="{1A8FA700-3380-493A-97F2-5198BCCA3254}" type="pres">
      <dgm:prSet presAssocID="{5F4CF481-0917-4FF0-8A31-7EE681E29351}" presName="parTrans" presStyleLbl="sibTrans2D1" presStyleIdx="7" presStyleCnt="8"/>
      <dgm:spPr/>
    </dgm:pt>
    <dgm:pt modelId="{394AFF8A-6F35-4627-8FF4-A2701A758B13}" type="pres">
      <dgm:prSet presAssocID="{5F4CF481-0917-4FF0-8A31-7EE681E29351}" presName="connectorText" presStyleLbl="sibTrans2D1" presStyleIdx="7" presStyleCnt="8"/>
      <dgm:spPr/>
    </dgm:pt>
    <dgm:pt modelId="{CF7FF513-3899-4076-A54E-5D6892455A91}" type="pres">
      <dgm:prSet presAssocID="{ACE53A33-979B-4E5E-B2B3-CE0AEF46BE1B}" presName="node" presStyleLbl="node1" presStyleIdx="7" presStyleCnt="8">
        <dgm:presLayoutVars>
          <dgm:bulletEnabled val="1"/>
        </dgm:presLayoutVars>
      </dgm:prSet>
      <dgm:spPr/>
    </dgm:pt>
  </dgm:ptLst>
  <dgm:cxnLst>
    <dgm:cxn modelId="{DCC06D01-1E5A-47A6-A3D3-36781C47A074}" type="presOf" srcId="{C5F85C03-4769-4185-AF0D-1A00DB410539}" destId="{05B0191D-88DB-4853-8595-FD7547CBB14E}" srcOrd="0" destOrd="0" presId="urn:microsoft.com/office/officeart/2005/8/layout/radial5"/>
    <dgm:cxn modelId="{2576FA18-684C-42FD-A512-D6D46418847D}" srcId="{804E9A87-5511-4602-B110-07A36CD0E8CC}" destId="{FD31F936-4489-4C2A-9D32-DBE24789FCFC}" srcOrd="3" destOrd="0" parTransId="{94A79BD3-FC3B-4ADF-AF22-D3B7D729FB7E}" sibTransId="{AD5AB38F-FACD-4D96-92D1-47D7A23A8AAE}"/>
    <dgm:cxn modelId="{8A4C171F-D0BC-4389-87F8-50D14726D8DE}" type="presOf" srcId="{B60A6586-4054-44BE-8279-118A567D9E04}" destId="{360EB430-1DF4-4F18-9625-1007F8E53D7E}" srcOrd="0" destOrd="0" presId="urn:microsoft.com/office/officeart/2005/8/layout/radial5"/>
    <dgm:cxn modelId="{1844C624-3F6F-44CC-9029-F2788718E1AC}" type="presOf" srcId="{5F4CF481-0917-4FF0-8A31-7EE681E29351}" destId="{394AFF8A-6F35-4627-8FF4-A2701A758B13}" srcOrd="1" destOrd="0" presId="urn:microsoft.com/office/officeart/2005/8/layout/radial5"/>
    <dgm:cxn modelId="{5A000725-FECE-4590-831B-012160508599}" type="presOf" srcId="{C8C027B4-71DB-4345-BE1F-B6CAE5FC526E}" destId="{21F3CE90-4A94-4392-9D55-87B4CEEC947E}" srcOrd="1" destOrd="0" presId="urn:microsoft.com/office/officeart/2005/8/layout/radial5"/>
    <dgm:cxn modelId="{A28E0D3B-F32E-472B-9F49-D554276824A4}" type="presOf" srcId="{05995EFB-7894-499B-80C3-47694DBC643E}" destId="{0543905D-E398-4E61-8197-0124A8241B24}" srcOrd="1" destOrd="0" presId="urn:microsoft.com/office/officeart/2005/8/layout/radial5"/>
    <dgm:cxn modelId="{A4FFCD5B-64FE-48AF-A781-6A590E572AB7}" type="presOf" srcId="{FD31F936-4489-4C2A-9D32-DBE24789FCFC}" destId="{93A48243-FAD8-4BB5-9780-B94CE63E4A31}" srcOrd="0" destOrd="0" presId="urn:microsoft.com/office/officeart/2005/8/layout/radial5"/>
    <dgm:cxn modelId="{3B2E645C-016F-4121-B8C6-71748A1A8FB0}" srcId="{E3CB1479-7407-4C76-A22D-8B4412CE3869}" destId="{804E9A87-5511-4602-B110-07A36CD0E8CC}" srcOrd="0" destOrd="0" parTransId="{FE32FCA9-2C6E-4C40-B9B7-AABCCDB7A8C2}" sibTransId="{1B66C82F-126E-4A70-8DE4-B367490CF0E6}"/>
    <dgm:cxn modelId="{FA5F8666-ADE9-4A31-849A-C3F5687C763E}" type="presOf" srcId="{8FB6E20B-B82E-44FB-911D-577F6D289A33}" destId="{DDAB79E7-E644-4C3F-AA09-6CE7292935E6}" srcOrd="0" destOrd="0" presId="urn:microsoft.com/office/officeart/2005/8/layout/radial5"/>
    <dgm:cxn modelId="{0B09F148-C79F-4333-A360-7CDC02B11713}" srcId="{804E9A87-5511-4602-B110-07A36CD0E8CC}" destId="{ACE53A33-979B-4E5E-B2B3-CE0AEF46BE1B}" srcOrd="7" destOrd="0" parTransId="{5F4CF481-0917-4FF0-8A31-7EE681E29351}" sibTransId="{973D7DE4-FD70-4889-8608-FBCF982A19C1}"/>
    <dgm:cxn modelId="{2636104A-4AAA-430B-870F-44D1138EF520}" type="presOf" srcId="{ACE53A33-979B-4E5E-B2B3-CE0AEF46BE1B}" destId="{CF7FF513-3899-4076-A54E-5D6892455A91}" srcOrd="0" destOrd="0" presId="urn:microsoft.com/office/officeart/2005/8/layout/radial5"/>
    <dgm:cxn modelId="{A0A53A6E-8BBF-4A9D-8384-B1E7E7CA81E9}" type="presOf" srcId="{5F921D0E-14CA-4AC3-99AC-A3B67B49886B}" destId="{D502A671-C6D7-4CC1-9DA6-B129D8E20626}" srcOrd="0" destOrd="0" presId="urn:microsoft.com/office/officeart/2005/8/layout/radial5"/>
    <dgm:cxn modelId="{2BED0C74-FD7B-4FB4-9D28-69FA2B4F10C8}" srcId="{804E9A87-5511-4602-B110-07A36CD0E8CC}" destId="{F7C18D0B-B707-4B05-9EF3-F5EE15ED19E4}" srcOrd="6" destOrd="0" parTransId="{1EE71F16-39DF-4355-9BFF-09C32C72EAC6}" sibTransId="{85698A97-C826-497E-AE7E-95661666EF40}"/>
    <dgm:cxn modelId="{CF50AB55-EB14-4B5A-A7EB-6A7F66551660}" type="presOf" srcId="{E3CB1479-7407-4C76-A22D-8B4412CE3869}" destId="{5D868F49-6F95-427E-8F7F-0CAAEA266533}" srcOrd="0" destOrd="0" presId="urn:microsoft.com/office/officeart/2005/8/layout/radial5"/>
    <dgm:cxn modelId="{6916B257-6453-4D20-9B0C-FEDE37599F98}" type="presOf" srcId="{3FFFE05C-AD0B-4C34-B856-4F19BE89C06E}" destId="{78169A5D-7CBB-4437-A1A7-523B4EA48B03}" srcOrd="0" destOrd="0" presId="urn:microsoft.com/office/officeart/2005/8/layout/radial5"/>
    <dgm:cxn modelId="{C5094858-B24D-4CAD-838C-8239C218A57F}" type="presOf" srcId="{1EE71F16-39DF-4355-9BFF-09C32C72EAC6}" destId="{D9EC248A-33E3-41B5-905F-380304DCCFCF}" srcOrd="1" destOrd="0" presId="urn:microsoft.com/office/officeart/2005/8/layout/radial5"/>
    <dgm:cxn modelId="{39306D7F-4421-4592-81DC-557376F0B362}" type="presOf" srcId="{1EE71F16-39DF-4355-9BFF-09C32C72EAC6}" destId="{0BAC6257-5EEC-4E39-9868-CC29D2F45814}" srcOrd="0" destOrd="0" presId="urn:microsoft.com/office/officeart/2005/8/layout/radial5"/>
    <dgm:cxn modelId="{EBEDDF85-98BE-4DF8-AA51-289C5CAE5975}" srcId="{804E9A87-5511-4602-B110-07A36CD0E8CC}" destId="{9E6E0699-6D29-4238-9CB7-FE2A879108FC}" srcOrd="5" destOrd="0" parTransId="{3FFFE05C-AD0B-4C34-B856-4F19BE89C06E}" sibTransId="{894EDF5B-AED9-4AB7-A1A3-7C584775798C}"/>
    <dgm:cxn modelId="{D8552090-7727-49E9-A6BE-80817C01EEF4}" type="presOf" srcId="{A0732BD2-5F52-45EE-ACCB-EEDA27D7130D}" destId="{37107B76-8CB8-4233-A9EF-CD329148CB91}" srcOrd="1" destOrd="0" presId="urn:microsoft.com/office/officeart/2005/8/layout/radial5"/>
    <dgm:cxn modelId="{0A06699E-CF33-4526-8ED7-3C01263B9378}" srcId="{804E9A87-5511-4602-B110-07A36CD0E8CC}" destId="{8FB6E20B-B82E-44FB-911D-577F6D289A33}" srcOrd="4" destOrd="0" parTransId="{C8C027B4-71DB-4345-BE1F-B6CAE5FC526E}" sibTransId="{E4FF8162-C144-4C9A-819E-AE86BF7CF3D5}"/>
    <dgm:cxn modelId="{1DAD67A2-89B9-43CB-B835-AB77D559EE7A}" type="presOf" srcId="{3FFFE05C-AD0B-4C34-B856-4F19BE89C06E}" destId="{BFB06AA8-A0B7-4F15-9CFA-46FBC6286EBC}" srcOrd="1" destOrd="0" presId="urn:microsoft.com/office/officeart/2005/8/layout/radial5"/>
    <dgm:cxn modelId="{AD055AA2-69B5-4E29-A8A5-30FFB2D67CC7}" type="presOf" srcId="{9E6E0699-6D29-4238-9CB7-FE2A879108FC}" destId="{563D8BCF-1137-4BA7-934E-E28F23F0211E}" srcOrd="0" destOrd="0" presId="urn:microsoft.com/office/officeart/2005/8/layout/radial5"/>
    <dgm:cxn modelId="{6DA23DA3-2EEC-4F12-B5A7-25A1EC0DE4DB}" type="presOf" srcId="{94A79BD3-FC3B-4ADF-AF22-D3B7D729FB7E}" destId="{AA89A9CA-5BBA-4CF5-8C89-36C4D1296200}" srcOrd="0" destOrd="0" presId="urn:microsoft.com/office/officeart/2005/8/layout/radial5"/>
    <dgm:cxn modelId="{A4277FA4-1BEA-4093-9368-3E39BC8517E9}" srcId="{804E9A87-5511-4602-B110-07A36CD0E8CC}" destId="{C5F85C03-4769-4185-AF0D-1A00DB410539}" srcOrd="1" destOrd="0" parTransId="{05995EFB-7894-499B-80C3-47694DBC643E}" sibTransId="{AAF0C7E1-0B64-4D2F-A136-BBF4AA006650}"/>
    <dgm:cxn modelId="{F48225AD-0352-41AE-914E-542562F90ECC}" type="presOf" srcId="{804E9A87-5511-4602-B110-07A36CD0E8CC}" destId="{3DC70915-9C3F-405A-B6EE-F59020A502FD}" srcOrd="0" destOrd="0" presId="urn:microsoft.com/office/officeart/2005/8/layout/radial5"/>
    <dgm:cxn modelId="{2E8FC0AD-5EC3-41D1-85C1-74FF3E9011FB}" type="presOf" srcId="{B60A6586-4054-44BE-8279-118A567D9E04}" destId="{2B293FFD-BA74-4735-A906-0EEC73503211}" srcOrd="1" destOrd="0" presId="urn:microsoft.com/office/officeart/2005/8/layout/radial5"/>
    <dgm:cxn modelId="{D63425BA-1FFD-44D3-A0CB-46C6C50D7971}" type="presOf" srcId="{94A79BD3-FC3B-4ADF-AF22-D3B7D729FB7E}" destId="{9A8EE4ED-E176-4C9B-966D-E1F2D9ED552E}" srcOrd="1" destOrd="0" presId="urn:microsoft.com/office/officeart/2005/8/layout/radial5"/>
    <dgm:cxn modelId="{25FAACC0-02EE-4057-8BF3-9FDDAB235DE0}" type="presOf" srcId="{C5DB1FAF-683E-4AE0-936F-644E43DE9F95}" destId="{BC99535A-3890-41AC-81ED-1002E429108B}" srcOrd="0" destOrd="0" presId="urn:microsoft.com/office/officeart/2005/8/layout/radial5"/>
    <dgm:cxn modelId="{AF8017C2-16E7-4468-873E-8ACBE3188273}" srcId="{804E9A87-5511-4602-B110-07A36CD0E8CC}" destId="{C5DB1FAF-683E-4AE0-936F-644E43DE9F95}" srcOrd="0" destOrd="0" parTransId="{B60A6586-4054-44BE-8279-118A567D9E04}" sibTransId="{5F7E9435-6A4F-4AAB-AF40-F102AE37C0AF}"/>
    <dgm:cxn modelId="{38162DE0-5BDB-4A8A-8E18-C3F5A116D990}" type="presOf" srcId="{C8C027B4-71DB-4345-BE1F-B6CAE5FC526E}" destId="{335FE2E2-B985-437D-AC43-F6A3311AB889}" srcOrd="0" destOrd="0" presId="urn:microsoft.com/office/officeart/2005/8/layout/radial5"/>
    <dgm:cxn modelId="{888D18E4-80E4-407D-B317-88B4CB4CC6A4}" type="presOf" srcId="{5F4CF481-0917-4FF0-8A31-7EE681E29351}" destId="{1A8FA700-3380-493A-97F2-5198BCCA3254}" srcOrd="0" destOrd="0" presId="urn:microsoft.com/office/officeart/2005/8/layout/radial5"/>
    <dgm:cxn modelId="{DA991DE7-A685-4A39-B7FE-F47FECC79769}" type="presOf" srcId="{A0732BD2-5F52-45EE-ACCB-EEDA27D7130D}" destId="{57D975B5-8434-4406-BFA6-A6A9C654F39F}" srcOrd="0" destOrd="0" presId="urn:microsoft.com/office/officeart/2005/8/layout/radial5"/>
    <dgm:cxn modelId="{992B15F1-67E9-49F5-9965-1C7964363416}" type="presOf" srcId="{F7C18D0B-B707-4B05-9EF3-F5EE15ED19E4}" destId="{F8CB7905-E0D0-4733-A138-C5F0AC5BD7D9}" srcOrd="0" destOrd="0" presId="urn:microsoft.com/office/officeart/2005/8/layout/radial5"/>
    <dgm:cxn modelId="{3F3E0EF4-DE25-4A3E-AB00-6AD4C922DD7C}" srcId="{804E9A87-5511-4602-B110-07A36CD0E8CC}" destId="{5F921D0E-14CA-4AC3-99AC-A3B67B49886B}" srcOrd="2" destOrd="0" parTransId="{A0732BD2-5F52-45EE-ACCB-EEDA27D7130D}" sibTransId="{7919F480-4201-43D0-8DEA-44E2BFAAD9BB}"/>
    <dgm:cxn modelId="{63670DFF-1FBF-486C-B66B-216132907225}" type="presOf" srcId="{05995EFB-7894-499B-80C3-47694DBC643E}" destId="{2D9A5446-0CFC-44C6-8C1E-10CA515175C3}" srcOrd="0" destOrd="0" presId="urn:microsoft.com/office/officeart/2005/8/layout/radial5"/>
    <dgm:cxn modelId="{63524CB2-5E8D-4184-8FF8-2B8211B1C084}" type="presParOf" srcId="{5D868F49-6F95-427E-8F7F-0CAAEA266533}" destId="{3DC70915-9C3F-405A-B6EE-F59020A502FD}" srcOrd="0" destOrd="0" presId="urn:microsoft.com/office/officeart/2005/8/layout/radial5"/>
    <dgm:cxn modelId="{E5A1C6E9-E060-4978-AD1E-A5A22E01FA49}" type="presParOf" srcId="{5D868F49-6F95-427E-8F7F-0CAAEA266533}" destId="{360EB430-1DF4-4F18-9625-1007F8E53D7E}" srcOrd="1" destOrd="0" presId="urn:microsoft.com/office/officeart/2005/8/layout/radial5"/>
    <dgm:cxn modelId="{26DD4F8B-AAB2-4F79-93AF-49526AC28730}" type="presParOf" srcId="{360EB430-1DF4-4F18-9625-1007F8E53D7E}" destId="{2B293FFD-BA74-4735-A906-0EEC73503211}" srcOrd="0" destOrd="0" presId="urn:microsoft.com/office/officeart/2005/8/layout/radial5"/>
    <dgm:cxn modelId="{5434EFF2-ABA9-44F1-BFDC-E504312F5F9E}" type="presParOf" srcId="{5D868F49-6F95-427E-8F7F-0CAAEA266533}" destId="{BC99535A-3890-41AC-81ED-1002E429108B}" srcOrd="2" destOrd="0" presId="urn:microsoft.com/office/officeart/2005/8/layout/radial5"/>
    <dgm:cxn modelId="{B414D6F1-FD2A-49A1-A614-CBAD97BE3234}" type="presParOf" srcId="{5D868F49-6F95-427E-8F7F-0CAAEA266533}" destId="{2D9A5446-0CFC-44C6-8C1E-10CA515175C3}" srcOrd="3" destOrd="0" presId="urn:microsoft.com/office/officeart/2005/8/layout/radial5"/>
    <dgm:cxn modelId="{E1151831-F880-4618-B58C-251A2129C040}" type="presParOf" srcId="{2D9A5446-0CFC-44C6-8C1E-10CA515175C3}" destId="{0543905D-E398-4E61-8197-0124A8241B24}" srcOrd="0" destOrd="0" presId="urn:microsoft.com/office/officeart/2005/8/layout/radial5"/>
    <dgm:cxn modelId="{AC071C0B-7D0F-435E-859D-DE3A00881F66}" type="presParOf" srcId="{5D868F49-6F95-427E-8F7F-0CAAEA266533}" destId="{05B0191D-88DB-4853-8595-FD7547CBB14E}" srcOrd="4" destOrd="0" presId="urn:microsoft.com/office/officeart/2005/8/layout/radial5"/>
    <dgm:cxn modelId="{43F9FACB-2D4C-4175-AA58-A18AFF382789}" type="presParOf" srcId="{5D868F49-6F95-427E-8F7F-0CAAEA266533}" destId="{57D975B5-8434-4406-BFA6-A6A9C654F39F}" srcOrd="5" destOrd="0" presId="urn:microsoft.com/office/officeart/2005/8/layout/radial5"/>
    <dgm:cxn modelId="{4273F859-CE07-4DAA-A90D-B8F919996D6D}" type="presParOf" srcId="{57D975B5-8434-4406-BFA6-A6A9C654F39F}" destId="{37107B76-8CB8-4233-A9EF-CD329148CB91}" srcOrd="0" destOrd="0" presId="urn:microsoft.com/office/officeart/2005/8/layout/radial5"/>
    <dgm:cxn modelId="{070DEA61-638C-4643-8443-C9B68404FC73}" type="presParOf" srcId="{5D868F49-6F95-427E-8F7F-0CAAEA266533}" destId="{D502A671-C6D7-4CC1-9DA6-B129D8E20626}" srcOrd="6" destOrd="0" presId="urn:microsoft.com/office/officeart/2005/8/layout/radial5"/>
    <dgm:cxn modelId="{4570C418-3DAA-44C1-96A8-1647D3EA5434}" type="presParOf" srcId="{5D868F49-6F95-427E-8F7F-0CAAEA266533}" destId="{AA89A9CA-5BBA-4CF5-8C89-36C4D1296200}" srcOrd="7" destOrd="0" presId="urn:microsoft.com/office/officeart/2005/8/layout/radial5"/>
    <dgm:cxn modelId="{728A3D84-E3E9-4928-9CA4-27FFEAD6008A}" type="presParOf" srcId="{AA89A9CA-5BBA-4CF5-8C89-36C4D1296200}" destId="{9A8EE4ED-E176-4C9B-966D-E1F2D9ED552E}" srcOrd="0" destOrd="0" presId="urn:microsoft.com/office/officeart/2005/8/layout/radial5"/>
    <dgm:cxn modelId="{42093034-4E1B-4AEB-B3C6-1C7E4976A267}" type="presParOf" srcId="{5D868F49-6F95-427E-8F7F-0CAAEA266533}" destId="{93A48243-FAD8-4BB5-9780-B94CE63E4A31}" srcOrd="8" destOrd="0" presId="urn:microsoft.com/office/officeart/2005/8/layout/radial5"/>
    <dgm:cxn modelId="{12999591-D762-4A8E-AA83-AB6168901FCF}" type="presParOf" srcId="{5D868F49-6F95-427E-8F7F-0CAAEA266533}" destId="{335FE2E2-B985-437D-AC43-F6A3311AB889}" srcOrd="9" destOrd="0" presId="urn:microsoft.com/office/officeart/2005/8/layout/radial5"/>
    <dgm:cxn modelId="{B9C71E5A-B096-45E3-A7E2-F83FD139D86D}" type="presParOf" srcId="{335FE2E2-B985-437D-AC43-F6A3311AB889}" destId="{21F3CE90-4A94-4392-9D55-87B4CEEC947E}" srcOrd="0" destOrd="0" presId="urn:microsoft.com/office/officeart/2005/8/layout/radial5"/>
    <dgm:cxn modelId="{5B4B32F2-CA6E-4350-A162-2CBC142F740B}" type="presParOf" srcId="{5D868F49-6F95-427E-8F7F-0CAAEA266533}" destId="{DDAB79E7-E644-4C3F-AA09-6CE7292935E6}" srcOrd="10" destOrd="0" presId="urn:microsoft.com/office/officeart/2005/8/layout/radial5"/>
    <dgm:cxn modelId="{EEB36218-C1F2-4C9C-9A9A-09A14720872B}" type="presParOf" srcId="{5D868F49-6F95-427E-8F7F-0CAAEA266533}" destId="{78169A5D-7CBB-4437-A1A7-523B4EA48B03}" srcOrd="11" destOrd="0" presId="urn:microsoft.com/office/officeart/2005/8/layout/radial5"/>
    <dgm:cxn modelId="{D11A49AF-8C46-429C-A0C0-FF744EAFDB29}" type="presParOf" srcId="{78169A5D-7CBB-4437-A1A7-523B4EA48B03}" destId="{BFB06AA8-A0B7-4F15-9CFA-46FBC6286EBC}" srcOrd="0" destOrd="0" presId="urn:microsoft.com/office/officeart/2005/8/layout/radial5"/>
    <dgm:cxn modelId="{B1DEAEDF-AC28-4D31-964D-D7752BBF487B}" type="presParOf" srcId="{5D868F49-6F95-427E-8F7F-0CAAEA266533}" destId="{563D8BCF-1137-4BA7-934E-E28F23F0211E}" srcOrd="12" destOrd="0" presId="urn:microsoft.com/office/officeart/2005/8/layout/radial5"/>
    <dgm:cxn modelId="{FF3418D9-92BA-462D-BDC0-B7D212998947}" type="presParOf" srcId="{5D868F49-6F95-427E-8F7F-0CAAEA266533}" destId="{0BAC6257-5EEC-4E39-9868-CC29D2F45814}" srcOrd="13" destOrd="0" presId="urn:microsoft.com/office/officeart/2005/8/layout/radial5"/>
    <dgm:cxn modelId="{CED79004-9088-4455-B626-8B6FF8F1C1CC}" type="presParOf" srcId="{0BAC6257-5EEC-4E39-9868-CC29D2F45814}" destId="{D9EC248A-33E3-41B5-905F-380304DCCFCF}" srcOrd="0" destOrd="0" presId="urn:microsoft.com/office/officeart/2005/8/layout/radial5"/>
    <dgm:cxn modelId="{E68A7D4F-1072-4A80-8406-5305EAF02E36}" type="presParOf" srcId="{5D868F49-6F95-427E-8F7F-0CAAEA266533}" destId="{F8CB7905-E0D0-4733-A138-C5F0AC5BD7D9}" srcOrd="14" destOrd="0" presId="urn:microsoft.com/office/officeart/2005/8/layout/radial5"/>
    <dgm:cxn modelId="{C51ED378-766E-4D2E-9B57-EBA5C5C4320D}" type="presParOf" srcId="{5D868F49-6F95-427E-8F7F-0CAAEA266533}" destId="{1A8FA700-3380-493A-97F2-5198BCCA3254}" srcOrd="15" destOrd="0" presId="urn:microsoft.com/office/officeart/2005/8/layout/radial5"/>
    <dgm:cxn modelId="{470FB75C-FCDE-4821-8455-CFFAA330F72A}" type="presParOf" srcId="{1A8FA700-3380-493A-97F2-5198BCCA3254}" destId="{394AFF8A-6F35-4627-8FF4-A2701A758B13}" srcOrd="0" destOrd="0" presId="urn:microsoft.com/office/officeart/2005/8/layout/radial5"/>
    <dgm:cxn modelId="{FE8C397D-0998-48BF-BE4A-C769F492541A}" type="presParOf" srcId="{5D868F49-6F95-427E-8F7F-0CAAEA266533}" destId="{CF7FF513-3899-4076-A54E-5D6892455A91}"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0A07DE-F918-4BAD-A8CC-E6C61D9BC4DC}"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24ED6CFD-8C7F-4192-A147-A68843C7557C}">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Metabolic</a:t>
          </a:r>
          <a:endParaRPr lang="en-US" sz="2400" b="1" dirty="0"/>
        </a:p>
      </dgm:t>
    </dgm:pt>
    <dgm:pt modelId="{AAF0D83B-694D-48B5-8F1C-1352801FD8B2}" type="parTrans" cxnId="{98DCD189-9B23-4FC8-B4C8-8DABB7F858A5}">
      <dgm:prSet/>
      <dgm:spPr/>
      <dgm:t>
        <a:bodyPr/>
        <a:lstStyle/>
        <a:p>
          <a:endParaRPr lang="en-US"/>
        </a:p>
      </dgm:t>
    </dgm:pt>
    <dgm:pt modelId="{FEA99F5D-D8BA-4962-B95C-6B1486279FB4}" type="sibTrans" cxnId="{98DCD189-9B23-4FC8-B4C8-8DABB7F858A5}">
      <dgm:prSet/>
      <dgm:spPr/>
      <dgm:t>
        <a:bodyPr/>
        <a:lstStyle/>
        <a:p>
          <a:endParaRPr lang="en-US"/>
        </a:p>
      </dgm:t>
    </dgm:pt>
    <dgm:pt modelId="{D1B5170A-6923-427A-AFD4-AEA12410EA4D}">
      <dgm:prSet phldrT="[Text]" custT="1"/>
      <dgm:spPr>
        <a:solidFill>
          <a:schemeClr val="accent2">
            <a:lumMod val="20000"/>
            <a:lumOff val="80000"/>
            <a:alpha val="90000"/>
          </a:schemeClr>
        </a:solidFill>
        <a:ln>
          <a:noFill/>
        </a:ln>
        <a:effectLst>
          <a:outerShdw blurRad="44450" dist="27940" dir="5400000" algn="ctr">
            <a:srgbClr val="000000">
              <a:alpha val="32000"/>
            </a:srgbClr>
          </a:outerShdw>
        </a:effectLst>
        <a:scene3d>
          <a:camera prst="perspectiveFront"/>
          <a:lightRig rig="balanced" dir="t">
            <a:rot lat="0" lon="0" rev="8700000"/>
          </a:lightRig>
        </a:scene3d>
        <a:sp3d>
          <a:bevelT w="190500" h="38100"/>
        </a:sp3d>
      </dgm:spPr>
      <dgm:t>
        <a:bodyPr tIns="457200" bIns="182880"/>
        <a:lstStyle/>
        <a:p>
          <a:pPr>
            <a:lnSpc>
              <a:spcPct val="100000"/>
            </a:lnSpc>
            <a:spcBef>
              <a:spcPts val="0"/>
            </a:spcBef>
            <a:spcAft>
              <a:spcPts val="0"/>
            </a:spcAft>
          </a:pPr>
          <a:r>
            <a:rPr lang="en-US" sz="1400" b="1" dirty="0"/>
            <a:t>Electrolyte Shifts (K, Mg, Phos)</a:t>
          </a:r>
        </a:p>
      </dgm:t>
    </dgm:pt>
    <dgm:pt modelId="{3B962592-E394-4124-8832-0F3852EBBA03}" type="parTrans" cxnId="{976B633A-3EEA-4E91-AE31-D175EA89B2EB}">
      <dgm:prSet/>
      <dgm:spPr/>
      <dgm:t>
        <a:bodyPr/>
        <a:lstStyle/>
        <a:p>
          <a:endParaRPr lang="en-US"/>
        </a:p>
      </dgm:t>
    </dgm:pt>
    <dgm:pt modelId="{E0603F85-4F77-4577-AA0C-C6C4479018FF}" type="sibTrans" cxnId="{976B633A-3EEA-4E91-AE31-D175EA89B2EB}">
      <dgm:prSet/>
      <dgm:spPr/>
      <dgm:t>
        <a:bodyPr/>
        <a:lstStyle/>
        <a:p>
          <a:endParaRPr lang="en-US"/>
        </a:p>
      </dgm:t>
    </dgm:pt>
    <dgm:pt modelId="{D9B359BC-7489-48DC-846C-9337E6C553C5}">
      <dgm:prSet phldrT="[Text]" custT="1"/>
      <dgm:spPr>
        <a:solidFill>
          <a:srgbClr val="FF0000"/>
        </a:solidFill>
        <a:scene3d>
          <a:camera prst="orthographicFront"/>
          <a:lightRig rig="flat" dir="t"/>
        </a:scene3d>
        <a:sp3d prstMaterial="plastic">
          <a:bevelT w="120900" h="88900" prst="coolSlant"/>
          <a:bevelB w="88900" h="31750" prst="angle"/>
        </a:sp3d>
      </dgm:spPr>
      <dgm:t>
        <a:bodyPr/>
        <a:lstStyle/>
        <a:p>
          <a:r>
            <a:rPr lang="en-US" sz="2400" b="1" dirty="0"/>
            <a:t>Infections</a:t>
          </a:r>
        </a:p>
      </dgm:t>
    </dgm:pt>
    <dgm:pt modelId="{99774637-162F-4577-8236-1B2D06CAC37C}" type="parTrans" cxnId="{EB9D1D6D-DF77-4330-BC26-3BDF19F9E9FF}">
      <dgm:prSet/>
      <dgm:spPr/>
      <dgm:t>
        <a:bodyPr/>
        <a:lstStyle/>
        <a:p>
          <a:endParaRPr lang="en-US"/>
        </a:p>
      </dgm:t>
    </dgm:pt>
    <dgm:pt modelId="{550D25FF-250A-4B8D-8CC7-52D9B499E524}" type="sibTrans" cxnId="{EB9D1D6D-DF77-4330-BC26-3BDF19F9E9FF}">
      <dgm:prSet/>
      <dgm:spPr/>
      <dgm:t>
        <a:bodyPr/>
        <a:lstStyle/>
        <a:p>
          <a:endParaRPr lang="en-US"/>
        </a:p>
      </dgm:t>
    </dgm:pt>
    <dgm:pt modelId="{ED000B9D-921B-4C84-BCA7-6FBB942BC3F2}">
      <dgm:prSet phldrT="[Text]" custT="1"/>
      <dgm:spPr>
        <a:solidFill>
          <a:srgbClr val="EFE0D9">
            <a:alpha val="8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tIns="182880" bIns="182880"/>
        <a:lstStyle/>
        <a:p>
          <a:pPr>
            <a:spcBef>
              <a:spcPts val="1200"/>
            </a:spcBef>
          </a:pPr>
          <a:r>
            <a:rPr lang="en-US" sz="1400" b="1" dirty="0"/>
            <a:t>Central line-associated bloodstream infection (CLABSI)</a:t>
          </a:r>
        </a:p>
      </dgm:t>
    </dgm:pt>
    <dgm:pt modelId="{E139F99B-C63F-4870-BDAB-09AAB33C4E14}" type="parTrans" cxnId="{D4EB416B-559C-4182-B50B-B4F68CEB67DE}">
      <dgm:prSet/>
      <dgm:spPr/>
      <dgm:t>
        <a:bodyPr/>
        <a:lstStyle/>
        <a:p>
          <a:endParaRPr lang="en-US"/>
        </a:p>
      </dgm:t>
    </dgm:pt>
    <dgm:pt modelId="{2DA915CD-D456-4B0B-93C9-1589A1A958FB}" type="sibTrans" cxnId="{D4EB416B-559C-4182-B50B-B4F68CEB67DE}">
      <dgm:prSet/>
      <dgm:spPr/>
      <dgm:t>
        <a:bodyPr/>
        <a:lstStyle/>
        <a:p>
          <a:endParaRPr lang="en-US"/>
        </a:p>
      </dgm:t>
    </dgm:pt>
    <dgm:pt modelId="{DA8C5CF0-5916-4BDF-B5D0-AFFF06D6CB77}">
      <dgm:prSet phldrT="[Text]" custT="1"/>
      <dgm:spPr>
        <a:solidFill>
          <a:schemeClr val="accent3">
            <a:lumMod val="50000"/>
          </a:schemeClr>
        </a:solidFill>
      </dgm:spPr>
      <dgm:t>
        <a:bodyPr/>
        <a:lstStyle/>
        <a:p>
          <a:r>
            <a:rPr lang="en-US" sz="2400" b="1" dirty="0"/>
            <a:t>Mechanical</a:t>
          </a:r>
        </a:p>
      </dgm:t>
    </dgm:pt>
    <dgm:pt modelId="{8E546810-2BA3-4906-999A-674D4DA9D28D}" type="parTrans" cxnId="{9AEA9FCE-1FD4-4EF6-A6AC-6DA7F7EC87F3}">
      <dgm:prSet/>
      <dgm:spPr/>
      <dgm:t>
        <a:bodyPr/>
        <a:lstStyle/>
        <a:p>
          <a:endParaRPr lang="en-US"/>
        </a:p>
      </dgm:t>
    </dgm:pt>
    <dgm:pt modelId="{2A7C2894-8E28-45C9-BAB4-0B21574F45D9}" type="sibTrans" cxnId="{9AEA9FCE-1FD4-4EF6-A6AC-6DA7F7EC87F3}">
      <dgm:prSet/>
      <dgm:spPr/>
      <dgm:t>
        <a:bodyPr/>
        <a:lstStyle/>
        <a:p>
          <a:endParaRPr lang="en-US"/>
        </a:p>
      </dgm:t>
    </dgm:pt>
    <dgm:pt modelId="{BCFBB0F9-3F26-4537-858C-2982E56D052B}">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tIns="182880" bIns="182880"/>
        <a:lstStyle/>
        <a:p>
          <a:pPr>
            <a:lnSpc>
              <a:spcPct val="100000"/>
            </a:lnSpc>
            <a:spcBef>
              <a:spcPts val="0"/>
            </a:spcBef>
            <a:spcAft>
              <a:spcPts val="0"/>
            </a:spcAft>
          </a:pPr>
          <a:r>
            <a:rPr lang="en-US" sz="1400" b="1" dirty="0"/>
            <a:t>Allergic reaction (lipids)</a:t>
          </a:r>
        </a:p>
      </dgm:t>
    </dgm:pt>
    <dgm:pt modelId="{07FEC572-E9ED-43D5-99D8-2EBC92299998}" type="parTrans" cxnId="{AD763DA8-649D-4756-A3FE-7B7BE119E10E}">
      <dgm:prSet/>
      <dgm:spPr/>
      <dgm:t>
        <a:bodyPr/>
        <a:lstStyle/>
        <a:p>
          <a:endParaRPr lang="en-US"/>
        </a:p>
      </dgm:t>
    </dgm:pt>
    <dgm:pt modelId="{FEA83767-B9AE-456C-863D-EA0D34BE82E3}" type="sibTrans" cxnId="{AD763DA8-649D-4756-A3FE-7B7BE119E10E}">
      <dgm:prSet/>
      <dgm:spPr/>
      <dgm:t>
        <a:bodyPr/>
        <a:lstStyle/>
        <a:p>
          <a:endParaRPr lang="en-US"/>
        </a:p>
      </dgm:t>
    </dgm:pt>
    <dgm:pt modelId="{068A842E-6250-4CA1-9177-270AE49E9553}">
      <dgm:prSet phldrT="[Text]" custT="1"/>
      <dgm:spPr/>
      <dgm:t>
        <a:bodyPr/>
        <a:lstStyle/>
        <a:p>
          <a:r>
            <a:rPr lang="en-US" sz="2400" b="1" dirty="0"/>
            <a:t>Infusion-Related</a:t>
          </a:r>
        </a:p>
      </dgm:t>
    </dgm:pt>
    <dgm:pt modelId="{241D8618-48A4-4E6B-9ABF-D07B11C36855}" type="parTrans" cxnId="{A24A474B-8040-467B-B383-9D3B953F1F8E}">
      <dgm:prSet/>
      <dgm:spPr/>
      <dgm:t>
        <a:bodyPr/>
        <a:lstStyle/>
        <a:p>
          <a:endParaRPr lang="en-US"/>
        </a:p>
      </dgm:t>
    </dgm:pt>
    <dgm:pt modelId="{E6E81A37-BAA4-427B-A92E-0DDD8EAC2FA5}" type="sibTrans" cxnId="{A24A474B-8040-467B-B383-9D3B953F1F8E}">
      <dgm:prSet/>
      <dgm:spPr/>
      <dgm:t>
        <a:bodyPr/>
        <a:lstStyle/>
        <a:p>
          <a:endParaRPr lang="en-US"/>
        </a:p>
      </dgm:t>
    </dgm:pt>
    <dgm:pt modelId="{19AC1683-A21C-49CE-B9E7-B85D8FA83D3F}">
      <dgm:prSet phldrT="[Text]" custT="1"/>
      <dgm:spPr>
        <a:solidFill>
          <a:schemeClr val="accent2">
            <a:lumMod val="20000"/>
            <a:lumOff val="80000"/>
            <a:alpha val="90000"/>
          </a:schemeClr>
        </a:solidFill>
        <a:ln>
          <a:noFill/>
        </a:ln>
        <a:effectLst>
          <a:outerShdw blurRad="44450" dist="27940" dir="5400000" algn="ctr">
            <a:srgbClr val="000000">
              <a:alpha val="32000"/>
            </a:srgbClr>
          </a:outerShdw>
        </a:effectLst>
        <a:scene3d>
          <a:camera prst="perspectiveFront"/>
          <a:lightRig rig="balanced" dir="t">
            <a:rot lat="0" lon="0" rev="8700000"/>
          </a:lightRig>
        </a:scene3d>
        <a:sp3d>
          <a:bevelT w="190500" h="38100"/>
        </a:sp3d>
      </dgm:spPr>
      <dgm:t>
        <a:bodyPr tIns="457200" bIns="182880"/>
        <a:lstStyle/>
        <a:p>
          <a:pPr>
            <a:lnSpc>
              <a:spcPct val="100000"/>
            </a:lnSpc>
            <a:spcBef>
              <a:spcPts val="0"/>
            </a:spcBef>
            <a:spcAft>
              <a:spcPts val="0"/>
            </a:spcAft>
          </a:pPr>
          <a:r>
            <a:rPr lang="en-US" sz="1400" b="1" dirty="0"/>
            <a:t>Hyper/Hypoglycemia</a:t>
          </a:r>
        </a:p>
      </dgm:t>
    </dgm:pt>
    <dgm:pt modelId="{A942D445-A68E-44C8-BF47-2F81EF55FB46}" type="parTrans" cxnId="{B3A0C1CA-D7B1-44D0-9C84-70F2D7E3BBBF}">
      <dgm:prSet/>
      <dgm:spPr/>
      <dgm:t>
        <a:bodyPr/>
        <a:lstStyle/>
        <a:p>
          <a:endParaRPr lang="en-US"/>
        </a:p>
      </dgm:t>
    </dgm:pt>
    <dgm:pt modelId="{869F52FA-D86D-4894-A468-890FD71E7D5E}" type="sibTrans" cxnId="{B3A0C1CA-D7B1-44D0-9C84-70F2D7E3BBBF}">
      <dgm:prSet/>
      <dgm:spPr/>
      <dgm:t>
        <a:bodyPr/>
        <a:lstStyle/>
        <a:p>
          <a:endParaRPr lang="en-US"/>
        </a:p>
      </dgm:t>
    </dgm:pt>
    <dgm:pt modelId="{FE65FE51-26A7-4344-A9A9-595A6721E564}">
      <dgm:prSet phldrT="[Text]" custT="1"/>
      <dgm:spPr>
        <a:solidFill>
          <a:schemeClr val="accent2">
            <a:lumMod val="20000"/>
            <a:lumOff val="80000"/>
            <a:alpha val="90000"/>
          </a:schemeClr>
        </a:solidFill>
        <a:ln>
          <a:noFill/>
        </a:ln>
        <a:effectLst>
          <a:outerShdw blurRad="44450" dist="27940" dir="5400000" algn="ctr">
            <a:srgbClr val="000000">
              <a:alpha val="32000"/>
            </a:srgbClr>
          </a:outerShdw>
        </a:effectLst>
        <a:scene3d>
          <a:camera prst="perspectiveFront"/>
          <a:lightRig rig="balanced" dir="t">
            <a:rot lat="0" lon="0" rev="8700000"/>
          </a:lightRig>
        </a:scene3d>
        <a:sp3d>
          <a:bevelT w="190500" h="38100"/>
        </a:sp3d>
      </dgm:spPr>
      <dgm:t>
        <a:bodyPr tIns="457200" bIns="182880"/>
        <a:lstStyle/>
        <a:p>
          <a:pPr>
            <a:lnSpc>
              <a:spcPct val="100000"/>
            </a:lnSpc>
            <a:spcBef>
              <a:spcPts val="0"/>
            </a:spcBef>
            <a:spcAft>
              <a:spcPts val="0"/>
            </a:spcAft>
          </a:pPr>
          <a:r>
            <a:rPr lang="en-US" sz="1400" b="1" dirty="0"/>
            <a:t>Liver dysfunction</a:t>
          </a:r>
        </a:p>
      </dgm:t>
    </dgm:pt>
    <dgm:pt modelId="{E0E12B99-E83B-4A6A-BA72-3F120533B9A4}" type="parTrans" cxnId="{BA39F8DA-0CC6-4D08-A9A2-53B36090CF0E}">
      <dgm:prSet/>
      <dgm:spPr/>
      <dgm:t>
        <a:bodyPr/>
        <a:lstStyle/>
        <a:p>
          <a:endParaRPr lang="en-US"/>
        </a:p>
      </dgm:t>
    </dgm:pt>
    <dgm:pt modelId="{90628793-9F18-4989-A57C-91CF4A2E182C}" type="sibTrans" cxnId="{BA39F8DA-0CC6-4D08-A9A2-53B36090CF0E}">
      <dgm:prSet/>
      <dgm:spPr/>
      <dgm:t>
        <a:bodyPr/>
        <a:lstStyle/>
        <a:p>
          <a:endParaRPr lang="en-US"/>
        </a:p>
      </dgm:t>
    </dgm:pt>
    <dgm:pt modelId="{69D2A71F-E6F7-4E8A-8E2E-11434B2BE54E}">
      <dgm:prSet phldrT="[Text]" custT="1"/>
      <dgm:spPr>
        <a:solidFill>
          <a:schemeClr val="accent3">
            <a:lumMod val="20000"/>
            <a:lumOff val="8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tIns="182880" bIns="182880"/>
        <a:lstStyle/>
        <a:p>
          <a:pPr>
            <a:lnSpc>
              <a:spcPct val="100000"/>
            </a:lnSpc>
            <a:spcBef>
              <a:spcPts val="0"/>
            </a:spcBef>
            <a:spcAft>
              <a:spcPts val="0"/>
            </a:spcAft>
          </a:pPr>
          <a:r>
            <a:rPr lang="en-US" sz="1400" b="1" dirty="0"/>
            <a:t>Catheter occlusion</a:t>
          </a:r>
        </a:p>
      </dgm:t>
    </dgm:pt>
    <dgm:pt modelId="{6B9EBE91-A983-49D1-B8AD-18E3C47C7A27}" type="parTrans" cxnId="{219E717F-B203-4F03-A3E0-21781722C525}">
      <dgm:prSet/>
      <dgm:spPr/>
      <dgm:t>
        <a:bodyPr/>
        <a:lstStyle/>
        <a:p>
          <a:endParaRPr lang="en-US"/>
        </a:p>
      </dgm:t>
    </dgm:pt>
    <dgm:pt modelId="{D5ACE821-CDEA-4472-A601-3A24A4DF012C}" type="sibTrans" cxnId="{219E717F-B203-4F03-A3E0-21781722C525}">
      <dgm:prSet/>
      <dgm:spPr/>
      <dgm:t>
        <a:bodyPr/>
        <a:lstStyle/>
        <a:p>
          <a:endParaRPr lang="en-US"/>
        </a:p>
      </dgm:t>
    </dgm:pt>
    <dgm:pt modelId="{96CE6807-03A2-42F6-9391-9B46104DD7C7}">
      <dgm:prSet phldrT="[Text]" custT="1"/>
      <dgm:spPr>
        <a:solidFill>
          <a:schemeClr val="accent3">
            <a:lumMod val="20000"/>
            <a:lumOff val="8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tIns="182880" bIns="182880"/>
        <a:lstStyle/>
        <a:p>
          <a:pPr>
            <a:lnSpc>
              <a:spcPct val="100000"/>
            </a:lnSpc>
            <a:spcBef>
              <a:spcPts val="0"/>
            </a:spcBef>
            <a:spcAft>
              <a:spcPts val="0"/>
            </a:spcAft>
          </a:pPr>
          <a:r>
            <a:rPr lang="en-US" sz="1400" b="1" dirty="0"/>
            <a:t>Dislodgement</a:t>
          </a:r>
        </a:p>
      </dgm:t>
    </dgm:pt>
    <dgm:pt modelId="{E845CAEB-0965-4F5E-A2F8-7E195F36346F}" type="parTrans" cxnId="{3B938650-22EC-4BCC-831A-1992E00BE334}">
      <dgm:prSet/>
      <dgm:spPr/>
      <dgm:t>
        <a:bodyPr/>
        <a:lstStyle/>
        <a:p>
          <a:endParaRPr lang="en-US"/>
        </a:p>
      </dgm:t>
    </dgm:pt>
    <dgm:pt modelId="{29CF413C-F544-4173-A7E7-518BBB1B59F6}" type="sibTrans" cxnId="{3B938650-22EC-4BCC-831A-1992E00BE334}">
      <dgm:prSet/>
      <dgm:spPr/>
      <dgm:t>
        <a:bodyPr/>
        <a:lstStyle/>
        <a:p>
          <a:endParaRPr lang="en-US"/>
        </a:p>
      </dgm:t>
    </dgm:pt>
    <dgm:pt modelId="{DF940E0F-1456-4003-B054-CA9118193A29}">
      <dgm:prSet phldrT="[Text]" custT="1"/>
      <dgm:spPr>
        <a:solidFill>
          <a:schemeClr val="accent3">
            <a:lumMod val="20000"/>
            <a:lumOff val="8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tIns="182880" bIns="182880"/>
        <a:lstStyle/>
        <a:p>
          <a:pPr>
            <a:lnSpc>
              <a:spcPct val="100000"/>
            </a:lnSpc>
            <a:spcBef>
              <a:spcPts val="0"/>
            </a:spcBef>
            <a:spcAft>
              <a:spcPts val="0"/>
            </a:spcAft>
          </a:pPr>
          <a:r>
            <a:rPr lang="en-US" sz="1400" b="1" dirty="0"/>
            <a:t>Pump malfunction</a:t>
          </a:r>
        </a:p>
      </dgm:t>
    </dgm:pt>
    <dgm:pt modelId="{322A2A68-792D-46F6-8F50-623D08CC3F25}" type="parTrans" cxnId="{B56D95A1-62A2-4C15-BE7D-8DEE8F1E0B0F}">
      <dgm:prSet/>
      <dgm:spPr/>
      <dgm:t>
        <a:bodyPr/>
        <a:lstStyle/>
        <a:p>
          <a:endParaRPr lang="en-US"/>
        </a:p>
      </dgm:t>
    </dgm:pt>
    <dgm:pt modelId="{02A75EA2-3847-45B1-96A4-2AF4430B8061}" type="sibTrans" cxnId="{B56D95A1-62A2-4C15-BE7D-8DEE8F1E0B0F}">
      <dgm:prSet/>
      <dgm:spPr/>
      <dgm:t>
        <a:bodyPr/>
        <a:lstStyle/>
        <a:p>
          <a:endParaRPr lang="en-US"/>
        </a:p>
      </dgm:t>
    </dgm:pt>
    <dgm:pt modelId="{810CCC64-2F76-467C-9138-F3F890188FED}">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tIns="182880" bIns="182880"/>
        <a:lstStyle/>
        <a:p>
          <a:pPr>
            <a:lnSpc>
              <a:spcPct val="100000"/>
            </a:lnSpc>
            <a:spcBef>
              <a:spcPts val="0"/>
            </a:spcBef>
            <a:spcAft>
              <a:spcPts val="0"/>
            </a:spcAft>
          </a:pPr>
          <a:r>
            <a:rPr lang="en-US" sz="1400" b="1" dirty="0"/>
            <a:t>Fluid overload</a:t>
          </a:r>
        </a:p>
      </dgm:t>
    </dgm:pt>
    <dgm:pt modelId="{3FB07973-8D54-430E-85B1-6DD846A6DDF3}" type="parTrans" cxnId="{08CA5105-414A-4813-A889-AE5E8F7CBB01}">
      <dgm:prSet/>
      <dgm:spPr/>
      <dgm:t>
        <a:bodyPr/>
        <a:lstStyle/>
        <a:p>
          <a:endParaRPr lang="en-US"/>
        </a:p>
      </dgm:t>
    </dgm:pt>
    <dgm:pt modelId="{90AA6578-F882-4874-8A1B-AA3F19A04693}" type="sibTrans" cxnId="{08CA5105-414A-4813-A889-AE5E8F7CBB01}">
      <dgm:prSet/>
      <dgm:spPr/>
      <dgm:t>
        <a:bodyPr/>
        <a:lstStyle/>
        <a:p>
          <a:endParaRPr lang="en-US"/>
        </a:p>
      </dgm:t>
    </dgm:pt>
    <dgm:pt modelId="{29DE5508-3CE9-4872-9CBF-470394BEFE4D}">
      <dgm:prSet phldrT="[Text]" custT="1"/>
      <dgm:spPr>
        <a:gradFill rotWithShape="0">
          <a:gsLst>
            <a:gs pos="0">
              <a:schemeClr val="accent1">
                <a:hueOff val="0"/>
                <a:satOff val="0"/>
                <a:lumOff val="0"/>
                <a:alphaOff val="0"/>
                <a:satMod val="103000"/>
                <a:lumMod val="102000"/>
                <a:tint val="94000"/>
              </a:schemeClr>
            </a:gs>
            <a:gs pos="82000">
              <a:schemeClr val="accent1">
                <a:hueOff val="0"/>
                <a:satOff val="0"/>
                <a:lumOff val="0"/>
                <a:alphaOff val="0"/>
                <a:satMod val="110000"/>
                <a:lumMod val="100000"/>
                <a:shade val="100000"/>
              </a:schemeClr>
            </a:gs>
            <a:gs pos="33000">
              <a:srgbClr val="FFC000"/>
            </a:gs>
          </a:gsLs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spcBef>
              <a:spcPts val="1200"/>
            </a:spcBef>
          </a:pPr>
          <a:r>
            <a:rPr lang="en-US" sz="2400" b="1" dirty="0"/>
            <a:t>Venous Access</a:t>
          </a:r>
        </a:p>
      </dgm:t>
    </dgm:pt>
    <dgm:pt modelId="{A771483C-1585-492B-BA44-10525D0850EE}" type="parTrans" cxnId="{1EBCAB00-A2D1-4F06-B009-2ED1F9B91739}">
      <dgm:prSet/>
      <dgm:spPr/>
      <dgm:t>
        <a:bodyPr/>
        <a:lstStyle/>
        <a:p>
          <a:endParaRPr lang="en-US"/>
        </a:p>
      </dgm:t>
    </dgm:pt>
    <dgm:pt modelId="{486E334B-2BA5-4339-B37A-18BC8BB7971C}" type="sibTrans" cxnId="{1EBCAB00-A2D1-4F06-B009-2ED1F9B91739}">
      <dgm:prSet/>
      <dgm:spPr/>
      <dgm:t>
        <a:bodyPr/>
        <a:lstStyle/>
        <a:p>
          <a:endParaRPr lang="en-US"/>
        </a:p>
      </dgm:t>
    </dgm:pt>
    <dgm:pt modelId="{9702816C-1CAF-4BB3-9BBA-6A2F0BE8A88B}">
      <dgm:prSet phldrT="[Text]" custT="1"/>
      <dgm:spPr>
        <a:solidFill>
          <a:srgbClr val="B8B848">
            <a:alpha val="89804"/>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spcBef>
              <a:spcPts val="1200"/>
            </a:spcBef>
          </a:pPr>
          <a:r>
            <a:rPr lang="en-US" sz="1400" b="1" dirty="0"/>
            <a:t>Pneumothorax; Air Embolism; Bleeding; Venous Thrombosis; Vascular Injury</a:t>
          </a:r>
        </a:p>
      </dgm:t>
    </dgm:pt>
    <dgm:pt modelId="{57F75D77-7646-4DC5-AA0C-34054FF31F3F}" type="parTrans" cxnId="{A418C6D6-C8EE-4D3C-9C71-99046FAA63E2}">
      <dgm:prSet/>
      <dgm:spPr/>
      <dgm:t>
        <a:bodyPr/>
        <a:lstStyle/>
        <a:p>
          <a:endParaRPr lang="en-US"/>
        </a:p>
      </dgm:t>
    </dgm:pt>
    <dgm:pt modelId="{DEC2AD5B-39FF-4619-BED7-C2DEB4F51DBB}" type="sibTrans" cxnId="{A418C6D6-C8EE-4D3C-9C71-99046FAA63E2}">
      <dgm:prSet/>
      <dgm:spPr/>
      <dgm:t>
        <a:bodyPr/>
        <a:lstStyle/>
        <a:p>
          <a:endParaRPr lang="en-US"/>
        </a:p>
      </dgm:t>
    </dgm:pt>
    <dgm:pt modelId="{C01A548A-3AED-40A7-A5D7-26E7C3199AC9}">
      <dgm:prSet phldrT="[Text]" custT="1"/>
      <dgm:spPr>
        <a:solidFill>
          <a:schemeClr val="accent2">
            <a:lumMod val="20000"/>
            <a:lumOff val="80000"/>
            <a:alpha val="90000"/>
          </a:schemeClr>
        </a:solidFill>
        <a:ln>
          <a:noFill/>
        </a:ln>
        <a:effectLst>
          <a:outerShdw blurRad="44450" dist="27940" dir="5400000" algn="ctr">
            <a:srgbClr val="000000">
              <a:alpha val="32000"/>
            </a:srgbClr>
          </a:outerShdw>
        </a:effectLst>
        <a:scene3d>
          <a:camera prst="perspectiveFront"/>
          <a:lightRig rig="balanced" dir="t">
            <a:rot lat="0" lon="0" rev="8700000"/>
          </a:lightRig>
        </a:scene3d>
        <a:sp3d>
          <a:bevelT w="190500" h="38100"/>
        </a:sp3d>
      </dgm:spPr>
      <dgm:t>
        <a:bodyPr tIns="457200" bIns="182880"/>
        <a:lstStyle/>
        <a:p>
          <a:pPr>
            <a:lnSpc>
              <a:spcPct val="100000"/>
            </a:lnSpc>
            <a:spcBef>
              <a:spcPts val="0"/>
            </a:spcBef>
            <a:spcAft>
              <a:spcPts val="0"/>
            </a:spcAft>
          </a:pPr>
          <a:r>
            <a:rPr lang="en-US" sz="1400" b="1" dirty="0"/>
            <a:t>Refeeding syndrome</a:t>
          </a:r>
        </a:p>
      </dgm:t>
    </dgm:pt>
    <dgm:pt modelId="{6516A9C2-3AA1-4C73-BE34-640AC033A3D1}" type="parTrans" cxnId="{246B8008-665E-4FDA-8053-E98AFAE7FC5D}">
      <dgm:prSet/>
      <dgm:spPr/>
      <dgm:t>
        <a:bodyPr/>
        <a:lstStyle/>
        <a:p>
          <a:endParaRPr lang="en-US"/>
        </a:p>
      </dgm:t>
    </dgm:pt>
    <dgm:pt modelId="{94EF0425-A7DA-431D-B619-7BE73BFC6BE7}" type="sibTrans" cxnId="{246B8008-665E-4FDA-8053-E98AFAE7FC5D}">
      <dgm:prSet/>
      <dgm:spPr/>
      <dgm:t>
        <a:bodyPr/>
        <a:lstStyle/>
        <a:p>
          <a:endParaRPr lang="en-US"/>
        </a:p>
      </dgm:t>
    </dgm:pt>
    <dgm:pt modelId="{2147EDE7-61B5-47DC-8908-B0FA8C5FBFF3}">
      <dgm:prSet phldrT="[Text]" custT="1"/>
      <dgm:spPr>
        <a:solidFill>
          <a:schemeClr val="accent2">
            <a:lumMod val="20000"/>
            <a:lumOff val="80000"/>
            <a:alpha val="90000"/>
          </a:schemeClr>
        </a:solidFill>
        <a:ln>
          <a:noFill/>
        </a:ln>
        <a:effectLst>
          <a:outerShdw blurRad="44450" dist="27940" dir="5400000" algn="ctr">
            <a:srgbClr val="000000">
              <a:alpha val="32000"/>
            </a:srgbClr>
          </a:outerShdw>
        </a:effectLst>
        <a:scene3d>
          <a:camera prst="perspectiveFront"/>
          <a:lightRig rig="balanced" dir="t">
            <a:rot lat="0" lon="0" rev="8700000"/>
          </a:lightRig>
        </a:scene3d>
        <a:sp3d>
          <a:bevelT w="190500" h="38100"/>
        </a:sp3d>
      </dgm:spPr>
      <dgm:t>
        <a:bodyPr tIns="457200" bIns="182880"/>
        <a:lstStyle/>
        <a:p>
          <a:pPr>
            <a:lnSpc>
              <a:spcPct val="90000"/>
            </a:lnSpc>
            <a:spcBef>
              <a:spcPts val="1200"/>
            </a:spcBef>
            <a:spcAft>
              <a:spcPct val="15000"/>
            </a:spcAft>
          </a:pPr>
          <a:endParaRPr lang="en-US" sz="1400" b="1" dirty="0"/>
        </a:p>
      </dgm:t>
    </dgm:pt>
    <dgm:pt modelId="{EBA1B896-D615-4314-92D0-9B89D7BFAFD4}" type="parTrans" cxnId="{46C82150-A2E8-4A9E-A915-AEB9353EEE1C}">
      <dgm:prSet/>
      <dgm:spPr/>
      <dgm:t>
        <a:bodyPr/>
        <a:lstStyle/>
        <a:p>
          <a:endParaRPr lang="en-US"/>
        </a:p>
      </dgm:t>
    </dgm:pt>
    <dgm:pt modelId="{0C42E859-EB56-4FE8-9C5C-5D77B953A964}" type="sibTrans" cxnId="{46C82150-A2E8-4A9E-A915-AEB9353EEE1C}">
      <dgm:prSet/>
      <dgm:spPr/>
      <dgm:t>
        <a:bodyPr/>
        <a:lstStyle/>
        <a:p>
          <a:endParaRPr lang="en-US"/>
        </a:p>
      </dgm:t>
    </dgm:pt>
    <dgm:pt modelId="{0A78D57F-4628-443C-A435-831798B0521E}" type="pres">
      <dgm:prSet presAssocID="{160A07DE-F918-4BAD-A8CC-E6C61D9BC4DC}" presName="Name0" presStyleCnt="0">
        <dgm:presLayoutVars>
          <dgm:dir/>
          <dgm:animLvl val="lvl"/>
          <dgm:resizeHandles val="exact"/>
        </dgm:presLayoutVars>
      </dgm:prSet>
      <dgm:spPr/>
    </dgm:pt>
    <dgm:pt modelId="{4D0D43BA-A857-4D7B-8328-B3AF9DC8C328}" type="pres">
      <dgm:prSet presAssocID="{24ED6CFD-8C7F-4192-A147-A68843C7557C}" presName="linNode" presStyleCnt="0"/>
      <dgm:spPr/>
    </dgm:pt>
    <dgm:pt modelId="{89DF01DE-AF2B-4812-B57E-DD04C38445AE}" type="pres">
      <dgm:prSet presAssocID="{24ED6CFD-8C7F-4192-A147-A68843C7557C}" presName="parentText" presStyleLbl="node1" presStyleIdx="0" presStyleCnt="5">
        <dgm:presLayoutVars>
          <dgm:chMax val="1"/>
          <dgm:bulletEnabled val="1"/>
        </dgm:presLayoutVars>
      </dgm:prSet>
      <dgm:spPr/>
    </dgm:pt>
    <dgm:pt modelId="{D4F5235B-DB0A-4E58-9A13-52D05A8C548D}" type="pres">
      <dgm:prSet presAssocID="{24ED6CFD-8C7F-4192-A147-A68843C7557C}" presName="descendantText" presStyleLbl="alignAccFollowNode1" presStyleIdx="0" presStyleCnt="5" custScaleY="146603" custLinFactNeighborX="0" custLinFactNeighborY="8187">
        <dgm:presLayoutVars>
          <dgm:bulletEnabled val="1"/>
        </dgm:presLayoutVars>
      </dgm:prSet>
      <dgm:spPr/>
    </dgm:pt>
    <dgm:pt modelId="{2C191B58-7D02-4ADF-86B1-F2E8AF5A0DE5}" type="pres">
      <dgm:prSet presAssocID="{FEA99F5D-D8BA-4962-B95C-6B1486279FB4}" presName="sp" presStyleCnt="0"/>
      <dgm:spPr/>
    </dgm:pt>
    <dgm:pt modelId="{3285BCF4-A88C-4BD3-931E-11CA74E86330}" type="pres">
      <dgm:prSet presAssocID="{D9B359BC-7489-48DC-846C-9337E6C553C5}" presName="linNode" presStyleCnt="0"/>
      <dgm:spPr/>
    </dgm:pt>
    <dgm:pt modelId="{0B9ABAF5-929A-44F3-8589-2D754D88386A}" type="pres">
      <dgm:prSet presAssocID="{D9B359BC-7489-48DC-846C-9337E6C553C5}" presName="parentText" presStyleLbl="node1" presStyleIdx="1" presStyleCnt="5">
        <dgm:presLayoutVars>
          <dgm:chMax val="1"/>
          <dgm:bulletEnabled val="1"/>
        </dgm:presLayoutVars>
      </dgm:prSet>
      <dgm:spPr/>
    </dgm:pt>
    <dgm:pt modelId="{24FF7D27-AD5E-415A-8BC2-B0E12A2D00E9}" type="pres">
      <dgm:prSet presAssocID="{D9B359BC-7489-48DC-846C-9337E6C553C5}" presName="descendantText" presStyleLbl="alignAccFollowNode1" presStyleIdx="1" presStyleCnt="5" custScaleY="107444">
        <dgm:presLayoutVars>
          <dgm:bulletEnabled val="1"/>
        </dgm:presLayoutVars>
      </dgm:prSet>
      <dgm:spPr/>
    </dgm:pt>
    <dgm:pt modelId="{C2A26315-CF7C-4EBD-9035-01D434A08D7D}" type="pres">
      <dgm:prSet presAssocID="{550D25FF-250A-4B8D-8CC7-52D9B499E524}" presName="sp" presStyleCnt="0"/>
      <dgm:spPr/>
    </dgm:pt>
    <dgm:pt modelId="{F831D547-0336-4225-A58D-4DF337C1C874}" type="pres">
      <dgm:prSet presAssocID="{DA8C5CF0-5916-4BDF-B5D0-AFFF06D6CB77}" presName="linNode" presStyleCnt="0"/>
      <dgm:spPr/>
    </dgm:pt>
    <dgm:pt modelId="{DD0F9DE1-0A27-4832-9A89-ACA4F53BFB6E}" type="pres">
      <dgm:prSet presAssocID="{DA8C5CF0-5916-4BDF-B5D0-AFFF06D6CB77}" presName="parentText" presStyleLbl="node1" presStyleIdx="2" presStyleCnt="5">
        <dgm:presLayoutVars>
          <dgm:chMax val="1"/>
          <dgm:bulletEnabled val="1"/>
        </dgm:presLayoutVars>
      </dgm:prSet>
      <dgm:spPr/>
    </dgm:pt>
    <dgm:pt modelId="{96BDA14A-6BB1-4FA1-AB04-9691F5D6CDA9}" type="pres">
      <dgm:prSet presAssocID="{DA8C5CF0-5916-4BDF-B5D0-AFFF06D6CB77}" presName="descendantText" presStyleLbl="alignAccFollowNode1" presStyleIdx="2" presStyleCnt="5" custScaleY="112777" custLinFactNeighborX="0" custLinFactNeighborY="-1335">
        <dgm:presLayoutVars>
          <dgm:bulletEnabled val="1"/>
        </dgm:presLayoutVars>
      </dgm:prSet>
      <dgm:spPr/>
    </dgm:pt>
    <dgm:pt modelId="{2DB13F9E-FB49-40DA-B080-0029C9537434}" type="pres">
      <dgm:prSet presAssocID="{2A7C2894-8E28-45C9-BAB4-0B21574F45D9}" presName="sp" presStyleCnt="0"/>
      <dgm:spPr/>
    </dgm:pt>
    <dgm:pt modelId="{0FDE1057-854F-47F0-9FE0-E408D6441128}" type="pres">
      <dgm:prSet presAssocID="{068A842E-6250-4CA1-9177-270AE49E9553}" presName="linNode" presStyleCnt="0"/>
      <dgm:spPr/>
    </dgm:pt>
    <dgm:pt modelId="{971A1993-C672-4F8D-B6CD-95B851644217}" type="pres">
      <dgm:prSet presAssocID="{068A842E-6250-4CA1-9177-270AE49E9553}" presName="parentText" presStyleLbl="node1" presStyleIdx="3" presStyleCnt="5">
        <dgm:presLayoutVars>
          <dgm:chMax val="1"/>
          <dgm:bulletEnabled val="1"/>
        </dgm:presLayoutVars>
      </dgm:prSet>
      <dgm:spPr/>
    </dgm:pt>
    <dgm:pt modelId="{38A914CD-BB1F-489B-B953-3EBDA1AC06C0}" type="pres">
      <dgm:prSet presAssocID="{068A842E-6250-4CA1-9177-270AE49E9553}" presName="descendantText" presStyleLbl="alignAccFollowNode1" presStyleIdx="3" presStyleCnt="5" custScaleY="117994">
        <dgm:presLayoutVars>
          <dgm:bulletEnabled val="1"/>
        </dgm:presLayoutVars>
      </dgm:prSet>
      <dgm:spPr/>
    </dgm:pt>
    <dgm:pt modelId="{B6A2AB83-7A39-45FC-B504-82EBDE57A1BB}" type="pres">
      <dgm:prSet presAssocID="{E6E81A37-BAA4-427B-A92E-0DDD8EAC2FA5}" presName="sp" presStyleCnt="0"/>
      <dgm:spPr/>
    </dgm:pt>
    <dgm:pt modelId="{C205C978-55F2-48A1-BAE7-5E22E77E1C67}" type="pres">
      <dgm:prSet presAssocID="{29DE5508-3CE9-4872-9CBF-470394BEFE4D}" presName="linNode" presStyleCnt="0"/>
      <dgm:spPr/>
    </dgm:pt>
    <dgm:pt modelId="{8C870284-026C-4EF8-9B3F-65F6AE702BA0}" type="pres">
      <dgm:prSet presAssocID="{29DE5508-3CE9-4872-9CBF-470394BEFE4D}" presName="parentText" presStyleLbl="node1" presStyleIdx="4" presStyleCnt="5">
        <dgm:presLayoutVars>
          <dgm:chMax val="1"/>
          <dgm:bulletEnabled val="1"/>
        </dgm:presLayoutVars>
      </dgm:prSet>
      <dgm:spPr/>
    </dgm:pt>
    <dgm:pt modelId="{D5B928DC-E3E9-4D29-84F8-3BBEE69DEE35}" type="pres">
      <dgm:prSet presAssocID="{29DE5508-3CE9-4872-9CBF-470394BEFE4D}" presName="descendantText" presStyleLbl="alignAccFollowNode1" presStyleIdx="4" presStyleCnt="5" custScaleY="117808">
        <dgm:presLayoutVars>
          <dgm:bulletEnabled val="1"/>
        </dgm:presLayoutVars>
      </dgm:prSet>
      <dgm:spPr/>
    </dgm:pt>
  </dgm:ptLst>
  <dgm:cxnLst>
    <dgm:cxn modelId="{1EBCAB00-A2D1-4F06-B009-2ED1F9B91739}" srcId="{160A07DE-F918-4BAD-A8CC-E6C61D9BC4DC}" destId="{29DE5508-3CE9-4872-9CBF-470394BEFE4D}" srcOrd="4" destOrd="0" parTransId="{A771483C-1585-492B-BA44-10525D0850EE}" sibTransId="{486E334B-2BA5-4339-B37A-18BC8BB7971C}"/>
    <dgm:cxn modelId="{08CA5105-414A-4813-A889-AE5E8F7CBB01}" srcId="{068A842E-6250-4CA1-9177-270AE49E9553}" destId="{810CCC64-2F76-467C-9138-F3F890188FED}" srcOrd="1" destOrd="0" parTransId="{3FB07973-8D54-430E-85B1-6DD846A6DDF3}" sibTransId="{90AA6578-F882-4874-8A1B-AA3F19A04693}"/>
    <dgm:cxn modelId="{246B8008-665E-4FDA-8053-E98AFAE7FC5D}" srcId="{24ED6CFD-8C7F-4192-A147-A68843C7557C}" destId="{C01A548A-3AED-40A7-A5D7-26E7C3199AC9}" srcOrd="3" destOrd="0" parTransId="{6516A9C2-3AA1-4C73-BE34-640AC033A3D1}" sibTransId="{94EF0425-A7DA-431D-B619-7BE73BFC6BE7}"/>
    <dgm:cxn modelId="{615B5011-1BC7-43D8-BB66-547EFA0AF58D}" type="presOf" srcId="{160A07DE-F918-4BAD-A8CC-E6C61D9BC4DC}" destId="{0A78D57F-4628-443C-A435-831798B0521E}" srcOrd="0" destOrd="0" presId="urn:microsoft.com/office/officeart/2005/8/layout/vList5"/>
    <dgm:cxn modelId="{06045734-589D-4A7E-9EAA-AC493A67FD7C}" type="presOf" srcId="{C01A548A-3AED-40A7-A5D7-26E7C3199AC9}" destId="{D4F5235B-DB0A-4E58-9A13-52D05A8C548D}" srcOrd="0" destOrd="3" presId="urn:microsoft.com/office/officeart/2005/8/layout/vList5"/>
    <dgm:cxn modelId="{976B633A-3EEA-4E91-AE31-D175EA89B2EB}" srcId="{24ED6CFD-8C7F-4192-A147-A68843C7557C}" destId="{D1B5170A-6923-427A-AFD4-AEA12410EA4D}" srcOrd="0" destOrd="0" parTransId="{3B962592-E394-4124-8832-0F3852EBBA03}" sibTransId="{E0603F85-4F77-4577-AA0C-C6C4479018FF}"/>
    <dgm:cxn modelId="{DA64625B-4A81-4881-AB05-DD53E3F6D9FF}" type="presOf" srcId="{9702816C-1CAF-4BB3-9BBA-6A2F0BE8A88B}" destId="{D5B928DC-E3E9-4D29-84F8-3BBEE69DEE35}" srcOrd="0" destOrd="0" presId="urn:microsoft.com/office/officeart/2005/8/layout/vList5"/>
    <dgm:cxn modelId="{8223D65B-DBDC-4AE1-93FB-C01A5AAA4D2C}" type="presOf" srcId="{69D2A71F-E6F7-4E8A-8E2E-11434B2BE54E}" destId="{96BDA14A-6BB1-4FA1-AB04-9691F5D6CDA9}" srcOrd="0" destOrd="0" presId="urn:microsoft.com/office/officeart/2005/8/layout/vList5"/>
    <dgm:cxn modelId="{8B312443-C834-4EC7-9277-DD37820E9004}" type="presOf" srcId="{BCFBB0F9-3F26-4537-858C-2982E56D052B}" destId="{38A914CD-BB1F-489B-B953-3EBDA1AC06C0}" srcOrd="0" destOrd="0" presId="urn:microsoft.com/office/officeart/2005/8/layout/vList5"/>
    <dgm:cxn modelId="{95FDCC47-C7A5-4A47-ABE9-24DCC099625D}" type="presOf" srcId="{DF940E0F-1456-4003-B054-CA9118193A29}" destId="{96BDA14A-6BB1-4FA1-AB04-9691F5D6CDA9}" srcOrd="0" destOrd="2" presId="urn:microsoft.com/office/officeart/2005/8/layout/vList5"/>
    <dgm:cxn modelId="{D4EB416B-559C-4182-B50B-B4F68CEB67DE}" srcId="{D9B359BC-7489-48DC-846C-9337E6C553C5}" destId="{ED000B9D-921B-4C84-BCA7-6FBB942BC3F2}" srcOrd="0" destOrd="0" parTransId="{E139F99B-C63F-4870-BDAB-09AAB33C4E14}" sibTransId="{2DA915CD-D456-4B0B-93C9-1589A1A958FB}"/>
    <dgm:cxn modelId="{A24A474B-8040-467B-B383-9D3B953F1F8E}" srcId="{160A07DE-F918-4BAD-A8CC-E6C61D9BC4DC}" destId="{068A842E-6250-4CA1-9177-270AE49E9553}" srcOrd="3" destOrd="0" parTransId="{241D8618-48A4-4E6B-9ABF-D07B11C36855}" sibTransId="{E6E81A37-BAA4-427B-A92E-0DDD8EAC2FA5}"/>
    <dgm:cxn modelId="{EB9D1D6D-DF77-4330-BC26-3BDF19F9E9FF}" srcId="{160A07DE-F918-4BAD-A8CC-E6C61D9BC4DC}" destId="{D9B359BC-7489-48DC-846C-9337E6C553C5}" srcOrd="1" destOrd="0" parTransId="{99774637-162F-4577-8236-1B2D06CAC37C}" sibTransId="{550D25FF-250A-4B8D-8CC7-52D9B499E524}"/>
    <dgm:cxn modelId="{BBF8D14D-83F8-4B52-BDE1-BC8929DFD9CD}" type="presOf" srcId="{D1B5170A-6923-427A-AFD4-AEA12410EA4D}" destId="{D4F5235B-DB0A-4E58-9A13-52D05A8C548D}" srcOrd="0" destOrd="0" presId="urn:microsoft.com/office/officeart/2005/8/layout/vList5"/>
    <dgm:cxn modelId="{0FFA1E50-755D-4D8C-A71A-50593C2AD0E0}" type="presOf" srcId="{068A842E-6250-4CA1-9177-270AE49E9553}" destId="{971A1993-C672-4F8D-B6CD-95B851644217}" srcOrd="0" destOrd="0" presId="urn:microsoft.com/office/officeart/2005/8/layout/vList5"/>
    <dgm:cxn modelId="{46C82150-A2E8-4A9E-A915-AEB9353EEE1C}" srcId="{24ED6CFD-8C7F-4192-A147-A68843C7557C}" destId="{2147EDE7-61B5-47DC-8908-B0FA8C5FBFF3}" srcOrd="4" destOrd="0" parTransId="{EBA1B896-D615-4314-92D0-9B89D7BFAFD4}" sibTransId="{0C42E859-EB56-4FE8-9C5C-5D77B953A964}"/>
    <dgm:cxn modelId="{3B938650-22EC-4BCC-831A-1992E00BE334}" srcId="{DA8C5CF0-5916-4BDF-B5D0-AFFF06D6CB77}" destId="{96CE6807-03A2-42F6-9391-9B46104DD7C7}" srcOrd="1" destOrd="0" parTransId="{E845CAEB-0965-4F5E-A2F8-7E195F36346F}" sibTransId="{29CF413C-F544-4173-A7E7-518BBB1B59F6}"/>
    <dgm:cxn modelId="{91C37453-7063-4AF7-A6A6-66B9C9462192}" type="presOf" srcId="{810CCC64-2F76-467C-9138-F3F890188FED}" destId="{38A914CD-BB1F-489B-B953-3EBDA1AC06C0}" srcOrd="0" destOrd="1" presId="urn:microsoft.com/office/officeart/2005/8/layout/vList5"/>
    <dgm:cxn modelId="{CECDEB58-962E-4728-A2BB-7B12F0A6EBC2}" type="presOf" srcId="{19AC1683-A21C-49CE-B9E7-B85D8FA83D3F}" destId="{D4F5235B-DB0A-4E58-9A13-52D05A8C548D}" srcOrd="0" destOrd="1" presId="urn:microsoft.com/office/officeart/2005/8/layout/vList5"/>
    <dgm:cxn modelId="{219E717F-B203-4F03-A3E0-21781722C525}" srcId="{DA8C5CF0-5916-4BDF-B5D0-AFFF06D6CB77}" destId="{69D2A71F-E6F7-4E8A-8E2E-11434B2BE54E}" srcOrd="0" destOrd="0" parTransId="{6B9EBE91-A983-49D1-B8AD-18E3C47C7A27}" sibTransId="{D5ACE821-CDEA-4472-A601-3A24A4DF012C}"/>
    <dgm:cxn modelId="{98DCD189-9B23-4FC8-B4C8-8DABB7F858A5}" srcId="{160A07DE-F918-4BAD-A8CC-E6C61D9BC4DC}" destId="{24ED6CFD-8C7F-4192-A147-A68843C7557C}" srcOrd="0" destOrd="0" parTransId="{AAF0D83B-694D-48B5-8F1C-1352801FD8B2}" sibTransId="{FEA99F5D-D8BA-4962-B95C-6B1486279FB4}"/>
    <dgm:cxn modelId="{CA8FB98F-7FCE-4047-85EF-ED57B35D62B5}" type="presOf" srcId="{2147EDE7-61B5-47DC-8908-B0FA8C5FBFF3}" destId="{D4F5235B-DB0A-4E58-9A13-52D05A8C548D}" srcOrd="0" destOrd="4" presId="urn:microsoft.com/office/officeart/2005/8/layout/vList5"/>
    <dgm:cxn modelId="{F88EE3A0-BE88-4DE1-87E1-0F5AE7AE5881}" type="presOf" srcId="{29DE5508-3CE9-4872-9CBF-470394BEFE4D}" destId="{8C870284-026C-4EF8-9B3F-65F6AE702BA0}" srcOrd="0" destOrd="0" presId="urn:microsoft.com/office/officeart/2005/8/layout/vList5"/>
    <dgm:cxn modelId="{B56D95A1-62A2-4C15-BE7D-8DEE8F1E0B0F}" srcId="{DA8C5CF0-5916-4BDF-B5D0-AFFF06D6CB77}" destId="{DF940E0F-1456-4003-B054-CA9118193A29}" srcOrd="2" destOrd="0" parTransId="{322A2A68-792D-46F6-8F50-623D08CC3F25}" sibTransId="{02A75EA2-3847-45B1-96A4-2AF4430B8061}"/>
    <dgm:cxn modelId="{AD763DA8-649D-4756-A3FE-7B7BE119E10E}" srcId="{068A842E-6250-4CA1-9177-270AE49E9553}" destId="{BCFBB0F9-3F26-4537-858C-2982E56D052B}" srcOrd="0" destOrd="0" parTransId="{07FEC572-E9ED-43D5-99D8-2EBC92299998}" sibTransId="{FEA83767-B9AE-456C-863D-EA0D34BE82E3}"/>
    <dgm:cxn modelId="{CEDD06A9-3FE1-4D2A-B507-62F630452429}" type="presOf" srcId="{ED000B9D-921B-4C84-BCA7-6FBB942BC3F2}" destId="{24FF7D27-AD5E-415A-8BC2-B0E12A2D00E9}" srcOrd="0" destOrd="0" presId="urn:microsoft.com/office/officeart/2005/8/layout/vList5"/>
    <dgm:cxn modelId="{6849B3AB-A29E-4282-AC7E-9F1A17E37526}" type="presOf" srcId="{FE65FE51-26A7-4344-A9A9-595A6721E564}" destId="{D4F5235B-DB0A-4E58-9A13-52D05A8C548D}" srcOrd="0" destOrd="2" presId="urn:microsoft.com/office/officeart/2005/8/layout/vList5"/>
    <dgm:cxn modelId="{0EF455BF-4B1A-49F2-AFC3-FD6DFED0EFBF}" type="presOf" srcId="{D9B359BC-7489-48DC-846C-9337E6C553C5}" destId="{0B9ABAF5-929A-44F3-8589-2D754D88386A}" srcOrd="0" destOrd="0" presId="urn:microsoft.com/office/officeart/2005/8/layout/vList5"/>
    <dgm:cxn modelId="{ED051EC4-F333-40E7-85AE-0BE8590C6B27}" type="presOf" srcId="{DA8C5CF0-5916-4BDF-B5D0-AFFF06D6CB77}" destId="{DD0F9DE1-0A27-4832-9A89-ACA4F53BFB6E}" srcOrd="0" destOrd="0" presId="urn:microsoft.com/office/officeart/2005/8/layout/vList5"/>
    <dgm:cxn modelId="{B3A0C1CA-D7B1-44D0-9C84-70F2D7E3BBBF}" srcId="{24ED6CFD-8C7F-4192-A147-A68843C7557C}" destId="{19AC1683-A21C-49CE-B9E7-B85D8FA83D3F}" srcOrd="1" destOrd="0" parTransId="{A942D445-A68E-44C8-BF47-2F81EF55FB46}" sibTransId="{869F52FA-D86D-4894-A468-890FD71E7D5E}"/>
    <dgm:cxn modelId="{9AEA9FCE-1FD4-4EF6-A6AC-6DA7F7EC87F3}" srcId="{160A07DE-F918-4BAD-A8CC-E6C61D9BC4DC}" destId="{DA8C5CF0-5916-4BDF-B5D0-AFFF06D6CB77}" srcOrd="2" destOrd="0" parTransId="{8E546810-2BA3-4906-999A-674D4DA9D28D}" sibTransId="{2A7C2894-8E28-45C9-BAB4-0B21574F45D9}"/>
    <dgm:cxn modelId="{A418C6D6-C8EE-4D3C-9C71-99046FAA63E2}" srcId="{29DE5508-3CE9-4872-9CBF-470394BEFE4D}" destId="{9702816C-1CAF-4BB3-9BBA-6A2F0BE8A88B}" srcOrd="0" destOrd="0" parTransId="{57F75D77-7646-4DC5-AA0C-34054FF31F3F}" sibTransId="{DEC2AD5B-39FF-4619-BED7-C2DEB4F51DBB}"/>
    <dgm:cxn modelId="{BA39F8DA-0CC6-4D08-A9A2-53B36090CF0E}" srcId="{24ED6CFD-8C7F-4192-A147-A68843C7557C}" destId="{FE65FE51-26A7-4344-A9A9-595A6721E564}" srcOrd="2" destOrd="0" parTransId="{E0E12B99-E83B-4A6A-BA72-3F120533B9A4}" sibTransId="{90628793-9F18-4989-A57C-91CF4A2E182C}"/>
    <dgm:cxn modelId="{1248BBE5-9C0A-4485-8A79-63EF7D24D097}" type="presOf" srcId="{24ED6CFD-8C7F-4192-A147-A68843C7557C}" destId="{89DF01DE-AF2B-4812-B57E-DD04C38445AE}" srcOrd="0" destOrd="0" presId="urn:microsoft.com/office/officeart/2005/8/layout/vList5"/>
    <dgm:cxn modelId="{8A1E39EF-17A1-4E35-AD85-6FB93B228ED0}" type="presOf" srcId="{96CE6807-03A2-42F6-9391-9B46104DD7C7}" destId="{96BDA14A-6BB1-4FA1-AB04-9691F5D6CDA9}" srcOrd="0" destOrd="1" presId="urn:microsoft.com/office/officeart/2005/8/layout/vList5"/>
    <dgm:cxn modelId="{D8AD7811-72C7-4779-AEEA-0B60D35CAA42}" type="presParOf" srcId="{0A78D57F-4628-443C-A435-831798B0521E}" destId="{4D0D43BA-A857-4D7B-8328-B3AF9DC8C328}" srcOrd="0" destOrd="0" presId="urn:microsoft.com/office/officeart/2005/8/layout/vList5"/>
    <dgm:cxn modelId="{25427C5C-CD78-44F6-8FE5-16890F9E0243}" type="presParOf" srcId="{4D0D43BA-A857-4D7B-8328-B3AF9DC8C328}" destId="{89DF01DE-AF2B-4812-B57E-DD04C38445AE}" srcOrd="0" destOrd="0" presId="urn:microsoft.com/office/officeart/2005/8/layout/vList5"/>
    <dgm:cxn modelId="{872A0F33-B09A-48BD-A6AF-8FEC9C468E8F}" type="presParOf" srcId="{4D0D43BA-A857-4D7B-8328-B3AF9DC8C328}" destId="{D4F5235B-DB0A-4E58-9A13-52D05A8C548D}" srcOrd="1" destOrd="0" presId="urn:microsoft.com/office/officeart/2005/8/layout/vList5"/>
    <dgm:cxn modelId="{143A4ADB-230F-4355-822B-38063B232CB5}" type="presParOf" srcId="{0A78D57F-4628-443C-A435-831798B0521E}" destId="{2C191B58-7D02-4ADF-86B1-F2E8AF5A0DE5}" srcOrd="1" destOrd="0" presId="urn:microsoft.com/office/officeart/2005/8/layout/vList5"/>
    <dgm:cxn modelId="{8BDEA591-FAC4-44DD-B6C5-F7E8374164B2}" type="presParOf" srcId="{0A78D57F-4628-443C-A435-831798B0521E}" destId="{3285BCF4-A88C-4BD3-931E-11CA74E86330}" srcOrd="2" destOrd="0" presId="urn:microsoft.com/office/officeart/2005/8/layout/vList5"/>
    <dgm:cxn modelId="{82F2175A-DE06-40F3-BC78-25CDEF49B90B}" type="presParOf" srcId="{3285BCF4-A88C-4BD3-931E-11CA74E86330}" destId="{0B9ABAF5-929A-44F3-8589-2D754D88386A}" srcOrd="0" destOrd="0" presId="urn:microsoft.com/office/officeart/2005/8/layout/vList5"/>
    <dgm:cxn modelId="{6CF81A68-A881-4C52-939E-53F5450722C5}" type="presParOf" srcId="{3285BCF4-A88C-4BD3-931E-11CA74E86330}" destId="{24FF7D27-AD5E-415A-8BC2-B0E12A2D00E9}" srcOrd="1" destOrd="0" presId="urn:microsoft.com/office/officeart/2005/8/layout/vList5"/>
    <dgm:cxn modelId="{D5AC3864-C840-43EF-9DD3-228505B8ACCC}" type="presParOf" srcId="{0A78D57F-4628-443C-A435-831798B0521E}" destId="{C2A26315-CF7C-4EBD-9035-01D434A08D7D}" srcOrd="3" destOrd="0" presId="urn:microsoft.com/office/officeart/2005/8/layout/vList5"/>
    <dgm:cxn modelId="{165FB404-E346-4F79-B0DE-6DDFEDB053F2}" type="presParOf" srcId="{0A78D57F-4628-443C-A435-831798B0521E}" destId="{F831D547-0336-4225-A58D-4DF337C1C874}" srcOrd="4" destOrd="0" presId="urn:microsoft.com/office/officeart/2005/8/layout/vList5"/>
    <dgm:cxn modelId="{2D662CD8-6A79-4F55-B303-FE40BF6F6A76}" type="presParOf" srcId="{F831D547-0336-4225-A58D-4DF337C1C874}" destId="{DD0F9DE1-0A27-4832-9A89-ACA4F53BFB6E}" srcOrd="0" destOrd="0" presId="urn:microsoft.com/office/officeart/2005/8/layout/vList5"/>
    <dgm:cxn modelId="{63F9ECEA-CD47-46D2-9853-B15C32C881C0}" type="presParOf" srcId="{F831D547-0336-4225-A58D-4DF337C1C874}" destId="{96BDA14A-6BB1-4FA1-AB04-9691F5D6CDA9}" srcOrd="1" destOrd="0" presId="urn:microsoft.com/office/officeart/2005/8/layout/vList5"/>
    <dgm:cxn modelId="{DDEC0FB7-F53B-4C19-B4D9-1D76EF77C008}" type="presParOf" srcId="{0A78D57F-4628-443C-A435-831798B0521E}" destId="{2DB13F9E-FB49-40DA-B080-0029C9537434}" srcOrd="5" destOrd="0" presId="urn:microsoft.com/office/officeart/2005/8/layout/vList5"/>
    <dgm:cxn modelId="{47FC586A-C1AD-4DC7-BAD8-50E1B7781ED7}" type="presParOf" srcId="{0A78D57F-4628-443C-A435-831798B0521E}" destId="{0FDE1057-854F-47F0-9FE0-E408D6441128}" srcOrd="6" destOrd="0" presId="urn:microsoft.com/office/officeart/2005/8/layout/vList5"/>
    <dgm:cxn modelId="{10A9132E-5D76-4C07-8CE7-3981AEBD12F6}" type="presParOf" srcId="{0FDE1057-854F-47F0-9FE0-E408D6441128}" destId="{971A1993-C672-4F8D-B6CD-95B851644217}" srcOrd="0" destOrd="0" presId="urn:microsoft.com/office/officeart/2005/8/layout/vList5"/>
    <dgm:cxn modelId="{942B2EEC-3444-4A0E-88F8-EEDA2B92C1B5}" type="presParOf" srcId="{0FDE1057-854F-47F0-9FE0-E408D6441128}" destId="{38A914CD-BB1F-489B-B953-3EBDA1AC06C0}" srcOrd="1" destOrd="0" presId="urn:microsoft.com/office/officeart/2005/8/layout/vList5"/>
    <dgm:cxn modelId="{2885C95E-A4AD-422E-A609-3C4504BE4296}" type="presParOf" srcId="{0A78D57F-4628-443C-A435-831798B0521E}" destId="{B6A2AB83-7A39-45FC-B504-82EBDE57A1BB}" srcOrd="7" destOrd="0" presId="urn:microsoft.com/office/officeart/2005/8/layout/vList5"/>
    <dgm:cxn modelId="{1171338E-E29A-446C-810F-260DA2607DBB}" type="presParOf" srcId="{0A78D57F-4628-443C-A435-831798B0521E}" destId="{C205C978-55F2-48A1-BAE7-5E22E77E1C67}" srcOrd="8" destOrd="0" presId="urn:microsoft.com/office/officeart/2005/8/layout/vList5"/>
    <dgm:cxn modelId="{0C18F142-7D69-478A-9B3A-795E985B2658}" type="presParOf" srcId="{C205C978-55F2-48A1-BAE7-5E22E77E1C67}" destId="{8C870284-026C-4EF8-9B3F-65F6AE702BA0}" srcOrd="0" destOrd="0" presId="urn:microsoft.com/office/officeart/2005/8/layout/vList5"/>
    <dgm:cxn modelId="{35594A82-2924-401E-8936-D6679EAE73B8}" type="presParOf" srcId="{C205C978-55F2-48A1-BAE7-5E22E77E1C67}" destId="{D5B928DC-E3E9-4D29-84F8-3BBEE69DEE3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11F8D-E636-4C7A-8F48-90B477A86B05}">
      <dsp:nvSpPr>
        <dsp:cNvPr id="0" name=""/>
        <dsp:cNvSpPr/>
      </dsp:nvSpPr>
      <dsp:spPr>
        <a:xfrm>
          <a:off x="0" y="911571"/>
          <a:ext cx="2021374" cy="202147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Direct IV Nutrition</a:t>
          </a:r>
        </a:p>
      </dsp:txBody>
      <dsp:txXfrm>
        <a:off x="296023" y="1207609"/>
        <a:ext cx="1429328" cy="1429400"/>
      </dsp:txXfrm>
    </dsp:sp>
    <dsp:sp modelId="{E7C72C3B-2D84-493C-8126-1B45326AF001}">
      <dsp:nvSpPr>
        <dsp:cNvPr id="0" name=""/>
        <dsp:cNvSpPr/>
      </dsp:nvSpPr>
      <dsp:spPr>
        <a:xfrm>
          <a:off x="1049951" y="2214345"/>
          <a:ext cx="2021374" cy="2021476"/>
        </a:xfrm>
        <a:prstGeom prst="ellipse">
          <a:avLst/>
        </a:prstGeom>
        <a:solidFill>
          <a:schemeClr val="accent3">
            <a:alpha val="50000"/>
            <a:hueOff val="-3018478"/>
            <a:satOff val="9639"/>
            <a:lumOff val="2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Protein &amp; Nitrogen Balance</a:t>
          </a:r>
        </a:p>
      </dsp:txBody>
      <dsp:txXfrm>
        <a:off x="1345974" y="2510383"/>
        <a:ext cx="1429328" cy="1429400"/>
      </dsp:txXfrm>
    </dsp:sp>
    <dsp:sp modelId="{D9B1FAC2-6EE4-428F-80F7-0B574BE9BA22}">
      <dsp:nvSpPr>
        <dsp:cNvPr id="0" name=""/>
        <dsp:cNvSpPr/>
      </dsp:nvSpPr>
      <dsp:spPr>
        <a:xfrm>
          <a:off x="2099902" y="911571"/>
          <a:ext cx="2021374" cy="2021476"/>
        </a:xfrm>
        <a:prstGeom prst="ellipse">
          <a:avLst/>
        </a:prstGeom>
        <a:solidFill>
          <a:schemeClr val="accent3">
            <a:alpha val="50000"/>
            <a:hueOff val="-6036956"/>
            <a:satOff val="19278"/>
            <a:lumOff val="4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Energy Supply</a:t>
          </a:r>
        </a:p>
      </dsp:txBody>
      <dsp:txXfrm>
        <a:off x="2395925" y="1207609"/>
        <a:ext cx="1429328" cy="1429400"/>
      </dsp:txXfrm>
    </dsp:sp>
    <dsp:sp modelId="{91EB6284-3165-4C5D-AFB0-83B2FEEF1E4A}">
      <dsp:nvSpPr>
        <dsp:cNvPr id="0" name=""/>
        <dsp:cNvSpPr/>
      </dsp:nvSpPr>
      <dsp:spPr>
        <a:xfrm>
          <a:off x="3149854" y="2214345"/>
          <a:ext cx="2021374" cy="2021476"/>
        </a:xfrm>
        <a:prstGeom prst="ellipse">
          <a:avLst/>
        </a:prstGeom>
        <a:solidFill>
          <a:schemeClr val="accent3">
            <a:alpha val="50000"/>
            <a:hueOff val="-9055434"/>
            <a:satOff val="28916"/>
            <a:lumOff val="7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Electrolyte &amp; Fluid Homeostasis</a:t>
          </a:r>
        </a:p>
      </dsp:txBody>
      <dsp:txXfrm>
        <a:off x="3445877" y="2510383"/>
        <a:ext cx="1429328" cy="1429400"/>
      </dsp:txXfrm>
    </dsp:sp>
    <dsp:sp modelId="{FDA5888A-0827-4AD9-9B39-EB29E13C68CA}">
      <dsp:nvSpPr>
        <dsp:cNvPr id="0" name=""/>
        <dsp:cNvSpPr/>
      </dsp:nvSpPr>
      <dsp:spPr>
        <a:xfrm>
          <a:off x="4199805" y="911571"/>
          <a:ext cx="2021374" cy="2021476"/>
        </a:xfrm>
        <a:prstGeom prst="ellipse">
          <a:avLst/>
        </a:prstGeom>
        <a:solidFill>
          <a:schemeClr val="accent3">
            <a:alpha val="50000"/>
            <a:hueOff val="-12073911"/>
            <a:satOff val="38555"/>
            <a:lumOff val="9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Micronutrient Support</a:t>
          </a:r>
        </a:p>
      </dsp:txBody>
      <dsp:txXfrm>
        <a:off x="4495828" y="1207609"/>
        <a:ext cx="1429328" cy="1429400"/>
      </dsp:txXfrm>
    </dsp:sp>
    <dsp:sp modelId="{5CE537A7-840F-4AF8-8DCA-F954A6BCD3EF}">
      <dsp:nvSpPr>
        <dsp:cNvPr id="0" name=""/>
        <dsp:cNvSpPr/>
      </dsp:nvSpPr>
      <dsp:spPr>
        <a:xfrm>
          <a:off x="5249757" y="2214345"/>
          <a:ext cx="2021374" cy="2021476"/>
        </a:xfrm>
        <a:prstGeom prst="ellipse">
          <a:avLst/>
        </a:prstGeom>
        <a:solidFill>
          <a:schemeClr val="accent3">
            <a:alpha val="50000"/>
            <a:hueOff val="-15092390"/>
            <a:satOff val="48194"/>
            <a:lumOff val="119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Bypassing Impaired GI Function</a:t>
          </a:r>
        </a:p>
      </dsp:txBody>
      <dsp:txXfrm>
        <a:off x="5545780" y="2510383"/>
        <a:ext cx="1429328" cy="1429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EB6BD-209A-4F68-81A5-D22F0524FCBF}">
      <dsp:nvSpPr>
        <dsp:cNvPr id="0" name=""/>
        <dsp:cNvSpPr/>
      </dsp:nvSpPr>
      <dsp:spPr>
        <a:xfrm>
          <a:off x="3217677" y="0"/>
          <a:ext cx="2145118" cy="1544378"/>
        </a:xfrm>
        <a:prstGeom prst="trapezoid">
          <a:avLst>
            <a:gd name="adj" fmla="val 694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Electrolytes</a:t>
          </a:r>
          <a:br>
            <a:rPr lang="en-US" sz="1600" kern="1200" dirty="0"/>
          </a:br>
          <a:r>
            <a:rPr lang="en-US" sz="1600" kern="1200" dirty="0"/>
            <a:t>Vitamins</a:t>
          </a:r>
          <a:br>
            <a:rPr lang="en-US" sz="1600" kern="1200" dirty="0"/>
          </a:br>
          <a:r>
            <a:rPr lang="en-US" sz="1600" kern="1200" dirty="0"/>
            <a:t>Trace Elements</a:t>
          </a:r>
        </a:p>
      </dsp:txBody>
      <dsp:txXfrm>
        <a:off x="3217677" y="0"/>
        <a:ext cx="2145118" cy="1544378"/>
      </dsp:txXfrm>
    </dsp:sp>
    <dsp:sp modelId="{3D4C4223-61EC-4891-A73F-CBD4B3197A00}">
      <dsp:nvSpPr>
        <dsp:cNvPr id="0" name=""/>
        <dsp:cNvSpPr/>
      </dsp:nvSpPr>
      <dsp:spPr>
        <a:xfrm>
          <a:off x="2145118" y="1544378"/>
          <a:ext cx="4290237" cy="1544378"/>
        </a:xfrm>
        <a:prstGeom prst="trapezoid">
          <a:avLst>
            <a:gd name="adj" fmla="val 694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1733550">
            <a:lnSpc>
              <a:spcPct val="90000"/>
            </a:lnSpc>
            <a:spcBef>
              <a:spcPct val="0"/>
            </a:spcBef>
            <a:spcAft>
              <a:spcPct val="35000"/>
            </a:spcAft>
            <a:buNone/>
          </a:pPr>
          <a:r>
            <a:rPr lang="en-US" sz="3900" kern="1200" dirty="0"/>
            <a:t>Amino Acids</a:t>
          </a:r>
          <a:br>
            <a:rPr lang="en-US" sz="3900" kern="1200" dirty="0"/>
          </a:br>
          <a:r>
            <a:rPr lang="en-US" sz="3900" kern="1200" dirty="0"/>
            <a:t>~ 15-20%</a:t>
          </a:r>
        </a:p>
      </dsp:txBody>
      <dsp:txXfrm>
        <a:off x="2895909" y="1544378"/>
        <a:ext cx="2788654" cy="1544378"/>
      </dsp:txXfrm>
    </dsp:sp>
    <dsp:sp modelId="{C1F4CAF5-0A8C-4907-94EF-26AFB424645C}">
      <dsp:nvSpPr>
        <dsp:cNvPr id="0" name=""/>
        <dsp:cNvSpPr/>
      </dsp:nvSpPr>
      <dsp:spPr>
        <a:xfrm>
          <a:off x="1072559" y="3088757"/>
          <a:ext cx="6435355" cy="1544378"/>
        </a:xfrm>
        <a:prstGeom prst="trapezoid">
          <a:avLst>
            <a:gd name="adj" fmla="val 694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Lipids</a:t>
          </a:r>
          <a:br>
            <a:rPr lang="en-US" sz="3900" kern="1200" dirty="0"/>
          </a:br>
          <a:r>
            <a:rPr lang="en-US" sz="3900" kern="1200" dirty="0"/>
            <a:t>~ 20-30%</a:t>
          </a:r>
        </a:p>
      </dsp:txBody>
      <dsp:txXfrm>
        <a:off x="2198746" y="3088757"/>
        <a:ext cx="4182981" cy="1544378"/>
      </dsp:txXfrm>
    </dsp:sp>
    <dsp:sp modelId="{4C0FE2F7-87B5-43D7-BC33-ABDFB7D32572}">
      <dsp:nvSpPr>
        <dsp:cNvPr id="0" name=""/>
        <dsp:cNvSpPr/>
      </dsp:nvSpPr>
      <dsp:spPr>
        <a:xfrm>
          <a:off x="0" y="4633136"/>
          <a:ext cx="8580474" cy="1544378"/>
        </a:xfrm>
        <a:prstGeom prst="trapezoid">
          <a:avLst>
            <a:gd name="adj" fmla="val 694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Carbohydrates</a:t>
          </a:r>
          <a:br>
            <a:rPr lang="en-US" sz="3900" kern="1200" dirty="0"/>
          </a:br>
          <a:r>
            <a:rPr lang="en-US" sz="3900" kern="1200" dirty="0"/>
            <a:t>~ 50-60%</a:t>
          </a:r>
        </a:p>
      </dsp:txBody>
      <dsp:txXfrm>
        <a:off x="1501582" y="4633136"/>
        <a:ext cx="5577308" cy="1544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A91B0-0FC1-4E83-9445-32B6D282DEB6}">
      <dsp:nvSpPr>
        <dsp:cNvPr id="0" name=""/>
        <dsp:cNvSpPr/>
      </dsp:nvSpPr>
      <dsp:spPr>
        <a:xfrm>
          <a:off x="632705" y="0"/>
          <a:ext cx="7170665" cy="6459794"/>
        </a:xfrm>
        <a:prstGeom prst="rightArrow">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2AAEA676-CFB7-4091-90F3-0CA0A5CB8681}">
      <dsp:nvSpPr>
        <dsp:cNvPr id="0" name=""/>
        <dsp:cNvSpPr/>
      </dsp:nvSpPr>
      <dsp:spPr>
        <a:xfrm>
          <a:off x="4119" y="1937938"/>
          <a:ext cx="919400" cy="258391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TPN</a:t>
          </a:r>
          <a:br>
            <a:rPr lang="en-US" sz="1200" kern="1200" dirty="0"/>
          </a:br>
          <a:r>
            <a:rPr lang="en-US" sz="1200" kern="1200" dirty="0"/>
            <a:t>Ordered</a:t>
          </a:r>
        </a:p>
      </dsp:txBody>
      <dsp:txXfrm>
        <a:off x="49000" y="1982819"/>
        <a:ext cx="829638" cy="2494155"/>
      </dsp:txXfrm>
    </dsp:sp>
    <dsp:sp modelId="{1E363D3B-A60B-4D88-BB5B-3CC10E7FD775}">
      <dsp:nvSpPr>
        <dsp:cNvPr id="0" name=""/>
        <dsp:cNvSpPr/>
      </dsp:nvSpPr>
      <dsp:spPr>
        <a:xfrm>
          <a:off x="1076753" y="1937938"/>
          <a:ext cx="919400" cy="258391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Shipped</a:t>
          </a:r>
          <a:br>
            <a:rPr lang="en-US" sz="1200" kern="1200" dirty="0"/>
          </a:br>
          <a:r>
            <a:rPr lang="en-US" sz="1200" kern="1200" dirty="0"/>
            <a:t> to the </a:t>
          </a:r>
          <a:br>
            <a:rPr lang="en-US" sz="1200" kern="1200" dirty="0"/>
          </a:br>
          <a:r>
            <a:rPr lang="en-US" sz="1200" kern="1200" dirty="0"/>
            <a:t>Patient’s </a:t>
          </a:r>
          <a:br>
            <a:rPr lang="en-US" sz="1200" kern="1200" dirty="0"/>
          </a:br>
          <a:r>
            <a:rPr lang="en-US" sz="1200" kern="1200" dirty="0"/>
            <a:t>Home</a:t>
          </a:r>
        </a:p>
      </dsp:txBody>
      <dsp:txXfrm>
        <a:off x="1121634" y="1982819"/>
        <a:ext cx="829638" cy="2494155"/>
      </dsp:txXfrm>
    </dsp:sp>
    <dsp:sp modelId="{CBB7ED29-07C8-4A30-BB4D-007FED0C2599}">
      <dsp:nvSpPr>
        <dsp:cNvPr id="0" name=""/>
        <dsp:cNvSpPr/>
      </dsp:nvSpPr>
      <dsp:spPr>
        <a:xfrm>
          <a:off x="2149387" y="1937938"/>
          <a:ext cx="919400" cy="258391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Patient</a:t>
          </a:r>
          <a:br>
            <a:rPr lang="en-US" sz="1200" kern="1200" dirty="0"/>
          </a:br>
          <a:r>
            <a:rPr lang="en-US" sz="1200" kern="1200" dirty="0"/>
            <a:t> stores TPN </a:t>
          </a:r>
          <a:br>
            <a:rPr lang="en-US" sz="1200" kern="1200" dirty="0"/>
          </a:br>
          <a:r>
            <a:rPr lang="en-US" sz="1200" kern="1200" dirty="0"/>
            <a:t>in Fridge</a:t>
          </a:r>
        </a:p>
        <a:p>
          <a:pPr marL="0" lvl="0" indent="0" algn="ctr" defTabSz="533400">
            <a:lnSpc>
              <a:spcPct val="90000"/>
            </a:lnSpc>
            <a:spcBef>
              <a:spcPct val="0"/>
            </a:spcBef>
            <a:spcAft>
              <a:spcPct val="35000"/>
            </a:spcAft>
            <a:buNone/>
          </a:pPr>
          <a:br>
            <a:rPr lang="en-US" sz="1200" kern="1200" dirty="0"/>
          </a:br>
          <a:r>
            <a:rPr lang="en-US" sz="1200" kern="1200" dirty="0"/>
            <a:t>(35°F)</a:t>
          </a:r>
        </a:p>
      </dsp:txBody>
      <dsp:txXfrm>
        <a:off x="2194268" y="1982819"/>
        <a:ext cx="829638" cy="2494155"/>
      </dsp:txXfrm>
    </dsp:sp>
    <dsp:sp modelId="{9C3E41B0-1FC9-4FBA-A379-F129F6B96702}">
      <dsp:nvSpPr>
        <dsp:cNvPr id="0" name=""/>
        <dsp:cNvSpPr/>
      </dsp:nvSpPr>
      <dsp:spPr>
        <a:xfrm>
          <a:off x="3222021" y="1937938"/>
          <a:ext cx="919400" cy="258391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RN: </a:t>
          </a:r>
          <a:br>
            <a:rPr lang="en-US" sz="1200" kern="1200" dirty="0"/>
          </a:br>
          <a:r>
            <a:rPr lang="en-US" sz="1200" kern="1200" dirty="0"/>
            <a:t>Prearrival Checklist</a:t>
          </a:r>
        </a:p>
      </dsp:txBody>
      <dsp:txXfrm>
        <a:off x="3266902" y="1982819"/>
        <a:ext cx="829638" cy="2494155"/>
      </dsp:txXfrm>
    </dsp:sp>
    <dsp:sp modelId="{B391C964-7F1C-4358-B64C-AE9946DF31A5}">
      <dsp:nvSpPr>
        <dsp:cNvPr id="0" name=""/>
        <dsp:cNvSpPr/>
      </dsp:nvSpPr>
      <dsp:spPr>
        <a:xfrm>
          <a:off x="4294655" y="1937938"/>
          <a:ext cx="919400" cy="258391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RN Arrival:  Confirm TPN mixture to TPN order, expiration date; confirm fridge-room temperature</a:t>
          </a:r>
        </a:p>
      </dsp:txBody>
      <dsp:txXfrm>
        <a:off x="4339536" y="1982819"/>
        <a:ext cx="829638" cy="2494155"/>
      </dsp:txXfrm>
    </dsp:sp>
    <dsp:sp modelId="{561780D1-286B-4D60-B72D-D9DA712B9C3F}">
      <dsp:nvSpPr>
        <dsp:cNvPr id="0" name=""/>
        <dsp:cNvSpPr/>
      </dsp:nvSpPr>
      <dsp:spPr>
        <a:xfrm>
          <a:off x="5265335" y="1901065"/>
          <a:ext cx="919400" cy="258391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Patient &amp;</a:t>
          </a:r>
          <a:br>
            <a:rPr lang="en-US" sz="1200" kern="1200" dirty="0"/>
          </a:br>
          <a:r>
            <a:rPr lang="en-US" sz="1200" kern="1200" dirty="0"/>
            <a:t>Caregiver Teaching</a:t>
          </a:r>
        </a:p>
      </dsp:txBody>
      <dsp:txXfrm>
        <a:off x="5310216" y="1945946"/>
        <a:ext cx="829638" cy="2494155"/>
      </dsp:txXfrm>
    </dsp:sp>
    <dsp:sp modelId="{46DABC9B-BED1-4FD6-8F5C-F07B87980717}">
      <dsp:nvSpPr>
        <dsp:cNvPr id="0" name=""/>
        <dsp:cNvSpPr/>
      </dsp:nvSpPr>
      <dsp:spPr>
        <a:xfrm>
          <a:off x="6439923" y="1937938"/>
          <a:ext cx="919400" cy="258391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Prepare and Infuse</a:t>
          </a:r>
        </a:p>
      </dsp:txBody>
      <dsp:txXfrm>
        <a:off x="6484804" y="1982819"/>
        <a:ext cx="829638" cy="2494155"/>
      </dsp:txXfrm>
    </dsp:sp>
    <dsp:sp modelId="{5453158A-03F2-48A0-BBFB-217CE7E8FB51}">
      <dsp:nvSpPr>
        <dsp:cNvPr id="0" name=""/>
        <dsp:cNvSpPr/>
      </dsp:nvSpPr>
      <dsp:spPr>
        <a:xfrm>
          <a:off x="7512557" y="1937938"/>
          <a:ext cx="919400" cy="2583917"/>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Document</a:t>
          </a:r>
        </a:p>
      </dsp:txBody>
      <dsp:txXfrm>
        <a:off x="7557438" y="1982819"/>
        <a:ext cx="829638" cy="24941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70915-9C3F-405A-B6EE-F59020A502FD}">
      <dsp:nvSpPr>
        <dsp:cNvPr id="0" name=""/>
        <dsp:cNvSpPr/>
      </dsp:nvSpPr>
      <dsp:spPr>
        <a:xfrm>
          <a:off x="3485590" y="2339835"/>
          <a:ext cx="1577908" cy="15779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Nursing</a:t>
          </a:r>
          <a:br>
            <a:rPr lang="en-US" sz="2300" kern="1200" dirty="0"/>
          </a:br>
          <a:r>
            <a:rPr lang="en-US" sz="2300" kern="1200" dirty="0"/>
            <a:t>Practice</a:t>
          </a:r>
        </a:p>
      </dsp:txBody>
      <dsp:txXfrm>
        <a:off x="3716669" y="2570914"/>
        <a:ext cx="1115750" cy="1115750"/>
      </dsp:txXfrm>
    </dsp:sp>
    <dsp:sp modelId="{360EB430-1DF4-4F18-9625-1007F8E53D7E}">
      <dsp:nvSpPr>
        <dsp:cNvPr id="0" name=""/>
        <dsp:cNvSpPr/>
      </dsp:nvSpPr>
      <dsp:spPr>
        <a:xfrm rot="16200000">
          <a:off x="4031753" y="1627238"/>
          <a:ext cx="485581" cy="53648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104590" y="1807373"/>
        <a:ext cx="339907" cy="321892"/>
      </dsp:txXfrm>
    </dsp:sp>
    <dsp:sp modelId="{BC99535A-3890-41AC-81ED-1002E429108B}">
      <dsp:nvSpPr>
        <dsp:cNvPr id="0" name=""/>
        <dsp:cNvSpPr/>
      </dsp:nvSpPr>
      <dsp:spPr>
        <a:xfrm>
          <a:off x="3564485" y="3527"/>
          <a:ext cx="1420117" cy="142011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BORN</a:t>
          </a:r>
          <a:br>
            <a:rPr lang="en-US" sz="1200" b="1" kern="1200" dirty="0"/>
          </a:br>
          <a:r>
            <a:rPr lang="en-US" sz="1200" b="1" kern="1200" dirty="0"/>
            <a:t>MA/NH</a:t>
          </a:r>
          <a:br>
            <a:rPr lang="en-US" sz="1200" b="1" kern="1200" dirty="0"/>
          </a:br>
          <a:r>
            <a:rPr lang="en-US" sz="1200" b="1" kern="1200" dirty="0"/>
            <a:t>Nurse Practice Act</a:t>
          </a:r>
        </a:p>
      </dsp:txBody>
      <dsp:txXfrm>
        <a:off x="3772456" y="211498"/>
        <a:ext cx="1004175" cy="1004175"/>
      </dsp:txXfrm>
    </dsp:sp>
    <dsp:sp modelId="{2D9A5446-0CFC-44C6-8C1E-10CA515175C3}">
      <dsp:nvSpPr>
        <dsp:cNvPr id="0" name=""/>
        <dsp:cNvSpPr/>
      </dsp:nvSpPr>
      <dsp:spPr>
        <a:xfrm rot="18900000">
          <a:off x="4903833" y="1988466"/>
          <a:ext cx="485581" cy="536488"/>
        </a:xfrm>
        <a:prstGeom prst="rightArrow">
          <a:avLst>
            <a:gd name="adj1" fmla="val 60000"/>
            <a:gd name="adj2" fmla="val 50000"/>
          </a:avLst>
        </a:prstGeom>
        <a:solidFill>
          <a:schemeClr val="accent2">
            <a:hueOff val="1289496"/>
            <a:satOff val="1398"/>
            <a:lumOff val="-6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925166" y="2147268"/>
        <a:ext cx="339907" cy="321892"/>
      </dsp:txXfrm>
    </dsp:sp>
    <dsp:sp modelId="{05B0191D-88DB-4853-8595-FD7547CBB14E}">
      <dsp:nvSpPr>
        <dsp:cNvPr id="0" name=""/>
        <dsp:cNvSpPr/>
      </dsp:nvSpPr>
      <dsp:spPr>
        <a:xfrm>
          <a:off x="5272292" y="710924"/>
          <a:ext cx="1420117" cy="1420117"/>
        </a:xfrm>
        <a:prstGeom prst="ellipse">
          <a:avLst/>
        </a:prstGeom>
        <a:solidFill>
          <a:schemeClr val="accent2">
            <a:hueOff val="1289496"/>
            <a:satOff val="1398"/>
            <a:lumOff val="-6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Department of Public Health (DPH/DHHS))</a:t>
          </a:r>
        </a:p>
      </dsp:txBody>
      <dsp:txXfrm>
        <a:off x="5480263" y="918895"/>
        <a:ext cx="1004175" cy="1004175"/>
      </dsp:txXfrm>
    </dsp:sp>
    <dsp:sp modelId="{57D975B5-8434-4406-BFA6-A6A9C654F39F}">
      <dsp:nvSpPr>
        <dsp:cNvPr id="0" name=""/>
        <dsp:cNvSpPr/>
      </dsp:nvSpPr>
      <dsp:spPr>
        <a:xfrm>
          <a:off x="5266080" y="2860545"/>
          <a:ext cx="488039" cy="536488"/>
        </a:xfrm>
        <a:prstGeom prst="rightArrow">
          <a:avLst>
            <a:gd name="adj1" fmla="val 60000"/>
            <a:gd name="adj2" fmla="val 50000"/>
          </a:avLst>
        </a:prstGeom>
        <a:solidFill>
          <a:schemeClr val="accent2">
            <a:hueOff val="2578992"/>
            <a:satOff val="2797"/>
            <a:lumOff val="-12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266080" y="2967843"/>
        <a:ext cx="341627" cy="321892"/>
      </dsp:txXfrm>
    </dsp:sp>
    <dsp:sp modelId="{D502A671-C6D7-4CC1-9DA6-B129D8E20626}">
      <dsp:nvSpPr>
        <dsp:cNvPr id="0" name=""/>
        <dsp:cNvSpPr/>
      </dsp:nvSpPr>
      <dsp:spPr>
        <a:xfrm>
          <a:off x="5984326" y="2418731"/>
          <a:ext cx="1420117" cy="1420117"/>
        </a:xfrm>
        <a:prstGeom prst="ellipse">
          <a:avLst/>
        </a:prstGeom>
        <a:solidFill>
          <a:schemeClr val="accent2">
            <a:hueOff val="2578992"/>
            <a:satOff val="2797"/>
            <a:lumOff val="-12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CMS</a:t>
          </a:r>
        </a:p>
      </dsp:txBody>
      <dsp:txXfrm>
        <a:off x="6192297" y="2626702"/>
        <a:ext cx="1004175" cy="1004175"/>
      </dsp:txXfrm>
    </dsp:sp>
    <dsp:sp modelId="{AA89A9CA-5BBA-4CF5-8C89-36C4D1296200}">
      <dsp:nvSpPr>
        <dsp:cNvPr id="0" name=""/>
        <dsp:cNvSpPr/>
      </dsp:nvSpPr>
      <dsp:spPr>
        <a:xfrm rot="2700000">
          <a:off x="4903833" y="3732625"/>
          <a:ext cx="485581" cy="536488"/>
        </a:xfrm>
        <a:prstGeom prst="rightArrow">
          <a:avLst>
            <a:gd name="adj1" fmla="val 60000"/>
            <a:gd name="adj2" fmla="val 50000"/>
          </a:avLst>
        </a:prstGeom>
        <a:solidFill>
          <a:schemeClr val="accent2">
            <a:hueOff val="3868488"/>
            <a:satOff val="4195"/>
            <a:lumOff val="-193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925166" y="3788419"/>
        <a:ext cx="339907" cy="321892"/>
      </dsp:txXfrm>
    </dsp:sp>
    <dsp:sp modelId="{93A48243-FAD8-4BB5-9780-B94CE63E4A31}">
      <dsp:nvSpPr>
        <dsp:cNvPr id="0" name=""/>
        <dsp:cNvSpPr/>
      </dsp:nvSpPr>
      <dsp:spPr>
        <a:xfrm>
          <a:off x="5272292" y="4126538"/>
          <a:ext cx="1420117" cy="1420117"/>
        </a:xfrm>
        <a:prstGeom prst="ellipse">
          <a:avLst/>
        </a:prstGeom>
        <a:solidFill>
          <a:schemeClr val="accent2">
            <a:hueOff val="3868488"/>
            <a:satOff val="4195"/>
            <a:lumOff val="-19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FDA</a:t>
          </a:r>
        </a:p>
      </dsp:txBody>
      <dsp:txXfrm>
        <a:off x="5480263" y="4334509"/>
        <a:ext cx="1004175" cy="1004175"/>
      </dsp:txXfrm>
    </dsp:sp>
    <dsp:sp modelId="{335FE2E2-B985-437D-AC43-F6A3311AB889}">
      <dsp:nvSpPr>
        <dsp:cNvPr id="0" name=""/>
        <dsp:cNvSpPr/>
      </dsp:nvSpPr>
      <dsp:spPr>
        <a:xfrm rot="5400000">
          <a:off x="4031753" y="4093852"/>
          <a:ext cx="485581" cy="536488"/>
        </a:xfrm>
        <a:prstGeom prst="rightArrow">
          <a:avLst>
            <a:gd name="adj1" fmla="val 60000"/>
            <a:gd name="adj2" fmla="val 50000"/>
          </a:avLst>
        </a:prstGeom>
        <a:solidFill>
          <a:schemeClr val="accent2">
            <a:hueOff val="5157985"/>
            <a:satOff val="5594"/>
            <a:lumOff val="-25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104590" y="4128313"/>
        <a:ext cx="339907" cy="321892"/>
      </dsp:txXfrm>
    </dsp:sp>
    <dsp:sp modelId="{DDAB79E7-E644-4C3F-AA09-6CE7292935E6}">
      <dsp:nvSpPr>
        <dsp:cNvPr id="0" name=""/>
        <dsp:cNvSpPr/>
      </dsp:nvSpPr>
      <dsp:spPr>
        <a:xfrm>
          <a:off x="3564485" y="4833935"/>
          <a:ext cx="1420117" cy="1420117"/>
        </a:xfrm>
        <a:prstGeom prst="ellipse">
          <a:avLst/>
        </a:prstGeom>
        <a:solidFill>
          <a:schemeClr val="accent2">
            <a:hueOff val="5157985"/>
            <a:satOff val="5594"/>
            <a:lumOff val="-25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OSHA</a:t>
          </a:r>
        </a:p>
      </dsp:txBody>
      <dsp:txXfrm>
        <a:off x="3772456" y="5041906"/>
        <a:ext cx="1004175" cy="1004175"/>
      </dsp:txXfrm>
    </dsp:sp>
    <dsp:sp modelId="{78169A5D-7CBB-4437-A1A7-523B4EA48B03}">
      <dsp:nvSpPr>
        <dsp:cNvPr id="0" name=""/>
        <dsp:cNvSpPr/>
      </dsp:nvSpPr>
      <dsp:spPr>
        <a:xfrm rot="8100000">
          <a:off x="3159674" y="3732625"/>
          <a:ext cx="485581" cy="536488"/>
        </a:xfrm>
        <a:prstGeom prst="rightArrow">
          <a:avLst>
            <a:gd name="adj1" fmla="val 60000"/>
            <a:gd name="adj2" fmla="val 50000"/>
          </a:avLst>
        </a:prstGeom>
        <a:solidFill>
          <a:schemeClr val="accent2">
            <a:hueOff val="6447481"/>
            <a:satOff val="6992"/>
            <a:lumOff val="-32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284015" y="3788419"/>
        <a:ext cx="339907" cy="321892"/>
      </dsp:txXfrm>
    </dsp:sp>
    <dsp:sp modelId="{563D8BCF-1137-4BA7-934E-E28F23F0211E}">
      <dsp:nvSpPr>
        <dsp:cNvPr id="0" name=""/>
        <dsp:cNvSpPr/>
      </dsp:nvSpPr>
      <dsp:spPr>
        <a:xfrm>
          <a:off x="1856678" y="4126538"/>
          <a:ext cx="1420117" cy="1420117"/>
        </a:xfrm>
        <a:prstGeom prst="ellipse">
          <a:avLst/>
        </a:prstGeom>
        <a:solidFill>
          <a:schemeClr val="accent2">
            <a:hueOff val="6447481"/>
            <a:satOff val="6992"/>
            <a:lumOff val="-3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Joint Commission</a:t>
          </a:r>
        </a:p>
      </dsp:txBody>
      <dsp:txXfrm>
        <a:off x="2064649" y="4334509"/>
        <a:ext cx="1004175" cy="1004175"/>
      </dsp:txXfrm>
    </dsp:sp>
    <dsp:sp modelId="{0BAC6257-5EEC-4E39-9868-CC29D2F45814}">
      <dsp:nvSpPr>
        <dsp:cNvPr id="0" name=""/>
        <dsp:cNvSpPr/>
      </dsp:nvSpPr>
      <dsp:spPr>
        <a:xfrm rot="10800000">
          <a:off x="2798447" y="2860545"/>
          <a:ext cx="485581" cy="536488"/>
        </a:xfrm>
        <a:prstGeom prst="rightArrow">
          <a:avLst>
            <a:gd name="adj1" fmla="val 60000"/>
            <a:gd name="adj2" fmla="val 50000"/>
          </a:avLst>
        </a:prstGeom>
        <a:solidFill>
          <a:schemeClr val="accent2">
            <a:hueOff val="7736977"/>
            <a:satOff val="8391"/>
            <a:lumOff val="-38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944121" y="2967843"/>
        <a:ext cx="339907" cy="321892"/>
      </dsp:txXfrm>
    </dsp:sp>
    <dsp:sp modelId="{F8CB7905-E0D0-4733-A138-C5F0AC5BD7D9}">
      <dsp:nvSpPr>
        <dsp:cNvPr id="0" name=""/>
        <dsp:cNvSpPr/>
      </dsp:nvSpPr>
      <dsp:spPr>
        <a:xfrm>
          <a:off x="1149282" y="2418731"/>
          <a:ext cx="1420117" cy="1420117"/>
        </a:xfrm>
        <a:prstGeom prst="ellipse">
          <a:avLst/>
        </a:prstGeom>
        <a:solidFill>
          <a:schemeClr val="accent2">
            <a:hueOff val="7736977"/>
            <a:satOff val="8391"/>
            <a:lumOff val="-38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INS</a:t>
          </a:r>
        </a:p>
      </dsp:txBody>
      <dsp:txXfrm>
        <a:off x="1357253" y="2626702"/>
        <a:ext cx="1004175" cy="1004175"/>
      </dsp:txXfrm>
    </dsp:sp>
    <dsp:sp modelId="{1A8FA700-3380-493A-97F2-5198BCCA3254}">
      <dsp:nvSpPr>
        <dsp:cNvPr id="0" name=""/>
        <dsp:cNvSpPr/>
      </dsp:nvSpPr>
      <dsp:spPr>
        <a:xfrm rot="13500000">
          <a:off x="3159674" y="1988466"/>
          <a:ext cx="485581" cy="536488"/>
        </a:xfrm>
        <a:prstGeom prst="rightArrow">
          <a:avLst>
            <a:gd name="adj1" fmla="val 60000"/>
            <a:gd name="adj2" fmla="val 50000"/>
          </a:avLst>
        </a:prstGeom>
        <a:solidFill>
          <a:schemeClr val="accent2">
            <a:hueOff val="9026473"/>
            <a:satOff val="9789"/>
            <a:lumOff val="-45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284015" y="2147268"/>
        <a:ext cx="339907" cy="321892"/>
      </dsp:txXfrm>
    </dsp:sp>
    <dsp:sp modelId="{CF7FF513-3899-4076-A54E-5D6892455A91}">
      <dsp:nvSpPr>
        <dsp:cNvPr id="0" name=""/>
        <dsp:cNvSpPr/>
      </dsp:nvSpPr>
      <dsp:spPr>
        <a:xfrm>
          <a:off x="1856678" y="710924"/>
          <a:ext cx="1420117" cy="1420117"/>
        </a:xfrm>
        <a:prstGeom prst="ellipse">
          <a:avLst/>
        </a:prstGeom>
        <a:solidFill>
          <a:schemeClr val="accent2">
            <a:hueOff val="9026473"/>
            <a:satOff val="9789"/>
            <a:lumOff val="-45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ASPEN</a:t>
          </a:r>
        </a:p>
      </dsp:txBody>
      <dsp:txXfrm>
        <a:off x="2064649" y="918895"/>
        <a:ext cx="1004175" cy="10041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5235B-DB0A-4E58-9A13-52D05A8C548D}">
      <dsp:nvSpPr>
        <dsp:cNvPr id="0" name=""/>
        <dsp:cNvSpPr/>
      </dsp:nvSpPr>
      <dsp:spPr>
        <a:xfrm rot="5400000">
          <a:off x="4657598" y="-1828179"/>
          <a:ext cx="1130629" cy="4915682"/>
        </a:xfrm>
        <a:prstGeom prst="round2SameRect">
          <a:avLst/>
        </a:prstGeom>
        <a:solidFill>
          <a:schemeClr val="accent2">
            <a:lumMod val="20000"/>
            <a:lumOff val="80000"/>
            <a:alpha val="90000"/>
          </a:schemeClr>
        </a:solidFill>
        <a:ln w="6350" cap="flat" cmpd="sng" algn="ctr">
          <a:noFill/>
          <a:prstDash val="solid"/>
          <a:miter lim="800000"/>
        </a:ln>
        <a:effectLst>
          <a:outerShdw blurRad="44450" dist="27940" dir="5400000" algn="ctr" rotWithShape="0">
            <a:srgbClr val="000000">
              <a:alpha val="32000"/>
            </a:srgbClr>
          </a:outerShdw>
        </a:effectLst>
        <a:scene3d>
          <a:camera prst="perspectiveFront"/>
          <a:lightRig rig="balanced" dir="t">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247650" tIns="457200" rIns="247650" bIns="182880" numCol="1" spcCol="1270" anchor="ctr" anchorCtr="0">
          <a:noAutofit/>
        </a:bodyPr>
        <a:lstStyle/>
        <a:p>
          <a:pPr marL="114300" lvl="1" indent="-114300" algn="l" defTabSz="622300">
            <a:lnSpc>
              <a:spcPct val="100000"/>
            </a:lnSpc>
            <a:spcBef>
              <a:spcPts val="0"/>
            </a:spcBef>
            <a:spcAft>
              <a:spcPts val="0"/>
            </a:spcAft>
            <a:buChar char="•"/>
          </a:pPr>
          <a:r>
            <a:rPr lang="en-US" sz="1400" b="1" kern="1200" dirty="0"/>
            <a:t>Electrolyte Shifts (K, Mg, Phos)</a:t>
          </a:r>
        </a:p>
        <a:p>
          <a:pPr marL="114300" lvl="1" indent="-114300" algn="l" defTabSz="622300">
            <a:lnSpc>
              <a:spcPct val="100000"/>
            </a:lnSpc>
            <a:spcBef>
              <a:spcPts val="0"/>
            </a:spcBef>
            <a:spcAft>
              <a:spcPts val="0"/>
            </a:spcAft>
            <a:buChar char="•"/>
          </a:pPr>
          <a:r>
            <a:rPr lang="en-US" sz="1400" b="1" kern="1200" dirty="0"/>
            <a:t>Hyper/Hypoglycemia</a:t>
          </a:r>
        </a:p>
        <a:p>
          <a:pPr marL="114300" lvl="1" indent="-114300" algn="l" defTabSz="622300">
            <a:lnSpc>
              <a:spcPct val="100000"/>
            </a:lnSpc>
            <a:spcBef>
              <a:spcPts val="0"/>
            </a:spcBef>
            <a:spcAft>
              <a:spcPts val="0"/>
            </a:spcAft>
            <a:buChar char="•"/>
          </a:pPr>
          <a:r>
            <a:rPr lang="en-US" sz="1400" b="1" kern="1200" dirty="0"/>
            <a:t>Liver dysfunction</a:t>
          </a:r>
        </a:p>
        <a:p>
          <a:pPr marL="114300" lvl="1" indent="-114300" algn="l" defTabSz="622300">
            <a:lnSpc>
              <a:spcPct val="100000"/>
            </a:lnSpc>
            <a:spcBef>
              <a:spcPts val="0"/>
            </a:spcBef>
            <a:spcAft>
              <a:spcPts val="0"/>
            </a:spcAft>
            <a:buChar char="•"/>
          </a:pPr>
          <a:r>
            <a:rPr lang="en-US" sz="1400" b="1" kern="1200" dirty="0"/>
            <a:t>Refeeding syndrome</a:t>
          </a:r>
        </a:p>
        <a:p>
          <a:pPr marL="114300" lvl="1" indent="-114300" algn="l" defTabSz="622300">
            <a:lnSpc>
              <a:spcPct val="90000"/>
            </a:lnSpc>
            <a:spcBef>
              <a:spcPts val="1200"/>
            </a:spcBef>
            <a:spcAft>
              <a:spcPct val="15000"/>
            </a:spcAft>
            <a:buChar char="•"/>
          </a:pPr>
          <a:endParaRPr lang="en-US" sz="1400" b="1" kern="1200" dirty="0"/>
        </a:p>
      </dsp:txBody>
      <dsp:txXfrm rot="-5400000">
        <a:off x="2765072" y="119540"/>
        <a:ext cx="4860489" cy="1020243"/>
      </dsp:txXfrm>
    </dsp:sp>
    <dsp:sp modelId="{89DF01DE-AF2B-4812-B57E-DD04C38445AE}">
      <dsp:nvSpPr>
        <dsp:cNvPr id="0" name=""/>
        <dsp:cNvSpPr/>
      </dsp:nvSpPr>
      <dsp:spPr>
        <a:xfrm>
          <a:off x="0" y="84510"/>
          <a:ext cx="2765071" cy="964023"/>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Metabolic</a:t>
          </a:r>
          <a:endParaRPr lang="en-US" sz="2400" b="1" kern="1200" dirty="0"/>
        </a:p>
      </dsp:txBody>
      <dsp:txXfrm>
        <a:off x="47060" y="131570"/>
        <a:ext cx="2670951" cy="869903"/>
      </dsp:txXfrm>
    </dsp:sp>
    <dsp:sp modelId="{24FF7D27-AD5E-415A-8BC2-B0E12A2D00E9}">
      <dsp:nvSpPr>
        <dsp:cNvPr id="0" name=""/>
        <dsp:cNvSpPr/>
      </dsp:nvSpPr>
      <dsp:spPr>
        <a:xfrm rot="5400000">
          <a:off x="4813704" y="-798194"/>
          <a:ext cx="828627" cy="4920487"/>
        </a:xfrm>
        <a:prstGeom prst="round2SameRect">
          <a:avLst/>
        </a:prstGeom>
        <a:solidFill>
          <a:srgbClr val="EFE0D9">
            <a:alpha val="89804"/>
          </a:srgbClr>
        </a:solidFill>
        <a:ln w="63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247650" tIns="182880" rIns="247650" bIns="182880" numCol="1" spcCol="1270" anchor="ctr" anchorCtr="0">
          <a:noAutofit/>
        </a:bodyPr>
        <a:lstStyle/>
        <a:p>
          <a:pPr marL="114300" lvl="1" indent="-114300" algn="l" defTabSz="622300">
            <a:lnSpc>
              <a:spcPct val="90000"/>
            </a:lnSpc>
            <a:spcBef>
              <a:spcPts val="1200"/>
            </a:spcBef>
            <a:spcAft>
              <a:spcPct val="15000"/>
            </a:spcAft>
            <a:buChar char="•"/>
          </a:pPr>
          <a:r>
            <a:rPr lang="en-US" sz="1400" b="1" kern="1200" dirty="0"/>
            <a:t>Central line-associated bloodstream infection (CLABSI)</a:t>
          </a:r>
        </a:p>
      </dsp:txBody>
      <dsp:txXfrm rot="-5400000">
        <a:off x="2767774" y="1288186"/>
        <a:ext cx="4880037" cy="747727"/>
      </dsp:txXfrm>
    </dsp:sp>
    <dsp:sp modelId="{0B9ABAF5-929A-44F3-8589-2D754D88386A}">
      <dsp:nvSpPr>
        <dsp:cNvPr id="0" name=""/>
        <dsp:cNvSpPr/>
      </dsp:nvSpPr>
      <dsp:spPr>
        <a:xfrm>
          <a:off x="0" y="1180037"/>
          <a:ext cx="2767774" cy="964023"/>
        </a:xfrm>
        <a:prstGeom prst="roundRect">
          <a:avLst/>
        </a:prstGeom>
        <a:solidFill>
          <a:srgbClr val="FF0000"/>
        </a:solidFill>
        <a:ln>
          <a:noFill/>
        </a:ln>
        <a:effectLst/>
        <a:scene3d>
          <a:camera prst="orthographicFront"/>
          <a:lightRig rig="flat" dir="t"/>
        </a:scene3d>
        <a:sp3d prstMaterial="plastic">
          <a:bevelT w="120900" h="88900" prst="coolSlant"/>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Infections</a:t>
          </a:r>
        </a:p>
      </dsp:txBody>
      <dsp:txXfrm>
        <a:off x="47060" y="1227097"/>
        <a:ext cx="2673654" cy="869903"/>
      </dsp:txXfrm>
    </dsp:sp>
    <dsp:sp modelId="{96BDA14A-6BB1-4FA1-AB04-9691F5D6CDA9}">
      <dsp:nvSpPr>
        <dsp:cNvPr id="0" name=""/>
        <dsp:cNvSpPr/>
      </dsp:nvSpPr>
      <dsp:spPr>
        <a:xfrm rot="5400000">
          <a:off x="4793139" y="203733"/>
          <a:ext cx="869756" cy="4920487"/>
        </a:xfrm>
        <a:prstGeom prst="round2SameRect">
          <a:avLst/>
        </a:prstGeom>
        <a:solidFill>
          <a:schemeClr val="accent3">
            <a:lumMod val="20000"/>
            <a:lumOff val="80000"/>
            <a:alpha val="90000"/>
          </a:schemeClr>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1">
          <a:scrgbClr r="0" g="0" b="0"/>
        </a:lnRef>
        <a:fillRef idx="1">
          <a:scrgbClr r="0" g="0" b="0"/>
        </a:fillRef>
        <a:effectRef idx="2">
          <a:scrgbClr r="0" g="0" b="0"/>
        </a:effectRef>
        <a:fontRef idx="minor"/>
      </dsp:style>
      <dsp:txBody>
        <a:bodyPr spcFirstLastPara="0" vert="horz" wrap="square" lIns="247650" tIns="182880" rIns="247650" bIns="182880" numCol="1" spcCol="1270" anchor="ctr" anchorCtr="0">
          <a:noAutofit/>
        </a:bodyPr>
        <a:lstStyle/>
        <a:p>
          <a:pPr marL="114300" lvl="1" indent="-114300" algn="l" defTabSz="622300">
            <a:lnSpc>
              <a:spcPct val="100000"/>
            </a:lnSpc>
            <a:spcBef>
              <a:spcPts val="0"/>
            </a:spcBef>
            <a:spcAft>
              <a:spcPts val="0"/>
            </a:spcAft>
            <a:buChar char="•"/>
          </a:pPr>
          <a:r>
            <a:rPr lang="en-US" sz="1400" b="1" kern="1200" dirty="0"/>
            <a:t>Catheter occlusion</a:t>
          </a:r>
        </a:p>
        <a:p>
          <a:pPr marL="114300" lvl="1" indent="-114300" algn="l" defTabSz="622300">
            <a:lnSpc>
              <a:spcPct val="100000"/>
            </a:lnSpc>
            <a:spcBef>
              <a:spcPts val="0"/>
            </a:spcBef>
            <a:spcAft>
              <a:spcPts val="0"/>
            </a:spcAft>
            <a:buChar char="•"/>
          </a:pPr>
          <a:r>
            <a:rPr lang="en-US" sz="1400" b="1" kern="1200" dirty="0"/>
            <a:t>Dislodgement</a:t>
          </a:r>
        </a:p>
        <a:p>
          <a:pPr marL="114300" lvl="1" indent="-114300" algn="l" defTabSz="622300">
            <a:lnSpc>
              <a:spcPct val="100000"/>
            </a:lnSpc>
            <a:spcBef>
              <a:spcPts val="0"/>
            </a:spcBef>
            <a:spcAft>
              <a:spcPts val="0"/>
            </a:spcAft>
            <a:buChar char="•"/>
          </a:pPr>
          <a:r>
            <a:rPr lang="en-US" sz="1400" b="1" kern="1200" dirty="0"/>
            <a:t>Pump malfunction</a:t>
          </a:r>
        </a:p>
      </dsp:txBody>
      <dsp:txXfrm rot="-5400000">
        <a:off x="2767774" y="2271556"/>
        <a:ext cx="4878029" cy="784840"/>
      </dsp:txXfrm>
    </dsp:sp>
    <dsp:sp modelId="{DD0F9DE1-0A27-4832-9A89-ACA4F53BFB6E}">
      <dsp:nvSpPr>
        <dsp:cNvPr id="0" name=""/>
        <dsp:cNvSpPr/>
      </dsp:nvSpPr>
      <dsp:spPr>
        <a:xfrm>
          <a:off x="0" y="2192261"/>
          <a:ext cx="2767774" cy="964023"/>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Mechanical</a:t>
          </a:r>
        </a:p>
      </dsp:txBody>
      <dsp:txXfrm>
        <a:off x="47060" y="2239321"/>
        <a:ext cx="2673654" cy="869903"/>
      </dsp:txXfrm>
    </dsp:sp>
    <dsp:sp modelId="{38A914CD-BB1F-489B-B953-3EBDA1AC06C0}">
      <dsp:nvSpPr>
        <dsp:cNvPr id="0" name=""/>
        <dsp:cNvSpPr/>
      </dsp:nvSpPr>
      <dsp:spPr>
        <a:xfrm rot="5400000">
          <a:off x="4773022" y="1226253"/>
          <a:ext cx="909991" cy="4920487"/>
        </a:xfrm>
        <a:prstGeom prst="round2SameRect">
          <a:avLst/>
        </a:prstGeom>
        <a:solidFill>
          <a:schemeClr val="accent1">
            <a:alpha val="90000"/>
            <a:tint val="40000"/>
            <a:hueOff val="0"/>
            <a:satOff val="0"/>
            <a:lumOff val="0"/>
            <a:alphaOff val="0"/>
          </a:schemeClr>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1">
          <a:scrgbClr r="0" g="0" b="0"/>
        </a:lnRef>
        <a:fillRef idx="1">
          <a:scrgbClr r="0" g="0" b="0"/>
        </a:fillRef>
        <a:effectRef idx="2">
          <a:scrgbClr r="0" g="0" b="0"/>
        </a:effectRef>
        <a:fontRef idx="minor"/>
      </dsp:style>
      <dsp:txBody>
        <a:bodyPr spcFirstLastPara="0" vert="horz" wrap="square" lIns="247650" tIns="182880" rIns="247650" bIns="182880" numCol="1" spcCol="1270" anchor="ctr" anchorCtr="0">
          <a:noAutofit/>
        </a:bodyPr>
        <a:lstStyle/>
        <a:p>
          <a:pPr marL="114300" lvl="1" indent="-114300" algn="l" defTabSz="622300">
            <a:lnSpc>
              <a:spcPct val="100000"/>
            </a:lnSpc>
            <a:spcBef>
              <a:spcPts val="0"/>
            </a:spcBef>
            <a:spcAft>
              <a:spcPts val="0"/>
            </a:spcAft>
            <a:buChar char="•"/>
          </a:pPr>
          <a:r>
            <a:rPr lang="en-US" sz="1400" b="1" kern="1200" dirty="0"/>
            <a:t>Allergic reaction (lipids)</a:t>
          </a:r>
        </a:p>
        <a:p>
          <a:pPr marL="114300" lvl="1" indent="-114300" algn="l" defTabSz="622300">
            <a:lnSpc>
              <a:spcPct val="100000"/>
            </a:lnSpc>
            <a:spcBef>
              <a:spcPts val="0"/>
            </a:spcBef>
            <a:spcAft>
              <a:spcPts val="0"/>
            </a:spcAft>
            <a:buChar char="•"/>
          </a:pPr>
          <a:r>
            <a:rPr lang="en-US" sz="1400" b="1" kern="1200" dirty="0"/>
            <a:t>Fluid overload</a:t>
          </a:r>
        </a:p>
      </dsp:txBody>
      <dsp:txXfrm rot="-5400000">
        <a:off x="2767774" y="3275923"/>
        <a:ext cx="4876065" cy="821147"/>
      </dsp:txXfrm>
    </dsp:sp>
    <dsp:sp modelId="{971A1993-C672-4F8D-B6CD-95B851644217}">
      <dsp:nvSpPr>
        <dsp:cNvPr id="0" name=""/>
        <dsp:cNvSpPr/>
      </dsp:nvSpPr>
      <dsp:spPr>
        <a:xfrm>
          <a:off x="0" y="3204485"/>
          <a:ext cx="2767774" cy="96402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Infusion-Related</a:t>
          </a:r>
        </a:p>
      </dsp:txBody>
      <dsp:txXfrm>
        <a:off x="47060" y="3251545"/>
        <a:ext cx="2673654" cy="869903"/>
      </dsp:txXfrm>
    </dsp:sp>
    <dsp:sp modelId="{D5B928DC-E3E9-4D29-84F8-3BBEE69DEE35}">
      <dsp:nvSpPr>
        <dsp:cNvPr id="0" name=""/>
        <dsp:cNvSpPr/>
      </dsp:nvSpPr>
      <dsp:spPr>
        <a:xfrm rot="5400000">
          <a:off x="4773739" y="2238477"/>
          <a:ext cx="908556" cy="4920487"/>
        </a:xfrm>
        <a:prstGeom prst="round2SameRect">
          <a:avLst/>
        </a:prstGeom>
        <a:solidFill>
          <a:srgbClr val="B8B848">
            <a:alpha val="89804"/>
          </a:srgbClr>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ts val="1200"/>
            </a:spcBef>
            <a:spcAft>
              <a:spcPct val="15000"/>
            </a:spcAft>
            <a:buChar char="•"/>
          </a:pPr>
          <a:r>
            <a:rPr lang="en-US" sz="1400" b="1" kern="1200" dirty="0"/>
            <a:t>Pneumothorax; Air Embolism; Bleeding; Venous Thrombosis; Vascular Injury</a:t>
          </a:r>
        </a:p>
      </dsp:txBody>
      <dsp:txXfrm rot="-5400000">
        <a:off x="2767774" y="4288794"/>
        <a:ext cx="4876135" cy="819852"/>
      </dsp:txXfrm>
    </dsp:sp>
    <dsp:sp modelId="{8C870284-026C-4EF8-9B3F-65F6AE702BA0}">
      <dsp:nvSpPr>
        <dsp:cNvPr id="0" name=""/>
        <dsp:cNvSpPr/>
      </dsp:nvSpPr>
      <dsp:spPr>
        <a:xfrm>
          <a:off x="0" y="4216709"/>
          <a:ext cx="2767774" cy="964023"/>
        </a:xfrm>
        <a:prstGeom prst="roundRect">
          <a:avLst/>
        </a:prstGeom>
        <a:gradFill rotWithShape="0">
          <a:gsLst>
            <a:gs pos="0">
              <a:schemeClr val="accent1">
                <a:hueOff val="0"/>
                <a:satOff val="0"/>
                <a:lumOff val="0"/>
                <a:alphaOff val="0"/>
                <a:satMod val="103000"/>
                <a:lumMod val="102000"/>
                <a:tint val="94000"/>
              </a:schemeClr>
            </a:gs>
            <a:gs pos="82000">
              <a:schemeClr val="accent1">
                <a:hueOff val="0"/>
                <a:satOff val="0"/>
                <a:lumOff val="0"/>
                <a:alphaOff val="0"/>
                <a:satMod val="110000"/>
                <a:lumMod val="100000"/>
                <a:shade val="100000"/>
              </a:schemeClr>
            </a:gs>
            <a:gs pos="33000">
              <a:srgbClr val="FFC000"/>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ts val="1200"/>
            </a:spcBef>
            <a:spcAft>
              <a:spcPct val="35000"/>
            </a:spcAft>
            <a:buNone/>
          </a:pPr>
          <a:r>
            <a:rPr lang="en-US" sz="2400" b="1" kern="1200" dirty="0"/>
            <a:t>Venous Access</a:t>
          </a:r>
        </a:p>
      </dsp:txBody>
      <dsp:txXfrm>
        <a:off x="47060" y="4263769"/>
        <a:ext cx="2673654" cy="869903"/>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D82B24-3E91-DAC6-F12B-377F937846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DF467AE-D179-8129-A059-AEDAF82D84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3846B3-C163-4D6F-AD77-CF3038B1F691}" type="datetimeFigureOut">
              <a:rPr lang="en-US" smtClean="0"/>
              <a:t>9/4/2025</a:t>
            </a:fld>
            <a:endParaRPr lang="en-US"/>
          </a:p>
        </p:txBody>
      </p:sp>
      <p:sp>
        <p:nvSpPr>
          <p:cNvPr id="4" name="Footer Placeholder 3">
            <a:extLst>
              <a:ext uri="{FF2B5EF4-FFF2-40B4-BE49-F238E27FC236}">
                <a16:creationId xmlns:a16="http://schemas.microsoft.com/office/drawing/2014/main" id="{11AFEEC4-87FD-50BD-18CC-FA3AB43576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ED84FE-8EF7-543B-534D-07B0B2C294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AF5839-66C5-4C05-B445-DBA0978A4148}" type="slidenum">
              <a:rPr lang="en-US" smtClean="0"/>
              <a:t>‹#›</a:t>
            </a:fld>
            <a:endParaRPr lang="en-US"/>
          </a:p>
        </p:txBody>
      </p:sp>
    </p:spTree>
    <p:extLst>
      <p:ext uri="{BB962C8B-B14F-4D97-AF65-F5344CB8AC3E}">
        <p14:creationId xmlns:p14="http://schemas.microsoft.com/office/powerpoint/2010/main" val="142165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21FA23-BEC9-4E18-A78F-8642D0A91BE5}" type="datetimeFigureOut">
              <a:rPr lang="en-US" smtClean="0"/>
              <a:t>9/4/2025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DD59-3B21-45CB-A0A8-8DCEEA3FAEDC}" type="slidenum">
              <a:rPr lang="en-US" smtClean="0"/>
              <a:t>‹#›</a:t>
            </a:fld>
            <a:endParaRPr lang="en-US"/>
          </a:p>
        </p:txBody>
      </p:sp>
    </p:spTree>
    <p:extLst>
      <p:ext uri="{BB962C8B-B14F-4D97-AF65-F5344CB8AC3E}">
        <p14:creationId xmlns:p14="http://schemas.microsoft.com/office/powerpoint/2010/main" val="281743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5DD59-3B21-45CB-A0A8-8DCEEA3FAEDC}" type="slidenum">
              <a:rPr lang="en-US" smtClean="0"/>
              <a:t>14</a:t>
            </a:fld>
            <a:endParaRPr lang="en-US"/>
          </a:p>
        </p:txBody>
      </p:sp>
    </p:spTree>
    <p:extLst>
      <p:ext uri="{BB962C8B-B14F-4D97-AF65-F5344CB8AC3E}">
        <p14:creationId xmlns:p14="http://schemas.microsoft.com/office/powerpoint/2010/main" val="65311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5DD59-3B21-45CB-A0A8-8DCEEA3FAEDC}" type="slidenum">
              <a:rPr lang="en-US" smtClean="0"/>
              <a:t>52</a:t>
            </a:fld>
            <a:endParaRPr lang="en-US"/>
          </a:p>
        </p:txBody>
      </p:sp>
    </p:spTree>
    <p:extLst>
      <p:ext uri="{BB962C8B-B14F-4D97-AF65-F5344CB8AC3E}">
        <p14:creationId xmlns:p14="http://schemas.microsoft.com/office/powerpoint/2010/main" val="202444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5DD59-3B21-45CB-A0A8-8DCEEA3FAEDC}" type="slidenum">
              <a:rPr lang="en-US" smtClean="0"/>
              <a:t>54</a:t>
            </a:fld>
            <a:endParaRPr lang="en-US"/>
          </a:p>
        </p:txBody>
      </p:sp>
    </p:spTree>
    <p:extLst>
      <p:ext uri="{BB962C8B-B14F-4D97-AF65-F5344CB8AC3E}">
        <p14:creationId xmlns:p14="http://schemas.microsoft.com/office/powerpoint/2010/main" val="76574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5DD59-3B21-45CB-A0A8-8DCEEA3FAEDC}" type="slidenum">
              <a:rPr lang="en-US" smtClean="0"/>
              <a:t>56</a:t>
            </a:fld>
            <a:endParaRPr lang="en-US"/>
          </a:p>
        </p:txBody>
      </p:sp>
    </p:spTree>
    <p:extLst>
      <p:ext uri="{BB962C8B-B14F-4D97-AF65-F5344CB8AC3E}">
        <p14:creationId xmlns:p14="http://schemas.microsoft.com/office/powerpoint/2010/main" val="858703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_1">
    <p:bg>
      <p:bgPr>
        <a:solidFill>
          <a:srgbClr val="00308C"/>
        </a:solid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348853" y="2555420"/>
            <a:ext cx="4519613" cy="1897917"/>
          </a:xfrm>
        </p:spPr>
        <p:txBody>
          <a:bodyPr tIns="0" rIns="0" bIns="0" anchor="b" anchorCtr="0"/>
          <a:lstStyle>
            <a:lvl1pPr>
              <a:lnSpc>
                <a:spcPct val="92000"/>
              </a:lnSpc>
              <a:defRPr sz="3300" b="0">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348853" y="4453336"/>
            <a:ext cx="4519613" cy="592504"/>
          </a:xfrm>
        </p:spPr>
        <p:txBody>
          <a:bodyPr tIns="91440" bIns="0" anchor="t" anchorCtr="0"/>
          <a:lstStyle>
            <a:lvl1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348853" y="5045841"/>
            <a:ext cx="4519611" cy="329563"/>
          </a:xfrm>
          <a:prstGeom prst="rect">
            <a:avLst/>
          </a:prstGeom>
        </p:spPr>
        <p:txBody>
          <a:bodyPr lIns="0" tIns="91440" rIns="0" bIns="0" anchor="t" anchorCtr="0"/>
          <a:lstStyle>
            <a:lvl1pPr>
              <a:defRPr sz="750">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vl6pPr>
              <a:defRPr sz="750">
                <a:solidFill>
                  <a:schemeClr val="bg1"/>
                </a:solidFill>
              </a:defRPr>
            </a:lvl6pPr>
            <a:lvl7pPr>
              <a:defRPr sz="750">
                <a:solidFill>
                  <a:schemeClr val="bg1"/>
                </a:solidFill>
              </a:defRPr>
            </a:lvl7pPr>
            <a:lvl8pPr>
              <a:defRPr sz="750">
                <a:solidFill>
                  <a:schemeClr val="bg1"/>
                </a:solidFill>
              </a:defRPr>
            </a:lvl8pPr>
            <a:lvl9pPr marL="0">
              <a:defRPr sz="750">
                <a:solidFill>
                  <a:schemeClr val="bg1"/>
                </a:solidFill>
              </a:defRPr>
            </a:lvl9pPr>
          </a:lstStyle>
          <a:p>
            <a:endParaRPr lang="en-US"/>
          </a:p>
        </p:txBody>
      </p:sp>
      <p:sp>
        <p:nvSpPr>
          <p:cNvPr id="14" name="Picture 5">
            <a:extLst>
              <a:ext uri="{FF2B5EF4-FFF2-40B4-BE49-F238E27FC236}">
                <a16:creationId xmlns:a16="http://schemas.microsoft.com/office/drawing/2014/main" id="{F8D10F0C-A443-ED48-B17D-58DDFDE68BC8}"/>
              </a:ext>
            </a:extLst>
          </p:cNvPr>
          <p:cNvSpPr/>
          <p:nvPr/>
        </p:nvSpPr>
        <p:spPr>
          <a:xfrm>
            <a:off x="348853" y="5940425"/>
            <a:ext cx="341709"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grpSp>
        <p:nvGrpSpPr>
          <p:cNvPr id="13" name="Group 12">
            <a:extLst>
              <a:ext uri="{FF2B5EF4-FFF2-40B4-BE49-F238E27FC236}">
                <a16:creationId xmlns:a16="http://schemas.microsoft.com/office/drawing/2014/main" id="{DAD16B10-83D4-C541-81EE-B7789EA32D5E}"/>
              </a:ext>
            </a:extLst>
          </p:cNvPr>
          <p:cNvGrpSpPr/>
          <p:nvPr/>
        </p:nvGrpSpPr>
        <p:grpSpPr>
          <a:xfrm>
            <a:off x="4661452" y="881270"/>
            <a:ext cx="4482548" cy="5976730"/>
            <a:chOff x="6215270" y="881270"/>
            <a:chExt cx="5976730" cy="5976730"/>
          </a:xfrm>
        </p:grpSpPr>
        <p:sp>
          <p:nvSpPr>
            <p:cNvPr id="8" name="Freeform 7">
              <a:extLst>
                <a:ext uri="{FF2B5EF4-FFF2-40B4-BE49-F238E27FC236}">
                  <a16:creationId xmlns:a16="http://schemas.microsoft.com/office/drawing/2014/main" id="{E2F0F27C-199B-B446-9216-46D2753DF4C2}"/>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sz="1350"/>
            </a:p>
          </p:txBody>
        </p:sp>
        <p:sp>
          <p:nvSpPr>
            <p:cNvPr id="9" name="Freeform 8">
              <a:extLst>
                <a:ext uri="{FF2B5EF4-FFF2-40B4-BE49-F238E27FC236}">
                  <a16:creationId xmlns:a16="http://schemas.microsoft.com/office/drawing/2014/main" id="{6C97FAAC-234E-ED49-A209-A2E3757D7ACC}"/>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sz="1350"/>
            </a:p>
          </p:txBody>
        </p:sp>
        <p:sp>
          <p:nvSpPr>
            <p:cNvPr id="10" name="Freeform 9">
              <a:extLst>
                <a:ext uri="{FF2B5EF4-FFF2-40B4-BE49-F238E27FC236}">
                  <a16:creationId xmlns:a16="http://schemas.microsoft.com/office/drawing/2014/main" id="{43031F25-235B-8944-8676-4CEAA57DB98A}"/>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sz="1350"/>
            </a:p>
          </p:txBody>
        </p:sp>
      </p:grpSp>
      <p:sp>
        <p:nvSpPr>
          <p:cNvPr id="15" name="TextBox 14">
            <a:extLst>
              <a:ext uri="{FF2B5EF4-FFF2-40B4-BE49-F238E27FC236}">
                <a16:creationId xmlns:a16="http://schemas.microsoft.com/office/drawing/2014/main" id="{17215CF7-890F-4B4C-BBA6-11E26CFFDEAB}"/>
              </a:ext>
            </a:extLst>
          </p:cNvPr>
          <p:cNvSpPr txBox="1"/>
          <p:nvPr/>
        </p:nvSpPr>
        <p:spPr>
          <a:xfrm>
            <a:off x="-806501" y="2750515"/>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C3D31271-87BE-BE49-B8A2-6E7280FE7CE0}"/>
              </a:ext>
            </a:extLst>
          </p:cNvPr>
          <p:cNvSpPr txBox="1"/>
          <p:nvPr/>
        </p:nvSpPr>
        <p:spPr>
          <a:xfrm>
            <a:off x="-647396" y="1367942"/>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3C27A68D-AF1F-CA4C-B1D3-4D996FE7C042}"/>
              </a:ext>
            </a:extLst>
          </p:cNvPr>
          <p:cNvSpPr txBox="1"/>
          <p:nvPr/>
        </p:nvSpPr>
        <p:spPr>
          <a:xfrm>
            <a:off x="-932688" y="2735885"/>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36550053-6743-4844-BB60-F3F0FBC6C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8853" y="461964"/>
            <a:ext cx="1907953" cy="532257"/>
          </a:xfrm>
          <a:prstGeom prst="rect">
            <a:avLst/>
          </a:prstGeom>
        </p:spPr>
      </p:pic>
    </p:spTree>
    <p:extLst>
      <p:ext uri="{BB962C8B-B14F-4D97-AF65-F5344CB8AC3E}">
        <p14:creationId xmlns:p14="http://schemas.microsoft.com/office/powerpoint/2010/main" val="1280443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full image with 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p>
            <a:r>
              <a:rPr lang="en-US" dirty="0"/>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p>
            <a:fld id="{C1FF6DA9-008F-8B48-92A6-B652298478BF}" type="slidenum">
              <a:rPr lang="en-US" smtClean="0"/>
              <a:t>‹#›</a:t>
            </a:fld>
            <a:endParaRPr lang="en-US"/>
          </a:p>
        </p:txBody>
      </p:sp>
      <p:sp>
        <p:nvSpPr>
          <p:cNvPr id="8" name="Picture Placeholder 4">
            <a:extLst>
              <a:ext uri="{FF2B5EF4-FFF2-40B4-BE49-F238E27FC236}">
                <a16:creationId xmlns:a16="http://schemas.microsoft.com/office/drawing/2014/main" id="{68A0BB74-2340-FF49-8BC2-95989AFD59AF}"/>
              </a:ext>
            </a:extLst>
          </p:cNvPr>
          <p:cNvSpPr>
            <a:spLocks noGrp="1"/>
          </p:cNvSpPr>
          <p:nvPr>
            <p:ph type="pic" sz="quarter" idx="23"/>
          </p:nvPr>
        </p:nvSpPr>
        <p:spPr>
          <a:xfrm>
            <a:off x="1109663" y="1581150"/>
            <a:ext cx="7685484" cy="4822825"/>
          </a:xfrm>
          <a:solidFill>
            <a:schemeClr val="bg1">
              <a:lumMod val="75000"/>
            </a:schemeClr>
          </a:solidFill>
        </p:spPr>
        <p:txBody>
          <a:bodyPr tIns="2651760"/>
          <a:lstStyle>
            <a:lvl1pPr algn="ctr">
              <a:defRPr/>
            </a:lvl1pPr>
          </a:lstStyle>
          <a:p>
            <a:r>
              <a:rPr lang="en-US"/>
              <a:t>Click icon to add picture</a:t>
            </a:r>
          </a:p>
        </p:txBody>
      </p:sp>
      <p:sp>
        <p:nvSpPr>
          <p:cNvPr id="9" name="Picture 5">
            <a:extLst>
              <a:ext uri="{FF2B5EF4-FFF2-40B4-BE49-F238E27FC236}">
                <a16:creationId xmlns:a16="http://schemas.microsoft.com/office/drawing/2014/main" id="{8CDDCB67-33FA-A240-B821-E512E8E2B6F4}"/>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183200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p:nvPr>
        </p:nvSpPr>
        <p:spPr>
          <a:xfrm>
            <a:off x="1109662" y="454024"/>
            <a:ext cx="7687866" cy="5942014"/>
          </a:xfrm>
          <a:solidFill>
            <a:schemeClr val="bg1">
              <a:lumMod val="75000"/>
            </a:schemeClr>
          </a:solidFill>
        </p:spPr>
        <p:txBody>
          <a:bodyPr tIns="2468880"/>
          <a:lstStyle>
            <a:lvl1pPr algn="ctr">
              <a:defRPr>
                <a:solidFill>
                  <a:schemeClr val="tx2"/>
                </a:solidFill>
              </a:defRPr>
            </a:lvl1pPr>
          </a:lstStyle>
          <a:p>
            <a:r>
              <a:rPr lang="en-US"/>
              <a:t>Click icon to add picture</a:t>
            </a:r>
          </a:p>
        </p:txBody>
      </p:sp>
      <p:sp>
        <p:nvSpPr>
          <p:cNvPr id="3" name="Footer Placeholder 2">
            <a:extLst>
              <a:ext uri="{FF2B5EF4-FFF2-40B4-BE49-F238E27FC236}">
                <a16:creationId xmlns:a16="http://schemas.microsoft.com/office/drawing/2014/main" id="{97E92132-40F9-DF45-A214-EF527D96CA32}"/>
              </a:ext>
            </a:extLst>
          </p:cNvPr>
          <p:cNvSpPr>
            <a:spLocks noGrp="1"/>
          </p:cNvSpPr>
          <p:nvPr>
            <p:ph type="ftr" sz="quarter" idx="12"/>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8462FA05-83B8-1345-9894-31CC66447F91}"/>
              </a:ext>
            </a:extLst>
          </p:cNvPr>
          <p:cNvSpPr>
            <a:spLocks noGrp="1"/>
          </p:cNvSpPr>
          <p:nvPr>
            <p:ph type="sldNum" sz="quarter" idx="13"/>
          </p:nvPr>
        </p:nvSpPr>
        <p:spPr/>
        <p:txBody>
          <a:bodyPr/>
          <a:lstStyle/>
          <a:p>
            <a:fld id="{C1FF6DA9-008F-8B48-92A6-B652298478BF}" type="slidenum">
              <a:rPr lang="en-US" smtClean="0"/>
              <a:t>‹#›</a:t>
            </a:fld>
            <a:endParaRPr lang="en-US"/>
          </a:p>
        </p:txBody>
      </p:sp>
      <p:sp>
        <p:nvSpPr>
          <p:cNvPr id="6" name="Picture 5">
            <a:extLst>
              <a:ext uri="{FF2B5EF4-FFF2-40B4-BE49-F238E27FC236}">
                <a16:creationId xmlns:a16="http://schemas.microsoft.com/office/drawing/2014/main" id="{F1A2AA47-C422-AD40-888C-5F0D66638451}"/>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3104276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full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C1FF6DA9-008F-8B48-92A6-B652298478BF}" type="slidenum">
              <a:rPr lang="en-US" smtClean="0"/>
              <a:t>‹#›</a:t>
            </a:fld>
            <a:endParaRPr lang="en-US"/>
          </a:p>
        </p:txBody>
      </p:sp>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p:nvPr>
        </p:nvSpPr>
        <p:spPr>
          <a:xfrm>
            <a:off x="1109662" y="454026"/>
            <a:ext cx="7687866" cy="5949950"/>
          </a:xfrm>
          <a:pattFill prst="pct10">
            <a:fgClr>
              <a:schemeClr val="tx1"/>
            </a:fgClr>
            <a:bgClr>
              <a:schemeClr val="bg1"/>
            </a:bgClr>
          </a:pattFill>
        </p:spPr>
        <p:txBody>
          <a:bodyPr tIns="2560320"/>
          <a:lstStyle>
            <a:lvl1pPr algn="ctr">
              <a:defRPr/>
            </a:lvl1pPr>
          </a:lstStyle>
          <a:p>
            <a:r>
              <a:rPr lang="en-US"/>
              <a:t>Click icon to add chart</a:t>
            </a:r>
          </a:p>
        </p:txBody>
      </p:sp>
      <p:sp>
        <p:nvSpPr>
          <p:cNvPr id="6" name="Picture 5">
            <a:extLst>
              <a:ext uri="{FF2B5EF4-FFF2-40B4-BE49-F238E27FC236}">
                <a16:creationId xmlns:a16="http://schemas.microsoft.com/office/drawing/2014/main" id="{29BD7782-4E99-6342-9724-69F3DEFE9764}"/>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2792704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full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1109663" y="454026"/>
            <a:ext cx="7685483" cy="5949950"/>
          </a:xfrm>
          <a:pattFill prst="pct10">
            <a:fgClr>
              <a:schemeClr val="accent1"/>
            </a:fgClr>
            <a:bgClr>
              <a:schemeClr val="bg1"/>
            </a:bgClr>
          </a:pattFill>
        </p:spPr>
        <p:txBody>
          <a:bodyPr tIns="2514600"/>
          <a:lstStyle>
            <a:lvl1pPr algn="ctr">
              <a:defRPr sz="1350"/>
            </a:lvl1pPr>
          </a:lstStyle>
          <a:p>
            <a:r>
              <a:rPr lang="en-US"/>
              <a:t>Click icon to add table</a:t>
            </a:r>
          </a:p>
        </p:txBody>
      </p:sp>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C1FF6DA9-008F-8B48-92A6-B652298478BF}" type="slidenum">
              <a:rPr lang="en-US" smtClean="0"/>
              <a:t>‹#›</a:t>
            </a:fld>
            <a:endParaRPr lang="en-US"/>
          </a:p>
        </p:txBody>
      </p:sp>
      <p:pic>
        <p:nvPicPr>
          <p:cNvPr id="7" name="Picture 6" descr="Logo, icon&#10;&#10;Description automatically generated">
            <a:extLst>
              <a:ext uri="{FF2B5EF4-FFF2-40B4-BE49-F238E27FC236}">
                <a16:creationId xmlns:a16="http://schemas.microsoft.com/office/drawing/2014/main" id="{81C94482-CF0E-E449-9850-7B270549A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2457722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2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1109662" y="1581150"/>
            <a:ext cx="3758804" cy="4822825"/>
          </a:xfrm>
        </p:spPr>
        <p:txBody>
          <a:bodyPr rIns="155448"/>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C1FF6DA9-008F-8B48-92A6-B652298478BF}" type="slidenum">
              <a:rPr lang="en-US" smtClean="0"/>
              <a:t>‹#›</a:t>
            </a:fld>
            <a:endParaRPr lang="en-US"/>
          </a:p>
        </p:txBody>
      </p:sp>
      <p:sp>
        <p:nvSpPr>
          <p:cNvPr id="13" name="Content Placeholder 8">
            <a:extLst>
              <a:ext uri="{FF2B5EF4-FFF2-40B4-BE49-F238E27FC236}">
                <a16:creationId xmlns:a16="http://schemas.microsoft.com/office/drawing/2014/main" id="{001C55C3-023A-FF4E-A906-5C80997C28CA}"/>
              </a:ext>
            </a:extLst>
          </p:cNvPr>
          <p:cNvSpPr>
            <a:spLocks noGrp="1"/>
          </p:cNvSpPr>
          <p:nvPr>
            <p:ph sz="quarter" idx="21"/>
          </p:nvPr>
        </p:nvSpPr>
        <p:spPr>
          <a:xfrm>
            <a:off x="5039917" y="1581150"/>
            <a:ext cx="3763526" cy="4822825"/>
          </a:xfrm>
        </p:spPr>
        <p:txBody>
          <a:bodyPr rIns="155448"/>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lvl1pPr algn="ctr">
              <a:defRPr/>
            </a:lvl1pPr>
          </a:lstStyle>
          <a:p>
            <a:r>
              <a:rPr lang="en-US" dirty="0"/>
              <a:t>Click to edit Master title style</a:t>
            </a:r>
          </a:p>
        </p:txBody>
      </p:sp>
      <p:sp>
        <p:nvSpPr>
          <p:cNvPr id="9" name="Picture 5">
            <a:extLst>
              <a:ext uri="{FF2B5EF4-FFF2-40B4-BE49-F238E27FC236}">
                <a16:creationId xmlns:a16="http://schemas.microsoft.com/office/drawing/2014/main" id="{40F75517-955D-FB4A-91BB-91AD90E865EB}"/>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2762380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2col_Call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1109662" y="1581150"/>
            <a:ext cx="3758804"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C1FF6DA9-008F-8B48-92A6-B652298478BF}" type="slidenum">
              <a:rPr lang="en-US" smtClean="0"/>
              <a:t>‹#›</a:t>
            </a:fld>
            <a:endParaRPr lang="en-US"/>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p>
            <a:r>
              <a:rPr lang="en-US" dirty="0"/>
              <a:t>Click to edit Master title style</a:t>
            </a:r>
          </a:p>
        </p:txBody>
      </p:sp>
      <p:sp>
        <p:nvSpPr>
          <p:cNvPr id="9" name="Text Placeholder 15">
            <a:extLst>
              <a:ext uri="{FF2B5EF4-FFF2-40B4-BE49-F238E27FC236}">
                <a16:creationId xmlns:a16="http://schemas.microsoft.com/office/drawing/2014/main" id="{9E105035-5CD1-3142-9C06-DB231CE5481B}"/>
              </a:ext>
            </a:extLst>
          </p:cNvPr>
          <p:cNvSpPr>
            <a:spLocks noGrp="1"/>
          </p:cNvSpPr>
          <p:nvPr>
            <p:ph type="body" sz="quarter" idx="22" hasCustomPrompt="1"/>
          </p:nvPr>
        </p:nvSpPr>
        <p:spPr>
          <a:xfrm>
            <a:off x="5039916" y="1581150"/>
            <a:ext cx="3757613" cy="4822824"/>
          </a:xfrm>
        </p:spPr>
        <p:txBody>
          <a:bodyPr tIns="0" bIns="0" anchor="t" anchorCtr="0"/>
          <a:lstStyle>
            <a:lvl1pPr>
              <a:spcAft>
                <a:spcPts val="900"/>
              </a:spcAft>
              <a:buFontTx/>
              <a:buNone/>
              <a:defRPr sz="1800" b="0" i="0" cap="none" baseline="0">
                <a:solidFill>
                  <a:schemeClr val="accent6"/>
                </a:solidFill>
                <a:latin typeface="+mn-lt"/>
                <a:ea typeface="Roboto" panose="02000000000000000000" pitchFamily="2" charset="0"/>
                <a:cs typeface="Verdana" panose="020B0604030504040204" pitchFamily="34" charset="0"/>
              </a:defRPr>
            </a:lvl1pPr>
            <a:lvl2pPr>
              <a:spcAft>
                <a:spcPts val="900"/>
              </a:spcAft>
              <a:buFontTx/>
              <a:buNone/>
              <a:defRPr sz="1800" b="0" i="1" cap="none" baseline="0">
                <a:solidFill>
                  <a:schemeClr val="accent6"/>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9pPr>
          </a:lstStyle>
          <a:p>
            <a:pPr lvl="0"/>
            <a:r>
              <a:rPr lang="en-US" dirty="0"/>
              <a:t>Quote or callout</a:t>
            </a:r>
          </a:p>
        </p:txBody>
      </p:sp>
      <p:sp>
        <p:nvSpPr>
          <p:cNvPr id="11" name="Picture 5">
            <a:extLst>
              <a:ext uri="{FF2B5EF4-FFF2-40B4-BE49-F238E27FC236}">
                <a16:creationId xmlns:a16="http://schemas.microsoft.com/office/drawing/2014/main" id="{A038B5EB-9A58-4947-9DAC-3098226EBDB7}"/>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3689844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2col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108472" y="1581150"/>
            <a:ext cx="3759994"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FB2D788F-2D54-1A45-A46C-43D735BCA48C}"/>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B758FB35-3F65-5747-80DA-56E4F85CBFB6}"/>
              </a:ext>
            </a:extLst>
          </p:cNvPr>
          <p:cNvSpPr>
            <a:spLocks noGrp="1"/>
          </p:cNvSpPr>
          <p:nvPr>
            <p:ph type="pic" sz="quarter" idx="17"/>
          </p:nvPr>
        </p:nvSpPr>
        <p:spPr>
          <a:xfrm>
            <a:off x="5039915" y="1581150"/>
            <a:ext cx="3759994" cy="4822825"/>
          </a:xfrm>
          <a:solidFill>
            <a:schemeClr val="bg1">
              <a:lumMod val="75000"/>
            </a:schemeClr>
          </a:solidFill>
        </p:spPr>
        <p:txBody>
          <a:bodyPr tIns="2743200"/>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2AECDF7A-57A8-E947-AEB8-50AF37C6A05B}"/>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D69127B9-81FE-7643-8D8E-D4FBECB31363}"/>
              </a:ext>
            </a:extLst>
          </p:cNvPr>
          <p:cNvSpPr>
            <a:spLocks noGrp="1"/>
          </p:cNvSpPr>
          <p:nvPr>
            <p:ph type="sldNum" sz="quarter" idx="19"/>
          </p:nvPr>
        </p:nvSpPr>
        <p:spPr/>
        <p:txBody>
          <a:bodyPr/>
          <a:lstStyle>
            <a:lvl1pPr>
              <a:defRPr/>
            </a:lvl1pPr>
          </a:lstStyle>
          <a:p>
            <a:fld id="{C1FF6DA9-008F-8B48-92A6-B652298478BF}" type="slidenum">
              <a:rPr lang="en-US" smtClean="0"/>
              <a:t>‹#›</a:t>
            </a:fld>
            <a:endParaRPr lang="en-US"/>
          </a:p>
        </p:txBody>
      </p:sp>
      <p:sp>
        <p:nvSpPr>
          <p:cNvPr id="8" name="Picture 5">
            <a:extLst>
              <a:ext uri="{FF2B5EF4-FFF2-40B4-BE49-F238E27FC236}">
                <a16:creationId xmlns:a16="http://schemas.microsoft.com/office/drawing/2014/main" id="{1A651B39-03B6-7044-A918-9F66E4CCC9EF}"/>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102075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3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109662" y="1581151"/>
            <a:ext cx="2450306" cy="4814887"/>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3731419" y="1581150"/>
            <a:ext cx="2449116" cy="4814888"/>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5ADD0FD0-82F6-6249-86EF-808648B0682B}"/>
              </a:ext>
            </a:extLst>
          </p:cNvPr>
          <p:cNvSpPr>
            <a:spLocks noGrp="1"/>
          </p:cNvSpPr>
          <p:nvPr>
            <p:ph sz="quarter" idx="14"/>
          </p:nvPr>
        </p:nvSpPr>
        <p:spPr>
          <a:xfrm>
            <a:off x="6351985" y="1581149"/>
            <a:ext cx="2443161" cy="4814888"/>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28A773DF-0080-4E41-973B-C65D424C7C95}"/>
              </a:ext>
            </a:extLst>
          </p:cNvPr>
          <p:cNvSpPr>
            <a:spLocks noGrp="1"/>
          </p:cNvSpPr>
          <p:nvPr>
            <p:ph type="ftr" sz="quarter" idx="15"/>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7FD1D3EC-9D56-4A42-AC24-96A397D50F51}"/>
              </a:ext>
            </a:extLst>
          </p:cNvPr>
          <p:cNvSpPr>
            <a:spLocks noGrp="1"/>
          </p:cNvSpPr>
          <p:nvPr>
            <p:ph type="sldNum" sz="quarter" idx="16"/>
          </p:nvPr>
        </p:nvSpPr>
        <p:spPr/>
        <p:txBody>
          <a:bodyPr/>
          <a:lstStyle/>
          <a:p>
            <a:fld id="{C1FF6DA9-008F-8B48-92A6-B652298478BF}" type="slidenum">
              <a:rPr lang="en-US" smtClean="0"/>
              <a:t>‹#›</a:t>
            </a:fld>
            <a:endParaRPr lang="en-US"/>
          </a:p>
        </p:txBody>
      </p:sp>
      <p:sp>
        <p:nvSpPr>
          <p:cNvPr id="5" name="Title 4">
            <a:extLst>
              <a:ext uri="{FF2B5EF4-FFF2-40B4-BE49-F238E27FC236}">
                <a16:creationId xmlns:a16="http://schemas.microsoft.com/office/drawing/2014/main" id="{3F8D9ED7-E967-B044-9B1A-72E2E3D48C5D}"/>
              </a:ext>
            </a:extLst>
          </p:cNvPr>
          <p:cNvSpPr>
            <a:spLocks noGrp="1"/>
          </p:cNvSpPr>
          <p:nvPr>
            <p:ph type="title"/>
          </p:nvPr>
        </p:nvSpPr>
        <p:spPr/>
        <p:txBody>
          <a:bodyPr/>
          <a:lstStyle/>
          <a:p>
            <a:r>
              <a:rPr lang="en-US"/>
              <a:t>Click to edit Master title style</a:t>
            </a:r>
          </a:p>
        </p:txBody>
      </p:sp>
      <p:sp>
        <p:nvSpPr>
          <p:cNvPr id="11" name="Picture 5">
            <a:extLst>
              <a:ext uri="{FF2B5EF4-FFF2-40B4-BE49-F238E27FC236}">
                <a16:creationId xmlns:a16="http://schemas.microsoft.com/office/drawing/2014/main" id="{858267C6-CA24-3A4C-97F0-DBB9031B7D00}"/>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244720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header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71B76C-0D0F-414F-8D72-65F7BF341345}"/>
              </a:ext>
            </a:extLst>
          </p:cNvPr>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5D830462-9B5C-594B-BFB6-416B852F1C5A}"/>
              </a:ext>
            </a:extLst>
          </p:cNvPr>
          <p:cNvSpPr>
            <a:spLocks noGrp="1"/>
          </p:cNvSpPr>
          <p:nvPr>
            <p:ph type="sldNum" sz="quarter" idx="12"/>
          </p:nvPr>
        </p:nvSpPr>
        <p:spPr/>
        <p:txBody>
          <a:bodyPr/>
          <a:lstStyle/>
          <a:p>
            <a:fld id="{C1FF6DA9-008F-8B48-92A6-B652298478BF}" type="slidenum">
              <a:rPr lang="en-US" smtClean="0"/>
              <a:t>‹#›</a:t>
            </a:fld>
            <a:endParaRPr lang="en-US"/>
          </a:p>
        </p:txBody>
      </p:sp>
      <p:sp>
        <p:nvSpPr>
          <p:cNvPr id="9" name="Title 8">
            <a:extLst>
              <a:ext uri="{FF2B5EF4-FFF2-40B4-BE49-F238E27FC236}">
                <a16:creationId xmlns:a16="http://schemas.microsoft.com/office/drawing/2014/main" id="{7BF16410-DB1B-954C-BB2B-A97F42031D46}"/>
              </a:ext>
            </a:extLst>
          </p:cNvPr>
          <p:cNvSpPr>
            <a:spLocks noGrp="1"/>
          </p:cNvSpPr>
          <p:nvPr>
            <p:ph type="title"/>
          </p:nvPr>
        </p:nvSpPr>
        <p:spPr/>
        <p:txBody>
          <a:bodyPr rIns="0"/>
          <a:lstStyle/>
          <a:p>
            <a:r>
              <a:rPr lang="en-US" dirty="0"/>
              <a:t>Click to edit Master title style</a:t>
            </a:r>
          </a:p>
        </p:txBody>
      </p:sp>
      <p:sp>
        <p:nvSpPr>
          <p:cNvPr id="11" name="Picture 5">
            <a:extLst>
              <a:ext uri="{FF2B5EF4-FFF2-40B4-BE49-F238E27FC236}">
                <a16:creationId xmlns:a16="http://schemas.microsoft.com/office/drawing/2014/main" id="{80587189-E150-C44F-8A73-1FBF52314BB0}"/>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128309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50DF49-280D-2042-9C83-36E167674CBA}"/>
              </a:ext>
            </a:extLst>
          </p:cNvPr>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8635AA6C-0792-844C-BDA4-D38426376F09}"/>
              </a:ext>
            </a:extLst>
          </p:cNvPr>
          <p:cNvSpPr>
            <a:spLocks noGrp="1"/>
          </p:cNvSpPr>
          <p:nvPr>
            <p:ph type="sldNum" sz="quarter" idx="12"/>
          </p:nvPr>
        </p:nvSpPr>
        <p:spPr/>
        <p:txBody>
          <a:bodyPr/>
          <a:lstStyle/>
          <a:p>
            <a:fld id="{C1FF6DA9-008F-8B48-92A6-B652298478BF}" type="slidenum">
              <a:rPr lang="en-US" smtClean="0"/>
              <a:t>‹#›</a:t>
            </a:fld>
            <a:endParaRPr lang="en-US"/>
          </a:p>
        </p:txBody>
      </p:sp>
      <p:sp>
        <p:nvSpPr>
          <p:cNvPr id="6" name="Picture 5">
            <a:extLst>
              <a:ext uri="{FF2B5EF4-FFF2-40B4-BE49-F238E27FC236}">
                <a16:creationId xmlns:a16="http://schemas.microsoft.com/office/drawing/2014/main" id="{43F71159-3A92-D448-9FC3-D8E5D6DD70D9}"/>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
        <p:nvSpPr>
          <p:cNvPr id="2" name="TextBox 1">
            <a:extLst>
              <a:ext uri="{FF2B5EF4-FFF2-40B4-BE49-F238E27FC236}">
                <a16:creationId xmlns:a16="http://schemas.microsoft.com/office/drawing/2014/main" id="{A9EEC6CD-FDF5-3E4E-A354-997726FD9725}"/>
              </a:ext>
            </a:extLst>
          </p:cNvPr>
          <p:cNvSpPr txBox="1"/>
          <p:nvPr/>
        </p:nvSpPr>
        <p:spPr>
          <a:xfrm>
            <a:off x="9261044" y="855878"/>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a:solidFill>
                <a:schemeClr val="tx2"/>
              </a:solidFill>
              <a:latin typeface="+mn-lt"/>
              <a:ea typeface="Roboto"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0BF5B294-59D6-7D48-AAD7-1BE3AD3C0959}"/>
              </a:ext>
            </a:extLst>
          </p:cNvPr>
          <p:cNvSpPr txBox="1"/>
          <p:nvPr/>
        </p:nvSpPr>
        <p:spPr>
          <a:xfrm>
            <a:off x="9617660" y="1675181"/>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575290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1E7EE9-9E01-E94C-96A1-A79E0D0070AA}"/>
              </a:ext>
            </a:extLst>
          </p:cNvPr>
          <p:cNvGrpSpPr/>
          <p:nvPr/>
        </p:nvGrpSpPr>
        <p:grpSpPr>
          <a:xfrm>
            <a:off x="0" y="-3174"/>
            <a:ext cx="5039916" cy="4917592"/>
            <a:chOff x="0" y="-3174"/>
            <a:chExt cx="6719888" cy="4917592"/>
          </a:xfrm>
        </p:grpSpPr>
        <p:sp>
          <p:nvSpPr>
            <p:cNvPr id="2" name="Rectangle 1">
              <a:extLst>
                <a:ext uri="{FF2B5EF4-FFF2-40B4-BE49-F238E27FC236}">
                  <a16:creationId xmlns:a16="http://schemas.microsoft.com/office/drawing/2014/main" id="{2E374CD2-B136-E84B-B25A-A786ABB6B12A}"/>
                </a:ext>
              </a:extLst>
            </p:cNvPr>
            <p:cNvSpPr/>
            <p:nvPr/>
          </p:nvSpPr>
          <p:spPr bwMode="auto">
            <a:xfrm>
              <a:off x="0" y="0"/>
              <a:ext cx="6719888" cy="4914418"/>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350" b="0" i="0" dirty="0">
                <a:solidFill>
                  <a:schemeClr val="bg1"/>
                </a:solidFill>
                <a:latin typeface="+mn-lt"/>
                <a:ea typeface="Roboto" panose="02000000000000000000" pitchFamily="2" charset="0"/>
                <a:cs typeface="Roboto" panose="02000000000000000000" pitchFamily="2" charset="0"/>
              </a:endParaRPr>
            </a:p>
          </p:txBody>
        </p:sp>
        <p:grpSp>
          <p:nvGrpSpPr>
            <p:cNvPr id="8" name="Group 7">
              <a:extLst>
                <a:ext uri="{FF2B5EF4-FFF2-40B4-BE49-F238E27FC236}">
                  <a16:creationId xmlns:a16="http://schemas.microsoft.com/office/drawing/2014/main" id="{92641FA4-45E1-9145-A55F-2EA40F0C9062}"/>
                </a:ext>
              </a:extLst>
            </p:cNvPr>
            <p:cNvGrpSpPr/>
            <p:nvPr/>
          </p:nvGrpSpPr>
          <p:grpSpPr>
            <a:xfrm rot="16200000">
              <a:off x="1802297" y="-3174"/>
              <a:ext cx="4917591" cy="4917591"/>
              <a:chOff x="6263588" y="881270"/>
              <a:chExt cx="5976730" cy="5976730"/>
            </a:xfrm>
          </p:grpSpPr>
          <p:sp>
            <p:nvSpPr>
              <p:cNvPr id="10" name="Freeform 9">
                <a:extLst>
                  <a:ext uri="{FF2B5EF4-FFF2-40B4-BE49-F238E27FC236}">
                    <a16:creationId xmlns:a16="http://schemas.microsoft.com/office/drawing/2014/main" id="{AA2A03F9-436C-8045-BDC1-60E2FEF53B55}"/>
                  </a:ext>
                </a:extLst>
              </p:cNvPr>
              <p:cNvSpPr/>
              <p:nvPr/>
            </p:nvSpPr>
            <p:spPr>
              <a:xfrm rot="16200000">
                <a:off x="6263588"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sz="1350"/>
              </a:p>
            </p:txBody>
          </p:sp>
          <p:sp>
            <p:nvSpPr>
              <p:cNvPr id="11" name="Freeform 10">
                <a:extLst>
                  <a:ext uri="{FF2B5EF4-FFF2-40B4-BE49-F238E27FC236}">
                    <a16:creationId xmlns:a16="http://schemas.microsoft.com/office/drawing/2014/main" id="{9F0ECB28-7B4B-204E-BD3C-D045DF8B57D4}"/>
                  </a:ext>
                </a:extLst>
              </p:cNvPr>
              <p:cNvSpPr/>
              <p:nvPr/>
            </p:nvSpPr>
            <p:spPr>
              <a:xfrm rot="16200000">
                <a:off x="8255830" y="2873515"/>
                <a:ext cx="3984485" cy="3984485"/>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sz="1350"/>
              </a:p>
            </p:txBody>
          </p:sp>
          <p:sp>
            <p:nvSpPr>
              <p:cNvPr id="15" name="Freeform 14">
                <a:extLst>
                  <a:ext uri="{FF2B5EF4-FFF2-40B4-BE49-F238E27FC236}">
                    <a16:creationId xmlns:a16="http://schemas.microsoft.com/office/drawing/2014/main" id="{C728A487-2B2D-3843-AA33-77010D9EE84E}"/>
                  </a:ext>
                </a:extLst>
              </p:cNvPr>
              <p:cNvSpPr/>
              <p:nvPr/>
            </p:nvSpPr>
            <p:spPr>
              <a:xfrm rot="16200000">
                <a:off x="10248075"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sz="1350"/>
              </a:p>
            </p:txBody>
          </p:sp>
        </p:grpSp>
      </p:grpSp>
      <p:sp>
        <p:nvSpPr>
          <p:cNvPr id="12" name="Text Placeholder 15">
            <a:extLst>
              <a:ext uri="{FF2B5EF4-FFF2-40B4-BE49-F238E27FC236}">
                <a16:creationId xmlns:a16="http://schemas.microsoft.com/office/drawing/2014/main" id="{8C34D369-B324-1B44-963A-84A57923447B}"/>
              </a:ext>
            </a:extLst>
          </p:cNvPr>
          <p:cNvSpPr>
            <a:spLocks noGrp="1"/>
          </p:cNvSpPr>
          <p:nvPr>
            <p:ph type="body" sz="quarter" idx="19" hasCustomPrompt="1"/>
          </p:nvPr>
        </p:nvSpPr>
        <p:spPr>
          <a:xfrm>
            <a:off x="348853" y="5156616"/>
            <a:ext cx="4519613" cy="640229"/>
          </a:xfrm>
        </p:spPr>
        <p:txBody>
          <a:bodyPr tIns="0" bIns="0" anchor="ctr" anchorCtr="0"/>
          <a:lstStyle>
            <a:lvl1pPr>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1pPr>
            <a:lvl2pPr>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9pPr>
          </a:lstStyle>
          <a:p>
            <a:pPr lvl="0"/>
            <a:r>
              <a:rPr lang="en-US"/>
              <a:t>Subhead</a:t>
            </a:r>
          </a:p>
        </p:txBody>
      </p:sp>
      <p:sp>
        <p:nvSpPr>
          <p:cNvPr id="13" name="Date Placeholder 6">
            <a:extLst>
              <a:ext uri="{FF2B5EF4-FFF2-40B4-BE49-F238E27FC236}">
                <a16:creationId xmlns:a16="http://schemas.microsoft.com/office/drawing/2014/main" id="{03F3041D-0132-AF45-9882-66CA3ABBE144}"/>
              </a:ext>
            </a:extLst>
          </p:cNvPr>
          <p:cNvSpPr>
            <a:spLocks noGrp="1"/>
          </p:cNvSpPr>
          <p:nvPr>
            <p:ph type="dt" sz="half" idx="21"/>
          </p:nvPr>
        </p:nvSpPr>
        <p:spPr>
          <a:xfrm>
            <a:off x="915356" y="5940425"/>
            <a:ext cx="3953108" cy="455612"/>
          </a:xfrm>
          <a:prstGeom prst="rect">
            <a:avLst/>
          </a:prstGeom>
        </p:spPr>
        <p:txBody>
          <a:bodyPr lIns="0" tIns="0" rIns="0" bIns="0" anchor="ctr" anchorCtr="0"/>
          <a:lstStyle>
            <a:lvl1pPr>
              <a:defRPr sz="750">
                <a:solidFill>
                  <a:schemeClr val="tx2"/>
                </a:solidFill>
              </a:defRPr>
            </a:lvl1pPr>
            <a:lvl2pPr>
              <a:defRPr sz="750">
                <a:solidFill>
                  <a:schemeClr val="tx2"/>
                </a:solidFill>
              </a:defRPr>
            </a:lvl2pPr>
            <a:lvl3pPr>
              <a:defRPr sz="750">
                <a:solidFill>
                  <a:schemeClr val="tx2"/>
                </a:solidFill>
              </a:defRPr>
            </a:lvl3pPr>
            <a:lvl4pPr>
              <a:defRPr sz="750">
                <a:solidFill>
                  <a:schemeClr val="tx2"/>
                </a:solidFill>
              </a:defRPr>
            </a:lvl4pPr>
            <a:lvl5pPr>
              <a:defRPr sz="750">
                <a:solidFill>
                  <a:schemeClr val="tx2"/>
                </a:solidFill>
              </a:defRPr>
            </a:lvl5pPr>
            <a:lvl6pPr>
              <a:defRPr sz="750">
                <a:solidFill>
                  <a:schemeClr val="tx2"/>
                </a:solidFill>
              </a:defRPr>
            </a:lvl6pPr>
            <a:lvl7pPr>
              <a:defRPr sz="750">
                <a:solidFill>
                  <a:schemeClr val="tx2"/>
                </a:solidFill>
              </a:defRPr>
            </a:lvl7pPr>
            <a:lvl8pPr>
              <a:defRPr sz="750">
                <a:solidFill>
                  <a:schemeClr val="tx2"/>
                </a:solidFill>
              </a:defRPr>
            </a:lvl8pPr>
            <a:lvl9pPr marL="0">
              <a:defRPr sz="750">
                <a:solidFill>
                  <a:schemeClr val="tx2"/>
                </a:solidFill>
              </a:defRPr>
            </a:lvl9pPr>
          </a:lstStyle>
          <a:p>
            <a:endParaRPr lang="en-US"/>
          </a:p>
        </p:txBody>
      </p:sp>
      <p:sp>
        <p:nvSpPr>
          <p:cNvPr id="4" name="Picture 16">
            <a:extLst>
              <a:ext uri="{FF2B5EF4-FFF2-40B4-BE49-F238E27FC236}">
                <a16:creationId xmlns:a16="http://schemas.microsoft.com/office/drawing/2014/main" id="{497A3B8B-4DC8-5148-BAAF-CF6C37E71E26}"/>
              </a:ext>
            </a:extLst>
          </p:cNvPr>
          <p:cNvSpPr/>
          <p:nvPr/>
        </p:nvSpPr>
        <p:spPr>
          <a:xfrm>
            <a:off x="348853" y="5940425"/>
            <a:ext cx="341708" cy="455612"/>
          </a:xfrm>
          <a:custGeom>
            <a:avLst/>
            <a:gdLst>
              <a:gd name="connsiteX0" fmla="*/ 227806 w 455611"/>
              <a:gd name="connsiteY0" fmla="*/ 0 h 455612"/>
              <a:gd name="connsiteX1" fmla="*/ 0 w 455611"/>
              <a:gd name="connsiteY1" fmla="*/ 227806 h 455612"/>
              <a:gd name="connsiteX2" fmla="*/ 227806 w 455611"/>
              <a:gd name="connsiteY2" fmla="*/ 455612 h 455612"/>
              <a:gd name="connsiteX3" fmla="*/ 455612 w 455611"/>
              <a:gd name="connsiteY3" fmla="*/ 227806 h 455612"/>
              <a:gd name="connsiteX4" fmla="*/ 227806 w 455611"/>
              <a:gd name="connsiteY4" fmla="*/ 0 h 455612"/>
              <a:gd name="connsiteX5" fmla="*/ 175980 w 455611"/>
              <a:gd name="connsiteY5" fmla="*/ 325193 h 455612"/>
              <a:gd name="connsiteX6" fmla="*/ 175980 w 455611"/>
              <a:gd name="connsiteY6" fmla="*/ 229261 h 455612"/>
              <a:gd name="connsiteX7" fmla="*/ 217745 w 455611"/>
              <a:gd name="connsiteY7" fmla="*/ 280201 h 455612"/>
              <a:gd name="connsiteX8" fmla="*/ 236728 w 455611"/>
              <a:gd name="connsiteY8" fmla="*/ 280201 h 455612"/>
              <a:gd name="connsiteX9" fmla="*/ 280138 w 455611"/>
              <a:gd name="connsiteY9" fmla="*/ 229578 h 455612"/>
              <a:gd name="connsiteX10" fmla="*/ 280138 w 455611"/>
              <a:gd name="connsiteY10" fmla="*/ 325193 h 455612"/>
              <a:gd name="connsiteX11" fmla="*/ 323105 w 455611"/>
              <a:gd name="connsiteY11" fmla="*/ 325193 h 455612"/>
              <a:gd name="connsiteX12" fmla="*/ 323105 w 455611"/>
              <a:gd name="connsiteY12" fmla="*/ 381006 h 455612"/>
              <a:gd name="connsiteX13" fmla="*/ 132191 w 455611"/>
              <a:gd name="connsiteY13" fmla="*/ 381006 h 455612"/>
              <a:gd name="connsiteX14" fmla="*/ 132191 w 455611"/>
              <a:gd name="connsiteY14" fmla="*/ 325193 h 455612"/>
              <a:gd name="connsiteX15" fmla="*/ 378474 w 455611"/>
              <a:gd name="connsiteY15" fmla="*/ 211290 h 455612"/>
              <a:gd name="connsiteX16" fmla="*/ 323421 w 455611"/>
              <a:gd name="connsiteY16" fmla="*/ 211290 h 455612"/>
              <a:gd name="connsiteX17" fmla="*/ 323421 w 455611"/>
              <a:gd name="connsiteY17" fmla="*/ 167437 h 455612"/>
              <a:gd name="connsiteX18" fmla="*/ 280391 w 455611"/>
              <a:gd name="connsiteY18" fmla="*/ 167437 h 455612"/>
              <a:gd name="connsiteX19" fmla="*/ 227173 w 455611"/>
              <a:gd name="connsiteY19" fmla="*/ 229641 h 455612"/>
              <a:gd name="connsiteX20" fmla="*/ 176550 w 455611"/>
              <a:gd name="connsiteY20" fmla="*/ 167437 h 455612"/>
              <a:gd name="connsiteX21" fmla="*/ 132064 w 455611"/>
              <a:gd name="connsiteY21" fmla="*/ 167437 h 455612"/>
              <a:gd name="connsiteX22" fmla="*/ 132064 w 455611"/>
              <a:gd name="connsiteY22" fmla="*/ 211353 h 455612"/>
              <a:gd name="connsiteX23" fmla="*/ 77391 w 455611"/>
              <a:gd name="connsiteY23" fmla="*/ 211353 h 455612"/>
              <a:gd name="connsiteX24" fmla="*/ 77391 w 455611"/>
              <a:gd name="connsiteY24" fmla="*/ 105993 h 455612"/>
              <a:gd name="connsiteX25" fmla="*/ 378221 w 455611"/>
              <a:gd name="connsiteY25" fmla="*/ 10599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11" h="455612">
                <a:moveTo>
                  <a:pt x="227806" y="0"/>
                </a:moveTo>
                <a:cubicBezTo>
                  <a:pt x="101992" y="0"/>
                  <a:pt x="0" y="101992"/>
                  <a:pt x="0" y="227806"/>
                </a:cubicBezTo>
                <a:cubicBezTo>
                  <a:pt x="0" y="353620"/>
                  <a:pt x="101992" y="455612"/>
                  <a:pt x="227806" y="455612"/>
                </a:cubicBezTo>
                <a:cubicBezTo>
                  <a:pt x="353620" y="455612"/>
                  <a:pt x="455612" y="353620"/>
                  <a:pt x="455612" y="227806"/>
                </a:cubicBezTo>
                <a:cubicBezTo>
                  <a:pt x="455612" y="101992"/>
                  <a:pt x="353620" y="0"/>
                  <a:pt x="227806" y="0"/>
                </a:cubicBezTo>
                <a:close/>
                <a:moveTo>
                  <a:pt x="175980" y="325193"/>
                </a:moveTo>
                <a:lnTo>
                  <a:pt x="175980" y="229261"/>
                </a:lnTo>
                <a:lnTo>
                  <a:pt x="217745" y="280201"/>
                </a:lnTo>
                <a:lnTo>
                  <a:pt x="236728" y="280201"/>
                </a:lnTo>
                <a:lnTo>
                  <a:pt x="280138" y="229578"/>
                </a:lnTo>
                <a:lnTo>
                  <a:pt x="280138" y="325193"/>
                </a:lnTo>
                <a:lnTo>
                  <a:pt x="323105" y="325193"/>
                </a:lnTo>
                <a:lnTo>
                  <a:pt x="323105" y="381006"/>
                </a:lnTo>
                <a:lnTo>
                  <a:pt x="132191" y="381006"/>
                </a:lnTo>
                <a:lnTo>
                  <a:pt x="132191" y="325193"/>
                </a:lnTo>
                <a:close/>
                <a:moveTo>
                  <a:pt x="378474" y="211290"/>
                </a:moveTo>
                <a:lnTo>
                  <a:pt x="323421" y="211290"/>
                </a:lnTo>
                <a:lnTo>
                  <a:pt x="323421" y="167437"/>
                </a:lnTo>
                <a:lnTo>
                  <a:pt x="280391" y="167437"/>
                </a:lnTo>
                <a:lnTo>
                  <a:pt x="227173" y="229641"/>
                </a:lnTo>
                <a:lnTo>
                  <a:pt x="176550" y="167437"/>
                </a:lnTo>
                <a:lnTo>
                  <a:pt x="132064" y="167437"/>
                </a:lnTo>
                <a:lnTo>
                  <a:pt x="132064" y="211353"/>
                </a:lnTo>
                <a:lnTo>
                  <a:pt x="77391" y="211353"/>
                </a:lnTo>
                <a:lnTo>
                  <a:pt x="77391" y="105993"/>
                </a:lnTo>
                <a:lnTo>
                  <a:pt x="378221" y="105993"/>
                </a:lnTo>
                <a:close/>
              </a:path>
            </a:pathLst>
          </a:custGeom>
          <a:solidFill>
            <a:srgbClr val="428FEC"/>
          </a:solidFill>
          <a:ln w="6218" cap="flat">
            <a:noFill/>
            <a:prstDash val="solid"/>
            <a:miter/>
          </a:ln>
        </p:spPr>
        <p:txBody>
          <a:bodyPr rtlCol="0" anchor="ctr"/>
          <a:lstStyle/>
          <a:p>
            <a:endParaRPr lang="en-US" sz="1350"/>
          </a:p>
        </p:txBody>
      </p:sp>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5039916" y="0"/>
            <a:ext cx="4104084" cy="6858000"/>
          </a:xfrm>
          <a:solidFill>
            <a:schemeClr val="bg1">
              <a:lumMod val="75000"/>
            </a:schemeClr>
          </a:solidFill>
        </p:spPr>
        <p:txBody>
          <a:bodyPr tIns="2834640"/>
          <a:lstStyle>
            <a:lvl1pPr algn="ctr">
              <a:defRPr/>
            </a:lvl1pPr>
          </a:lstStyle>
          <a:p>
            <a:r>
              <a:rPr lang="en-US"/>
              <a:t>Click icon to add picture</a:t>
            </a:r>
          </a:p>
        </p:txBody>
      </p:sp>
      <p:sp>
        <p:nvSpPr>
          <p:cNvPr id="9" name="Title 9">
            <a:extLst>
              <a:ext uri="{FF2B5EF4-FFF2-40B4-BE49-F238E27FC236}">
                <a16:creationId xmlns:a16="http://schemas.microsoft.com/office/drawing/2014/main" id="{C1952CF0-B0C6-8842-BCF5-330B6B8D90EC}"/>
              </a:ext>
            </a:extLst>
          </p:cNvPr>
          <p:cNvSpPr>
            <a:spLocks noGrp="1"/>
          </p:cNvSpPr>
          <p:nvPr>
            <p:ph type="title"/>
          </p:nvPr>
        </p:nvSpPr>
        <p:spPr>
          <a:xfrm>
            <a:off x="348854" y="2555420"/>
            <a:ext cx="3382565" cy="1897917"/>
          </a:xfrm>
        </p:spPr>
        <p:txBody>
          <a:bodyPr tIns="0" rIns="0" bIns="0" anchor="b" anchorCtr="0"/>
          <a:lstStyle>
            <a:lvl1pPr>
              <a:lnSpc>
                <a:spcPct val="92000"/>
              </a:lnSpc>
              <a:defRPr sz="3300" b="0">
                <a:solidFill>
                  <a:schemeClr val="bg1"/>
                </a:solidFill>
              </a:defRPr>
            </a:lvl1pPr>
          </a:lstStyle>
          <a:p>
            <a:r>
              <a:rPr lang="en-US" dirty="0"/>
              <a:t>Click to edit Master title style</a:t>
            </a:r>
          </a:p>
        </p:txBody>
      </p:sp>
      <p:pic>
        <p:nvPicPr>
          <p:cNvPr id="38" name="Graphic 37">
            <a:extLst>
              <a:ext uri="{FF2B5EF4-FFF2-40B4-BE49-F238E27FC236}">
                <a16:creationId xmlns:a16="http://schemas.microsoft.com/office/drawing/2014/main" id="{6241B9D0-7664-FB4B-903F-0B689B3665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8853" y="461964"/>
            <a:ext cx="1907953" cy="532257"/>
          </a:xfrm>
          <a:prstGeom prst="rect">
            <a:avLst/>
          </a:prstGeom>
        </p:spPr>
      </p:pic>
    </p:spTree>
    <p:extLst>
      <p:ext uri="{BB962C8B-B14F-4D97-AF65-F5344CB8AC3E}">
        <p14:creationId xmlns:p14="http://schemas.microsoft.com/office/powerpoint/2010/main" val="332662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orytelling_blue_hrz">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098D82-8542-9C4B-81C9-C7DCBC1B4F35}"/>
              </a:ext>
            </a:extLst>
          </p:cNvPr>
          <p:cNvSpPr/>
          <p:nvPr/>
        </p:nvSpPr>
        <p:spPr bwMode="auto">
          <a:xfrm>
            <a:off x="779068" y="1"/>
            <a:ext cx="8364932" cy="4359859"/>
          </a:xfrm>
          <a:prstGeom prst="rect">
            <a:avLst/>
          </a:prstGeom>
          <a:solidFill>
            <a:srgbClr val="00308C"/>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3F672698-5396-6340-B8A5-7AB8D49FD392}"/>
              </a:ext>
            </a:extLst>
          </p:cNvPr>
          <p:cNvSpPr/>
          <p:nvPr/>
        </p:nvSpPr>
        <p:spPr bwMode="auto">
          <a:xfrm>
            <a:off x="0" y="3"/>
            <a:ext cx="779069" cy="6858000"/>
          </a:xfrm>
          <a:prstGeom prst="rect">
            <a:avLst/>
          </a:prstGeom>
          <a:solidFill>
            <a:srgbClr val="0047C7"/>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grpSp>
        <p:nvGrpSpPr>
          <p:cNvPr id="12" name="Group 11">
            <a:extLst>
              <a:ext uri="{FF2B5EF4-FFF2-40B4-BE49-F238E27FC236}">
                <a16:creationId xmlns:a16="http://schemas.microsoft.com/office/drawing/2014/main" id="{10DCA646-77DE-9549-B1E7-F51B547B85DA}"/>
              </a:ext>
            </a:extLst>
          </p:cNvPr>
          <p:cNvGrpSpPr/>
          <p:nvPr/>
        </p:nvGrpSpPr>
        <p:grpSpPr>
          <a:xfrm rot="5400000">
            <a:off x="5329124" y="544985"/>
            <a:ext cx="4359859" cy="3269894"/>
            <a:chOff x="0" y="0"/>
            <a:chExt cx="4736592" cy="4736592"/>
          </a:xfrm>
        </p:grpSpPr>
        <p:sp>
          <p:nvSpPr>
            <p:cNvPr id="13" name="Freeform 12">
              <a:extLst>
                <a:ext uri="{FF2B5EF4-FFF2-40B4-BE49-F238E27FC236}">
                  <a16:creationId xmlns:a16="http://schemas.microsoft.com/office/drawing/2014/main" id="{FFFA08B0-60B5-864A-93D0-53A3E0DE8636}"/>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sz="1350" dirty="0"/>
            </a:p>
          </p:txBody>
        </p:sp>
        <p:sp>
          <p:nvSpPr>
            <p:cNvPr id="14" name="Freeform 13">
              <a:extLst>
                <a:ext uri="{FF2B5EF4-FFF2-40B4-BE49-F238E27FC236}">
                  <a16:creationId xmlns:a16="http://schemas.microsoft.com/office/drawing/2014/main" id="{B85B6A2D-A043-444E-A4CD-F1F88C955451}"/>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sz="1350"/>
            </a:p>
          </p:txBody>
        </p:sp>
        <p:sp>
          <p:nvSpPr>
            <p:cNvPr id="15" name="Freeform 14">
              <a:extLst>
                <a:ext uri="{FF2B5EF4-FFF2-40B4-BE49-F238E27FC236}">
                  <a16:creationId xmlns:a16="http://schemas.microsoft.com/office/drawing/2014/main" id="{889F316D-E022-3146-BFED-548B1BD45312}"/>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sz="1350"/>
            </a:p>
          </p:txBody>
        </p:sp>
      </p:gr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109663" y="1581151"/>
            <a:ext cx="5070872" cy="2302081"/>
          </a:xfrm>
        </p:spPr>
        <p:txBody>
          <a:bodyPr tIns="0" rIns="0" bIns="0" anchor="b" anchorCtr="0"/>
          <a:lstStyle>
            <a:lvl1pPr>
              <a:lnSpc>
                <a:spcPct val="92000"/>
              </a:lnSpc>
              <a:defRPr sz="2250" b="0">
                <a:solidFill>
                  <a:schemeClr val="bg1"/>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1109663" y="6556830"/>
            <a:ext cx="5070872" cy="148697"/>
          </a:xfrm>
        </p:spPr>
        <p:txBody>
          <a:bodyPr/>
          <a:lstStyle/>
          <a:p>
            <a:r>
              <a:rPr lang="en-US"/>
              <a:t>Staff Development: First-Dose TPN |  © Tufts Medicine 09.2025|  Private and confidential. Not for redistribution.</a:t>
            </a:r>
          </a:p>
        </p:txBody>
      </p:sp>
      <p:sp>
        <p:nvSpPr>
          <p:cNvPr id="16" name="Slide Number Placeholder 2">
            <a:extLst>
              <a:ext uri="{FF2B5EF4-FFF2-40B4-BE49-F238E27FC236}">
                <a16:creationId xmlns:a16="http://schemas.microsoft.com/office/drawing/2014/main" id="{4CCF1981-AFDF-6F40-BCF0-9BF7A05B7316}"/>
              </a:ext>
            </a:extLst>
          </p:cNvPr>
          <p:cNvSpPr>
            <a:spLocks noGrp="1"/>
          </p:cNvSpPr>
          <p:nvPr>
            <p:ph type="sldNum" sz="quarter" idx="25"/>
          </p:nvPr>
        </p:nvSpPr>
        <p:spPr>
          <a:xfrm>
            <a:off x="212272" y="6556376"/>
            <a:ext cx="334736"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19" name="Text Placeholder 4">
            <a:extLst>
              <a:ext uri="{FF2B5EF4-FFF2-40B4-BE49-F238E27FC236}">
                <a16:creationId xmlns:a16="http://schemas.microsoft.com/office/drawing/2014/main" id="{599A82ED-1FB5-3243-B400-9BCACA66E35D}"/>
              </a:ext>
            </a:extLst>
          </p:cNvPr>
          <p:cNvSpPr>
            <a:spLocks noGrp="1"/>
          </p:cNvSpPr>
          <p:nvPr>
            <p:ph type="body" sz="quarter" idx="22"/>
          </p:nvPr>
        </p:nvSpPr>
        <p:spPr>
          <a:xfrm>
            <a:off x="1109662" y="4738688"/>
            <a:ext cx="7687866" cy="1657350"/>
          </a:xfrm>
        </p:spPr>
        <p:txBody>
          <a:bodyPr rIns="2286000"/>
          <a:lstStyle/>
          <a:p>
            <a:pPr lvl="0"/>
            <a:r>
              <a:rPr lang="en-US"/>
              <a:t>Click to edit Master text styles</a:t>
            </a:r>
          </a:p>
          <a:p>
            <a:pPr lvl="1"/>
            <a:r>
              <a:rPr lang="en-US"/>
              <a:t>Second level</a:t>
            </a:r>
          </a:p>
        </p:txBody>
      </p:sp>
      <p:sp>
        <p:nvSpPr>
          <p:cNvPr id="7" name="Picture 5">
            <a:extLst>
              <a:ext uri="{FF2B5EF4-FFF2-40B4-BE49-F238E27FC236}">
                <a16:creationId xmlns:a16="http://schemas.microsoft.com/office/drawing/2014/main" id="{2B4D9254-E58C-9E4E-B7F8-FA11ED4BCE7E}"/>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2740881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orytelling_sand_hrz">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2A60AE-F2F7-1244-BD01-BDE6B0C3F4AD}"/>
              </a:ext>
            </a:extLst>
          </p:cNvPr>
          <p:cNvSpPr/>
          <p:nvPr/>
        </p:nvSpPr>
        <p:spPr bwMode="auto">
          <a:xfrm>
            <a:off x="779068" y="-3"/>
            <a:ext cx="8364932" cy="4359859"/>
          </a:xfrm>
          <a:prstGeom prst="rect">
            <a:avLst/>
          </a:prstGeom>
          <a:solidFill>
            <a:srgbClr val="CFE3FA"/>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sp>
        <p:nvSpPr>
          <p:cNvPr id="4" name="Rectangle 3">
            <a:extLst>
              <a:ext uri="{FF2B5EF4-FFF2-40B4-BE49-F238E27FC236}">
                <a16:creationId xmlns:a16="http://schemas.microsoft.com/office/drawing/2014/main" id="{694D60D6-C5CF-654E-8CA2-C106B8809DA8}"/>
              </a:ext>
            </a:extLst>
          </p:cNvPr>
          <p:cNvSpPr/>
          <p:nvPr/>
        </p:nvSpPr>
        <p:spPr bwMode="auto">
          <a:xfrm>
            <a:off x="0" y="0"/>
            <a:ext cx="779069" cy="6858000"/>
          </a:xfrm>
          <a:prstGeom prst="rect">
            <a:avLst/>
          </a:prstGeom>
          <a:solidFill>
            <a:srgbClr val="EDF5FC"/>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8BED1749-C440-E245-8DD4-B2AB84B61273}"/>
              </a:ext>
            </a:extLst>
          </p:cNvPr>
          <p:cNvGrpSpPr/>
          <p:nvPr/>
        </p:nvGrpSpPr>
        <p:grpSpPr>
          <a:xfrm rot="5400000">
            <a:off x="5329124" y="544982"/>
            <a:ext cx="4359859" cy="3269894"/>
            <a:chOff x="0" y="0"/>
            <a:chExt cx="4736592" cy="4736592"/>
          </a:xfrm>
        </p:grpSpPr>
        <p:sp>
          <p:nvSpPr>
            <p:cNvPr id="12" name="Freeform 11">
              <a:extLst>
                <a:ext uri="{FF2B5EF4-FFF2-40B4-BE49-F238E27FC236}">
                  <a16:creationId xmlns:a16="http://schemas.microsoft.com/office/drawing/2014/main" id="{A31CD68F-BDD8-A24B-9658-426BF064AAE3}"/>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2D6EF470-E2CA-2541-A6CF-05EEC2195CBF}"/>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sz="1350"/>
            </a:p>
          </p:txBody>
        </p:sp>
        <p:sp>
          <p:nvSpPr>
            <p:cNvPr id="14" name="Freeform 13">
              <a:extLst>
                <a:ext uri="{FF2B5EF4-FFF2-40B4-BE49-F238E27FC236}">
                  <a16:creationId xmlns:a16="http://schemas.microsoft.com/office/drawing/2014/main" id="{209AFD5D-1B84-C045-85F6-3094F8962B56}"/>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sz="1350"/>
            </a:p>
          </p:txBody>
        </p:sp>
      </p:gr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109663" y="1581151"/>
            <a:ext cx="5070872" cy="2302081"/>
          </a:xfrm>
        </p:spPr>
        <p:txBody>
          <a:bodyPr tIns="0" rIns="0" bIns="0" anchor="b" anchorCtr="0"/>
          <a:lstStyle>
            <a:lvl1pPr>
              <a:lnSpc>
                <a:spcPct val="92000"/>
              </a:lnSpc>
              <a:defRPr sz="2250" b="0">
                <a:solidFill>
                  <a:srgbClr val="0047C7"/>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E51C870B-1F1C-E841-A6FE-D1ECD1E518BA}"/>
              </a:ext>
            </a:extLst>
          </p:cNvPr>
          <p:cNvSpPr>
            <a:spLocks noGrp="1"/>
          </p:cNvSpPr>
          <p:nvPr>
            <p:ph type="ftr" sz="quarter" idx="2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BDF0705E-4DB1-AD41-8B2C-895D8B067C4B}"/>
              </a:ext>
            </a:extLst>
          </p:cNvPr>
          <p:cNvSpPr>
            <a:spLocks noGrp="1"/>
          </p:cNvSpPr>
          <p:nvPr>
            <p:ph type="sldNum" sz="quarter" idx="2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750">
                <a:solidFill>
                  <a:schemeClr val="tx1"/>
                </a:solidFill>
              </a:defRPr>
            </a:lvl9pPr>
          </a:lstStyle>
          <a:p>
            <a:fld id="{C1FF6DA9-008F-8B48-92A6-B652298478BF}" type="slidenum">
              <a:rPr lang="en-US" smtClean="0"/>
              <a:t>‹#›</a:t>
            </a:fld>
            <a:endParaRPr lang="en-US"/>
          </a:p>
        </p:txBody>
      </p:sp>
      <p:sp>
        <p:nvSpPr>
          <p:cNvPr id="5" name="Text Placeholder 4">
            <a:extLst>
              <a:ext uri="{FF2B5EF4-FFF2-40B4-BE49-F238E27FC236}">
                <a16:creationId xmlns:a16="http://schemas.microsoft.com/office/drawing/2014/main" id="{CE12BB07-50A3-D042-8F1B-C0910D1BFCE7}"/>
              </a:ext>
            </a:extLst>
          </p:cNvPr>
          <p:cNvSpPr>
            <a:spLocks noGrp="1"/>
          </p:cNvSpPr>
          <p:nvPr>
            <p:ph type="body" sz="quarter" idx="22"/>
          </p:nvPr>
        </p:nvSpPr>
        <p:spPr>
          <a:xfrm>
            <a:off x="1109662" y="4738688"/>
            <a:ext cx="7687866" cy="1657350"/>
          </a:xfrm>
        </p:spPr>
        <p:txBody>
          <a:bodyPr rIns="2286000"/>
          <a:lstStyle/>
          <a:p>
            <a:pPr lvl="0"/>
            <a:r>
              <a:rPr lang="en-US"/>
              <a:t>Click to edit Master text styles</a:t>
            </a:r>
          </a:p>
          <a:p>
            <a:pPr lvl="1"/>
            <a:r>
              <a:rPr lang="en-US"/>
              <a:t>Second level</a:t>
            </a:r>
          </a:p>
        </p:txBody>
      </p:sp>
      <p:sp>
        <p:nvSpPr>
          <p:cNvPr id="7" name="Picture 4">
            <a:extLst>
              <a:ext uri="{FF2B5EF4-FFF2-40B4-BE49-F238E27FC236}">
                <a16:creationId xmlns:a16="http://schemas.microsoft.com/office/drawing/2014/main" id="{50C03A61-1BD7-BE44-9346-8991589F31B9}"/>
              </a:ext>
            </a:extLst>
          </p:cNvPr>
          <p:cNvSpPr/>
          <p:nvPr/>
        </p:nvSpPr>
        <p:spPr>
          <a:xfrm>
            <a:off x="248160" y="372269"/>
            <a:ext cx="27027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sz="1350"/>
          </a:p>
        </p:txBody>
      </p:sp>
    </p:spTree>
    <p:extLst>
      <p:ext uri="{BB962C8B-B14F-4D97-AF65-F5344CB8AC3E}">
        <p14:creationId xmlns:p14="http://schemas.microsoft.com/office/powerpoint/2010/main" val="3265815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orytelling_pic_h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769144" y="0"/>
            <a:ext cx="8374856" cy="4122549"/>
          </a:xfrm>
          <a:solidFill>
            <a:schemeClr val="bg1">
              <a:lumMod val="75000"/>
            </a:schemeClr>
          </a:solidFill>
        </p:spPr>
        <p:txBody>
          <a:bodyPr tIns="2286000"/>
          <a:lstStyle>
            <a:lvl1pPr algn="ctr">
              <a:defRPr/>
            </a:lvl1pPr>
          </a:lstStyle>
          <a:p>
            <a:r>
              <a:rPr lang="en-US"/>
              <a:t>Click icon to add picture</a:t>
            </a:r>
          </a:p>
        </p:txBody>
      </p:sp>
      <p:sp>
        <p:nvSpPr>
          <p:cNvPr id="8" name="Title 9">
            <a:extLst>
              <a:ext uri="{FF2B5EF4-FFF2-40B4-BE49-F238E27FC236}">
                <a16:creationId xmlns:a16="http://schemas.microsoft.com/office/drawing/2014/main" id="{260A84BF-45C6-474B-9B30-EC7858D44D4B}"/>
              </a:ext>
            </a:extLst>
          </p:cNvPr>
          <p:cNvSpPr>
            <a:spLocks noGrp="1"/>
          </p:cNvSpPr>
          <p:nvPr>
            <p:ph type="title"/>
          </p:nvPr>
        </p:nvSpPr>
        <p:spPr>
          <a:xfrm>
            <a:off x="1109662" y="4478200"/>
            <a:ext cx="7687866" cy="1204628"/>
          </a:xfrm>
        </p:spPr>
        <p:txBody>
          <a:bodyPr tIns="0" rIns="0" bIns="0" anchor="t" anchorCtr="0"/>
          <a:lstStyle>
            <a:lvl1pPr>
              <a:lnSpc>
                <a:spcPct val="92000"/>
              </a:lnSpc>
              <a:defRPr sz="2250" b="0">
                <a:solidFill>
                  <a:schemeClr val="accent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4881A712-160E-504D-B1BF-408E95ED6524}"/>
              </a:ext>
            </a:extLst>
          </p:cNvPr>
          <p:cNvSpPr>
            <a:spLocks noGrp="1"/>
          </p:cNvSpPr>
          <p:nvPr>
            <p:ph type="ftr" sz="quarter" idx="24"/>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15ED3C40-5C3D-5446-8DC6-F2328452B609}"/>
              </a:ext>
            </a:extLst>
          </p:cNvPr>
          <p:cNvSpPr>
            <a:spLocks noGrp="1"/>
          </p:cNvSpPr>
          <p:nvPr>
            <p:ph type="sldNum" sz="quarter" idx="25"/>
          </p:nvPr>
        </p:nvSpPr>
        <p:spPr/>
        <p:txBody>
          <a:bodyPr/>
          <a:lstStyle/>
          <a:p>
            <a:fld id="{C1FF6DA9-008F-8B48-92A6-B652298478BF}" type="slidenum">
              <a:rPr lang="en-US" smtClean="0"/>
              <a:t>‹#›</a:t>
            </a:fld>
            <a:endParaRPr lang="en-US"/>
          </a:p>
        </p:txBody>
      </p:sp>
      <p:sp>
        <p:nvSpPr>
          <p:cNvPr id="9" name="Text Placeholder 4">
            <a:extLst>
              <a:ext uri="{FF2B5EF4-FFF2-40B4-BE49-F238E27FC236}">
                <a16:creationId xmlns:a16="http://schemas.microsoft.com/office/drawing/2014/main" id="{89D10A92-A052-8747-86BE-B996D9DA1A30}"/>
              </a:ext>
            </a:extLst>
          </p:cNvPr>
          <p:cNvSpPr>
            <a:spLocks noGrp="1"/>
          </p:cNvSpPr>
          <p:nvPr>
            <p:ph type="body" sz="quarter" idx="22"/>
          </p:nvPr>
        </p:nvSpPr>
        <p:spPr>
          <a:xfrm>
            <a:off x="1109662" y="5682828"/>
            <a:ext cx="7687866" cy="713210"/>
          </a:xfrm>
        </p:spPr>
        <p:txBody>
          <a:bodyPr rIns="0"/>
          <a:lstStyle/>
          <a:p>
            <a:pPr lvl="0"/>
            <a:r>
              <a:rPr lang="en-US"/>
              <a:t>Click to edit Master text styles</a:t>
            </a:r>
          </a:p>
          <a:p>
            <a:pPr lvl="1"/>
            <a:r>
              <a:rPr lang="en-US"/>
              <a:t>Second level</a:t>
            </a:r>
          </a:p>
        </p:txBody>
      </p:sp>
      <p:sp>
        <p:nvSpPr>
          <p:cNvPr id="10" name="Picture 5">
            <a:extLst>
              <a:ext uri="{FF2B5EF4-FFF2-40B4-BE49-F238E27FC236}">
                <a16:creationId xmlns:a16="http://schemas.microsoft.com/office/drawing/2014/main" id="{42748658-205D-C444-9CB2-E3B282411BDE}"/>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4142975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orytelling_blue_vrt">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01487DA-F96B-F14B-8234-FEC9745ECA66}"/>
              </a:ext>
            </a:extLst>
          </p:cNvPr>
          <p:cNvGrpSpPr/>
          <p:nvPr/>
        </p:nvGrpSpPr>
        <p:grpSpPr>
          <a:xfrm>
            <a:off x="771040" y="-3"/>
            <a:ext cx="4188866" cy="6858003"/>
            <a:chOff x="1028052" y="-3"/>
            <a:chExt cx="5585155" cy="6858003"/>
          </a:xfrm>
        </p:grpSpPr>
        <p:sp>
          <p:nvSpPr>
            <p:cNvPr id="20" name="Rectangle 19">
              <a:extLst>
                <a:ext uri="{FF2B5EF4-FFF2-40B4-BE49-F238E27FC236}">
                  <a16:creationId xmlns:a16="http://schemas.microsoft.com/office/drawing/2014/main" id="{33A817D5-D907-D149-A1CC-AB51193071C2}"/>
                </a:ext>
              </a:extLst>
            </p:cNvPr>
            <p:cNvSpPr/>
            <p:nvPr/>
          </p:nvSpPr>
          <p:spPr bwMode="auto">
            <a:xfrm>
              <a:off x="1031709" y="-3"/>
              <a:ext cx="5581498" cy="6858003"/>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350" b="0" i="0" dirty="0">
                <a:solidFill>
                  <a:schemeClr val="bg1"/>
                </a:solidFill>
                <a:latin typeface="+mn-lt"/>
                <a:ea typeface="Roboto" panose="02000000000000000000" pitchFamily="2" charset="0"/>
                <a:cs typeface="Roboto" panose="02000000000000000000" pitchFamily="2" charset="0"/>
              </a:endParaRPr>
            </a:p>
          </p:txBody>
        </p:sp>
        <p:grpSp>
          <p:nvGrpSpPr>
            <p:cNvPr id="21" name="Group 20">
              <a:extLst>
                <a:ext uri="{FF2B5EF4-FFF2-40B4-BE49-F238E27FC236}">
                  <a16:creationId xmlns:a16="http://schemas.microsoft.com/office/drawing/2014/main" id="{ED08D103-CB5D-6245-8058-62AEDEC0C14A}"/>
                </a:ext>
              </a:extLst>
            </p:cNvPr>
            <p:cNvGrpSpPr/>
            <p:nvPr/>
          </p:nvGrpSpPr>
          <p:grpSpPr>
            <a:xfrm rot="10800000">
              <a:off x="1028052" y="1272844"/>
              <a:ext cx="5585155" cy="5585155"/>
              <a:chOff x="0" y="0"/>
              <a:chExt cx="4736592" cy="4736592"/>
            </a:xfrm>
          </p:grpSpPr>
          <p:sp>
            <p:nvSpPr>
              <p:cNvPr id="22" name="Freeform 21">
                <a:extLst>
                  <a:ext uri="{FF2B5EF4-FFF2-40B4-BE49-F238E27FC236}">
                    <a16:creationId xmlns:a16="http://schemas.microsoft.com/office/drawing/2014/main" id="{AD19F6E2-5212-9945-B1DC-8A21E1B5BB08}"/>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sz="1350"/>
              </a:p>
            </p:txBody>
          </p:sp>
          <p:sp>
            <p:nvSpPr>
              <p:cNvPr id="23" name="Freeform 22">
                <a:extLst>
                  <a:ext uri="{FF2B5EF4-FFF2-40B4-BE49-F238E27FC236}">
                    <a16:creationId xmlns:a16="http://schemas.microsoft.com/office/drawing/2014/main" id="{038E335C-5ADD-064E-8ED7-0084667E5BCA}"/>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sz="1350"/>
              </a:p>
            </p:txBody>
          </p:sp>
          <p:sp>
            <p:nvSpPr>
              <p:cNvPr id="24" name="Freeform 23">
                <a:extLst>
                  <a:ext uri="{FF2B5EF4-FFF2-40B4-BE49-F238E27FC236}">
                    <a16:creationId xmlns:a16="http://schemas.microsoft.com/office/drawing/2014/main" id="{E55CBD35-098F-FD41-A0B5-32F85DD5A567}"/>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sz="1350"/>
              </a:p>
            </p:txBody>
          </p:sp>
        </p:grpSp>
      </p:grpSp>
      <p:sp>
        <p:nvSpPr>
          <p:cNvPr id="25" name="Rectangle 24">
            <a:extLst>
              <a:ext uri="{FF2B5EF4-FFF2-40B4-BE49-F238E27FC236}">
                <a16:creationId xmlns:a16="http://schemas.microsoft.com/office/drawing/2014/main" id="{3CAC3EFD-32EC-4C46-A606-1EC29921B464}"/>
              </a:ext>
            </a:extLst>
          </p:cNvPr>
          <p:cNvSpPr/>
          <p:nvPr/>
        </p:nvSpPr>
        <p:spPr bwMode="auto">
          <a:xfrm>
            <a:off x="0" y="0"/>
            <a:ext cx="779069" cy="6858000"/>
          </a:xfrm>
          <a:prstGeom prst="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109663" y="1581150"/>
            <a:ext cx="3758804" cy="4814888"/>
          </a:xfrm>
        </p:spPr>
        <p:txBody>
          <a:bodyPr tIns="91440" rIns="0" bIns="0" anchor="t" anchorCtr="0"/>
          <a:lstStyle>
            <a:lvl1pPr>
              <a:lnSpc>
                <a:spcPct val="92000"/>
              </a:lnSpc>
              <a:defRPr sz="2250" b="0">
                <a:solidFill>
                  <a:schemeClr val="bg1"/>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5052299" y="6396039"/>
            <a:ext cx="3745230" cy="309488"/>
          </a:xfrm>
        </p:spPr>
        <p:txBody>
          <a:bodyPr lIns="548640"/>
          <a:lstStyle/>
          <a:p>
            <a:r>
              <a:rPr lang="en-US"/>
              <a:t>Staff Development: First-Dose TPN |  © Tufts Medicine 09.2025|  Private and confidential. Not for redistribution.</a:t>
            </a:r>
          </a:p>
        </p:txBody>
      </p:sp>
      <p:sp>
        <p:nvSpPr>
          <p:cNvPr id="16" name="Slide Number Placeholder 2">
            <a:extLst>
              <a:ext uri="{FF2B5EF4-FFF2-40B4-BE49-F238E27FC236}">
                <a16:creationId xmlns:a16="http://schemas.microsoft.com/office/drawing/2014/main" id="{4CCF1981-AFDF-6F40-BCF0-9BF7A05B7316}"/>
              </a:ext>
            </a:extLst>
          </p:cNvPr>
          <p:cNvSpPr>
            <a:spLocks noGrp="1"/>
          </p:cNvSpPr>
          <p:nvPr>
            <p:ph type="sldNum" sz="quarter" idx="25"/>
          </p:nvPr>
        </p:nvSpPr>
        <p:spPr>
          <a:xfrm>
            <a:off x="212272" y="6556376"/>
            <a:ext cx="334736"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5051823" y="1581151"/>
            <a:ext cx="3758803" cy="4814887"/>
          </a:xfrm>
        </p:spPr>
        <p:txBody>
          <a:bodyPr lIns="548640"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5">
            <a:extLst>
              <a:ext uri="{FF2B5EF4-FFF2-40B4-BE49-F238E27FC236}">
                <a16:creationId xmlns:a16="http://schemas.microsoft.com/office/drawing/2014/main" id="{964C506A-93C2-C149-ABC8-600FA2C5E721}"/>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4187129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orytelling_sand_vrt">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B238975-8E64-BB44-A97A-21B083CBFBA6}"/>
              </a:ext>
            </a:extLst>
          </p:cNvPr>
          <p:cNvGrpSpPr/>
          <p:nvPr/>
        </p:nvGrpSpPr>
        <p:grpSpPr>
          <a:xfrm>
            <a:off x="771040" y="-3"/>
            <a:ext cx="4188866" cy="6858003"/>
            <a:chOff x="1028052" y="-3"/>
            <a:chExt cx="5585155" cy="6858003"/>
          </a:xfrm>
        </p:grpSpPr>
        <p:sp>
          <p:nvSpPr>
            <p:cNvPr id="12" name="Rectangle 11">
              <a:extLst>
                <a:ext uri="{FF2B5EF4-FFF2-40B4-BE49-F238E27FC236}">
                  <a16:creationId xmlns:a16="http://schemas.microsoft.com/office/drawing/2014/main" id="{3F1A48A2-E854-A744-8EB2-A3CCF6324CCA}"/>
                </a:ext>
              </a:extLst>
            </p:cNvPr>
            <p:cNvSpPr/>
            <p:nvPr/>
          </p:nvSpPr>
          <p:spPr bwMode="auto">
            <a:xfrm>
              <a:off x="1031709" y="-3"/>
              <a:ext cx="5581498" cy="6858003"/>
            </a:xfrm>
            <a:prstGeom prst="rect">
              <a:avLst/>
            </a:prstGeom>
            <a:solidFill>
              <a:srgbClr val="CFE3FA"/>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grpSp>
          <p:nvGrpSpPr>
            <p:cNvPr id="13" name="Group 12">
              <a:extLst>
                <a:ext uri="{FF2B5EF4-FFF2-40B4-BE49-F238E27FC236}">
                  <a16:creationId xmlns:a16="http://schemas.microsoft.com/office/drawing/2014/main" id="{90E51DDA-3BA2-8E47-BEAD-4E90F5168B48}"/>
                </a:ext>
              </a:extLst>
            </p:cNvPr>
            <p:cNvGrpSpPr/>
            <p:nvPr/>
          </p:nvGrpSpPr>
          <p:grpSpPr>
            <a:xfrm rot="10800000">
              <a:off x="1028052" y="1272844"/>
              <a:ext cx="5585155" cy="5585155"/>
              <a:chOff x="0" y="0"/>
              <a:chExt cx="4736592" cy="4736592"/>
            </a:xfrm>
          </p:grpSpPr>
          <p:sp>
            <p:nvSpPr>
              <p:cNvPr id="14" name="Freeform 13">
                <a:extLst>
                  <a:ext uri="{FF2B5EF4-FFF2-40B4-BE49-F238E27FC236}">
                    <a16:creationId xmlns:a16="http://schemas.microsoft.com/office/drawing/2014/main" id="{DE2D4DBD-150C-9B4E-B929-F93AFDB3C10E}"/>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sz="1350"/>
              </a:p>
            </p:txBody>
          </p:sp>
          <p:sp>
            <p:nvSpPr>
              <p:cNvPr id="15" name="Freeform 14">
                <a:extLst>
                  <a:ext uri="{FF2B5EF4-FFF2-40B4-BE49-F238E27FC236}">
                    <a16:creationId xmlns:a16="http://schemas.microsoft.com/office/drawing/2014/main" id="{9C115F02-83CF-9747-A99B-0DA684B8F940}"/>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sz="1350"/>
              </a:p>
            </p:txBody>
          </p:sp>
          <p:sp>
            <p:nvSpPr>
              <p:cNvPr id="16" name="Freeform 15">
                <a:extLst>
                  <a:ext uri="{FF2B5EF4-FFF2-40B4-BE49-F238E27FC236}">
                    <a16:creationId xmlns:a16="http://schemas.microsoft.com/office/drawing/2014/main" id="{E1057D23-8A41-6B47-953D-175CA56653D9}"/>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sz="1350"/>
              </a:p>
            </p:txBody>
          </p:sp>
        </p:grpSp>
      </p:grpSp>
      <p:sp>
        <p:nvSpPr>
          <p:cNvPr id="10" name="Rectangle 9">
            <a:extLst>
              <a:ext uri="{FF2B5EF4-FFF2-40B4-BE49-F238E27FC236}">
                <a16:creationId xmlns:a16="http://schemas.microsoft.com/office/drawing/2014/main" id="{3B559D56-2C28-D04F-BFE7-1FC761E2CD72}"/>
              </a:ext>
            </a:extLst>
          </p:cNvPr>
          <p:cNvSpPr/>
          <p:nvPr/>
        </p:nvSpPr>
        <p:spPr bwMode="auto">
          <a:xfrm>
            <a:off x="0" y="0"/>
            <a:ext cx="779069" cy="6858000"/>
          </a:xfrm>
          <a:prstGeom prst="rect">
            <a:avLst/>
          </a:prstGeom>
          <a:solidFill>
            <a:srgbClr val="EDF5FC"/>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109663" y="1581150"/>
            <a:ext cx="3758804" cy="4814888"/>
          </a:xfrm>
        </p:spPr>
        <p:txBody>
          <a:bodyPr tIns="91440" rIns="0" bIns="0" anchor="t" anchorCtr="0"/>
          <a:lstStyle>
            <a:lvl1pPr>
              <a:lnSpc>
                <a:spcPct val="92000"/>
              </a:lnSpc>
              <a:defRPr sz="2250" b="0">
                <a:solidFill>
                  <a:srgbClr val="0047C7"/>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5052299" y="6396039"/>
            <a:ext cx="3745230" cy="309488"/>
          </a:xfrm>
        </p:spPr>
        <p:txBody>
          <a:bodyPr lIns="548640"/>
          <a:lstStyle/>
          <a:p>
            <a:r>
              <a:rPr lang="en-US"/>
              <a:t>Staff Development: First-Dose TPN |  © Tufts Medicine 09.2025|  Private and confidential. Not for redistribution.</a:t>
            </a:r>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5051823" y="1581151"/>
            <a:ext cx="3758803" cy="4814887"/>
          </a:xfrm>
        </p:spPr>
        <p:txBody>
          <a:bodyPr lIns="548640"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94D946B8-1B28-B845-8CE5-0699B359B36F}"/>
              </a:ext>
            </a:extLst>
          </p:cNvPr>
          <p:cNvSpPr>
            <a:spLocks noGrp="1"/>
          </p:cNvSpPr>
          <p:nvPr>
            <p:ph type="sldNum" sz="quarter" idx="27"/>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750">
                <a:solidFill>
                  <a:schemeClr val="tx1"/>
                </a:solidFill>
              </a:defRPr>
            </a:lvl9pPr>
          </a:lstStyle>
          <a:p>
            <a:fld id="{C1FF6DA9-008F-8B48-92A6-B652298478BF}" type="slidenum">
              <a:rPr lang="en-US" smtClean="0"/>
              <a:t>‹#›</a:t>
            </a:fld>
            <a:endParaRPr lang="en-US"/>
          </a:p>
        </p:txBody>
      </p:sp>
      <p:sp>
        <p:nvSpPr>
          <p:cNvPr id="8" name="Picture 4">
            <a:extLst>
              <a:ext uri="{FF2B5EF4-FFF2-40B4-BE49-F238E27FC236}">
                <a16:creationId xmlns:a16="http://schemas.microsoft.com/office/drawing/2014/main" id="{BEBA8198-E4E6-6A42-9CB4-FE7F31E81B89}"/>
              </a:ext>
            </a:extLst>
          </p:cNvPr>
          <p:cNvSpPr/>
          <p:nvPr/>
        </p:nvSpPr>
        <p:spPr>
          <a:xfrm>
            <a:off x="248160" y="372269"/>
            <a:ext cx="27027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sz="1350"/>
          </a:p>
        </p:txBody>
      </p:sp>
    </p:spTree>
    <p:extLst>
      <p:ext uri="{BB962C8B-B14F-4D97-AF65-F5344CB8AC3E}">
        <p14:creationId xmlns:p14="http://schemas.microsoft.com/office/powerpoint/2010/main" val="3356915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orytelling_pic_v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5052299" y="6396039"/>
            <a:ext cx="3745230" cy="309488"/>
          </a:xfrm>
        </p:spPr>
        <p:txBody>
          <a:bodyPr lIns="548640"/>
          <a:lstStyle/>
          <a:p>
            <a:r>
              <a:rPr lang="en-US"/>
              <a:t>Staff Development: First-Dose TPN |  © Tufts Medicine 09.2025|  Private and confidential. Not for redistribution.</a:t>
            </a:r>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5051823" y="1842869"/>
            <a:ext cx="3758803" cy="4553169"/>
          </a:xfrm>
        </p:spPr>
        <p:txBody>
          <a:bodyPr lIns="548640" tIns="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94787A4-6679-5F49-93C1-CEBDAFA248A1}"/>
              </a:ext>
            </a:extLst>
          </p:cNvPr>
          <p:cNvSpPr>
            <a:spLocks noGrp="1"/>
          </p:cNvSpPr>
          <p:nvPr>
            <p:ph type="title"/>
          </p:nvPr>
        </p:nvSpPr>
        <p:spPr>
          <a:xfrm>
            <a:off x="5049915" y="454026"/>
            <a:ext cx="3745231" cy="1388843"/>
          </a:xfrm>
        </p:spPr>
        <p:txBody>
          <a:bodyPr lIns="548640" rIns="0" bIns="36576"/>
          <a:lstStyle>
            <a:lvl1pPr>
              <a:defRPr sz="2250"/>
            </a:lvl1pPr>
          </a:lstStyle>
          <a:p>
            <a:r>
              <a:rPr lang="en-US"/>
              <a:t>Click to edit Master title style</a:t>
            </a:r>
          </a:p>
        </p:txBody>
      </p:sp>
      <p:sp>
        <p:nvSpPr>
          <p:cNvPr id="8" name="Picture Placeholder 4">
            <a:extLst>
              <a:ext uri="{FF2B5EF4-FFF2-40B4-BE49-F238E27FC236}">
                <a16:creationId xmlns:a16="http://schemas.microsoft.com/office/drawing/2014/main" id="{48F04211-04F3-7649-8DD8-4F330DFE82DA}"/>
              </a:ext>
            </a:extLst>
          </p:cNvPr>
          <p:cNvSpPr>
            <a:spLocks noGrp="1"/>
          </p:cNvSpPr>
          <p:nvPr>
            <p:ph type="pic" sz="quarter" idx="23"/>
          </p:nvPr>
        </p:nvSpPr>
        <p:spPr>
          <a:xfrm>
            <a:off x="769144" y="-1"/>
            <a:ext cx="4185047" cy="6858001"/>
          </a:xfrm>
          <a:solidFill>
            <a:schemeClr val="bg1">
              <a:lumMod val="75000"/>
            </a:schemeClr>
          </a:solidFill>
        </p:spPr>
        <p:txBody>
          <a:bodyPr tIns="2743200"/>
          <a:lstStyle>
            <a:lvl1pPr algn="ctr">
              <a:defRPr/>
            </a:lvl1pPr>
          </a:lstStyle>
          <a:p>
            <a:r>
              <a:rPr lang="en-US"/>
              <a:t>Click icon to add picture</a:t>
            </a:r>
          </a:p>
        </p:txBody>
      </p:sp>
      <p:sp>
        <p:nvSpPr>
          <p:cNvPr id="4" name="Slide Number Placeholder 3">
            <a:extLst>
              <a:ext uri="{FF2B5EF4-FFF2-40B4-BE49-F238E27FC236}">
                <a16:creationId xmlns:a16="http://schemas.microsoft.com/office/drawing/2014/main" id="{71021AAD-AE8F-144C-8D98-E2A42C9CC32D}"/>
              </a:ext>
            </a:extLst>
          </p:cNvPr>
          <p:cNvSpPr>
            <a:spLocks noGrp="1"/>
          </p:cNvSpPr>
          <p:nvPr>
            <p:ph type="sldNum" sz="quarter" idx="27"/>
          </p:nvPr>
        </p:nvSpPr>
        <p:spPr/>
        <p:txBody>
          <a:bodyPr/>
          <a:lstStyle/>
          <a:p>
            <a:fld id="{C1FF6DA9-008F-8B48-92A6-B652298478BF}" type="slidenum">
              <a:rPr lang="en-US" smtClean="0"/>
              <a:t>‹#›</a:t>
            </a:fld>
            <a:endParaRPr lang="en-US"/>
          </a:p>
        </p:txBody>
      </p:sp>
      <p:sp>
        <p:nvSpPr>
          <p:cNvPr id="9" name="Picture 5">
            <a:extLst>
              <a:ext uri="{FF2B5EF4-FFF2-40B4-BE49-F238E27FC236}">
                <a16:creationId xmlns:a16="http://schemas.microsoft.com/office/drawing/2014/main" id="{435CCC5B-A71F-D94E-A981-6143A0C9CB8C}"/>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64705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_Callout_blue">
    <p:bg>
      <p:bgPr>
        <a:solidFill>
          <a:srgbClr val="00308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287B18-9B4E-214A-A1E3-5E0104CC02B7}"/>
              </a:ext>
            </a:extLst>
          </p:cNvPr>
          <p:cNvSpPr/>
          <p:nvPr/>
        </p:nvSpPr>
        <p:spPr bwMode="auto">
          <a:xfrm>
            <a:off x="0" y="3"/>
            <a:ext cx="779069" cy="6858000"/>
          </a:xfrm>
          <a:prstGeom prst="rect">
            <a:avLst/>
          </a:prstGeom>
          <a:solidFill>
            <a:srgbClr val="0047C7"/>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grpSp>
        <p:nvGrpSpPr>
          <p:cNvPr id="10" name="Group 9">
            <a:extLst>
              <a:ext uri="{FF2B5EF4-FFF2-40B4-BE49-F238E27FC236}">
                <a16:creationId xmlns:a16="http://schemas.microsoft.com/office/drawing/2014/main" id="{344B64CF-5CB6-1044-9F0F-EC3639F49047}"/>
              </a:ext>
            </a:extLst>
          </p:cNvPr>
          <p:cNvGrpSpPr/>
          <p:nvPr/>
        </p:nvGrpSpPr>
        <p:grpSpPr>
          <a:xfrm rot="5400000">
            <a:off x="4543959" y="657151"/>
            <a:ext cx="5257190" cy="3942893"/>
            <a:chOff x="0" y="0"/>
            <a:chExt cx="4736592" cy="4736592"/>
          </a:xfrm>
        </p:grpSpPr>
        <p:sp>
          <p:nvSpPr>
            <p:cNvPr id="11" name="Freeform 10">
              <a:extLst>
                <a:ext uri="{FF2B5EF4-FFF2-40B4-BE49-F238E27FC236}">
                  <a16:creationId xmlns:a16="http://schemas.microsoft.com/office/drawing/2014/main" id="{C9AA7BA7-FE3C-BE43-8752-DBC92E9369DA}"/>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sz="1350" dirty="0"/>
            </a:p>
          </p:txBody>
        </p:sp>
        <p:sp>
          <p:nvSpPr>
            <p:cNvPr id="12" name="Freeform 11">
              <a:extLst>
                <a:ext uri="{FF2B5EF4-FFF2-40B4-BE49-F238E27FC236}">
                  <a16:creationId xmlns:a16="http://schemas.microsoft.com/office/drawing/2014/main" id="{AF8D3C44-F537-3B4A-80B9-88705F2682F6}"/>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2950916A-63F8-3D4F-B373-6B4D09341533}"/>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sz="135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Staff Development: First-Dose TPN |  © Tufts Medicine 09.2025|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6" name="Text Placeholder 15">
            <a:extLst>
              <a:ext uri="{FF2B5EF4-FFF2-40B4-BE49-F238E27FC236}">
                <a16:creationId xmlns:a16="http://schemas.microsoft.com/office/drawing/2014/main" id="{9F0A0F69-A84E-D84F-AF60-417A2CFB335B}"/>
              </a:ext>
            </a:extLst>
          </p:cNvPr>
          <p:cNvSpPr>
            <a:spLocks noGrp="1"/>
          </p:cNvSpPr>
          <p:nvPr>
            <p:ph type="body" sz="quarter" idx="19" hasCustomPrompt="1"/>
          </p:nvPr>
        </p:nvSpPr>
        <p:spPr>
          <a:xfrm>
            <a:off x="1109663" y="1254125"/>
            <a:ext cx="5242322" cy="5088774"/>
          </a:xfrm>
        </p:spPr>
        <p:txBody>
          <a:bodyPr tIns="0" bIns="1280160" anchor="ctr" anchorCtr="0"/>
          <a:lstStyle>
            <a:lvl1pPr>
              <a:spcAft>
                <a:spcPts val="900"/>
              </a:spcAft>
              <a:buFontTx/>
              <a:buNone/>
              <a:defRPr sz="2550" b="0" i="0" cap="none" baseline="0">
                <a:solidFill>
                  <a:schemeClr val="bg1"/>
                </a:solidFill>
                <a:latin typeface="+mn-lt"/>
                <a:ea typeface="Roboto" panose="02000000000000000000" pitchFamily="2" charset="0"/>
                <a:cs typeface="Verdana" panose="020B0604030504040204" pitchFamily="34" charset="0"/>
              </a:defRPr>
            </a:lvl1pPr>
            <a:lvl2pPr marL="0" indent="0">
              <a:spcAft>
                <a:spcPts val="900"/>
              </a:spcAft>
              <a:buClr>
                <a:schemeClr val="bg2"/>
              </a:buClr>
              <a:buFontTx/>
              <a:buNone/>
              <a:defRPr sz="2550" b="0" i="1" cap="none" baseline="0">
                <a:solidFill>
                  <a:schemeClr val="bg1"/>
                </a:solidFill>
                <a:latin typeface="+mn-lt"/>
                <a:ea typeface="Roboto" panose="02000000000000000000" pitchFamily="2" charset="0"/>
                <a:cs typeface="Verdana" panose="020B0604030504040204" pitchFamily="34" charset="0"/>
              </a:defRPr>
            </a:lvl2pPr>
            <a:lvl3pPr marL="214313" indent="-214313">
              <a:spcAft>
                <a:spcPts val="0"/>
              </a:spcAft>
              <a:buClr>
                <a:schemeClr val="bg1"/>
              </a:buClr>
              <a:buFont typeface="System Font Regular"/>
              <a:buChar char="–"/>
              <a:defRPr sz="135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dirty="0"/>
              <a:t>Quote or Callout</a:t>
            </a:r>
          </a:p>
        </p:txBody>
      </p:sp>
      <p:sp>
        <p:nvSpPr>
          <p:cNvPr id="7" name="Picture 5">
            <a:extLst>
              <a:ext uri="{FF2B5EF4-FFF2-40B4-BE49-F238E27FC236}">
                <a16:creationId xmlns:a16="http://schemas.microsoft.com/office/drawing/2014/main" id="{0D821204-7E41-C340-BE7D-8D2F3C8FB608}"/>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49220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_Callout_sand">
    <p:bg>
      <p:bgPr>
        <a:solidFill>
          <a:srgbClr val="CFE3FA"/>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73799A-7C3E-D144-AE42-229EDDCBCDF6}"/>
              </a:ext>
            </a:extLst>
          </p:cNvPr>
          <p:cNvSpPr/>
          <p:nvPr/>
        </p:nvSpPr>
        <p:spPr bwMode="auto">
          <a:xfrm>
            <a:off x="0" y="0"/>
            <a:ext cx="779069" cy="6858000"/>
          </a:xfrm>
          <a:prstGeom prst="rect">
            <a:avLst/>
          </a:prstGeom>
          <a:solidFill>
            <a:srgbClr val="EDF5FC"/>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sp>
        <p:nvSpPr>
          <p:cNvPr id="3" name="Footer Placeholder 2">
            <a:extLst>
              <a:ext uri="{FF2B5EF4-FFF2-40B4-BE49-F238E27FC236}">
                <a16:creationId xmlns:a16="http://schemas.microsoft.com/office/drawing/2014/main" id="{39220C80-81B8-1C4C-894D-09B6F05EB5BB}"/>
              </a:ext>
            </a:extLst>
          </p:cNvPr>
          <p:cNvSpPr>
            <a:spLocks noGrp="1"/>
          </p:cNvSpPr>
          <p:nvPr>
            <p:ph type="ftr" sz="quarter" idx="20"/>
          </p:nvPr>
        </p:nvSpPr>
        <p:spPr/>
        <p:txBody>
          <a:bodyPr/>
          <a:lstStyle/>
          <a:p>
            <a:r>
              <a:rPr lang="en-US"/>
              <a:t>Staff Development: First-Dose TPN |  © Tufts Medicine 09.2025|  Private and confidential. Not for redistribution.</a:t>
            </a:r>
          </a:p>
        </p:txBody>
      </p:sp>
      <p:sp>
        <p:nvSpPr>
          <p:cNvPr id="8" name="Slide Number Placeholder 7">
            <a:extLst>
              <a:ext uri="{FF2B5EF4-FFF2-40B4-BE49-F238E27FC236}">
                <a16:creationId xmlns:a16="http://schemas.microsoft.com/office/drawing/2014/main" id="{957515D7-E02E-6D45-85B7-CCFC3C2A2782}"/>
              </a:ext>
            </a:extLst>
          </p:cNvPr>
          <p:cNvSpPr>
            <a:spLocks noGrp="1"/>
          </p:cNvSpPr>
          <p:nvPr>
            <p:ph type="sldNum" sz="quarter" idx="2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fld id="{C1FF6DA9-008F-8B48-92A6-B652298478BF}" type="slidenum">
              <a:rPr lang="en-US" smtClean="0"/>
              <a:t>‹#›</a:t>
            </a:fld>
            <a:endParaRPr lang="en-US"/>
          </a:p>
        </p:txBody>
      </p:sp>
      <p:sp>
        <p:nvSpPr>
          <p:cNvPr id="9" name="Picture 4">
            <a:extLst>
              <a:ext uri="{FF2B5EF4-FFF2-40B4-BE49-F238E27FC236}">
                <a16:creationId xmlns:a16="http://schemas.microsoft.com/office/drawing/2014/main" id="{948EE8C6-2C8F-834A-BA2C-68A8DBC67FE3}"/>
              </a:ext>
            </a:extLst>
          </p:cNvPr>
          <p:cNvSpPr/>
          <p:nvPr/>
        </p:nvSpPr>
        <p:spPr>
          <a:xfrm>
            <a:off x="248160" y="372269"/>
            <a:ext cx="27027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sz="1350"/>
          </a:p>
        </p:txBody>
      </p:sp>
      <p:grpSp>
        <p:nvGrpSpPr>
          <p:cNvPr id="11" name="Group 10">
            <a:extLst>
              <a:ext uri="{FF2B5EF4-FFF2-40B4-BE49-F238E27FC236}">
                <a16:creationId xmlns:a16="http://schemas.microsoft.com/office/drawing/2014/main" id="{EC171F58-552B-FC43-A9C5-050C00292208}"/>
              </a:ext>
            </a:extLst>
          </p:cNvPr>
          <p:cNvGrpSpPr/>
          <p:nvPr/>
        </p:nvGrpSpPr>
        <p:grpSpPr>
          <a:xfrm rot="5400000">
            <a:off x="5329124" y="544982"/>
            <a:ext cx="4359859" cy="3269894"/>
            <a:chOff x="0" y="0"/>
            <a:chExt cx="4736592" cy="4736592"/>
          </a:xfrm>
        </p:grpSpPr>
        <p:sp>
          <p:nvSpPr>
            <p:cNvPr id="12" name="Freeform 11">
              <a:extLst>
                <a:ext uri="{FF2B5EF4-FFF2-40B4-BE49-F238E27FC236}">
                  <a16:creationId xmlns:a16="http://schemas.microsoft.com/office/drawing/2014/main" id="{85B9C005-655A-1744-87A2-D53648EDC66F}"/>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ADE4E2B3-6D8E-7E4E-B430-1777A4B0730E}"/>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sz="1350"/>
            </a:p>
          </p:txBody>
        </p:sp>
        <p:sp>
          <p:nvSpPr>
            <p:cNvPr id="14" name="Freeform 13">
              <a:extLst>
                <a:ext uri="{FF2B5EF4-FFF2-40B4-BE49-F238E27FC236}">
                  <a16:creationId xmlns:a16="http://schemas.microsoft.com/office/drawing/2014/main" id="{8CFFBDD0-BCEF-6C42-8DE2-61706C2D0211}"/>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sz="1350"/>
            </a:p>
          </p:txBody>
        </p:sp>
      </p:grpSp>
      <p:sp>
        <p:nvSpPr>
          <p:cNvPr id="6" name="Text Placeholder 15">
            <a:extLst>
              <a:ext uri="{FF2B5EF4-FFF2-40B4-BE49-F238E27FC236}">
                <a16:creationId xmlns:a16="http://schemas.microsoft.com/office/drawing/2014/main" id="{9F0A0F69-A84E-D84F-AF60-417A2CFB335B}"/>
              </a:ext>
            </a:extLst>
          </p:cNvPr>
          <p:cNvSpPr>
            <a:spLocks noGrp="1"/>
          </p:cNvSpPr>
          <p:nvPr>
            <p:ph type="body" sz="quarter" idx="19" hasCustomPrompt="1"/>
          </p:nvPr>
        </p:nvSpPr>
        <p:spPr>
          <a:xfrm>
            <a:off x="1109663" y="1254125"/>
            <a:ext cx="5242322" cy="5088774"/>
          </a:xfrm>
        </p:spPr>
        <p:txBody>
          <a:bodyPr tIns="0" bIns="1280160" anchor="ctr" anchorCtr="0"/>
          <a:lstStyle>
            <a:lvl1pPr>
              <a:spcAft>
                <a:spcPts val="900"/>
              </a:spcAft>
              <a:buFontTx/>
              <a:buNone/>
              <a:defRPr sz="2550" b="0" i="0" cap="none" baseline="0">
                <a:solidFill>
                  <a:srgbClr val="0047C7"/>
                </a:solidFill>
                <a:latin typeface="+mn-lt"/>
                <a:ea typeface="Roboto" panose="02000000000000000000" pitchFamily="2" charset="0"/>
                <a:cs typeface="Verdana" panose="020B0604030504040204" pitchFamily="34" charset="0"/>
              </a:defRPr>
            </a:lvl1pPr>
            <a:lvl2pPr marL="0" indent="0">
              <a:spcAft>
                <a:spcPts val="900"/>
              </a:spcAft>
              <a:buClr>
                <a:srgbClr val="0047C7"/>
              </a:buClr>
              <a:buFontTx/>
              <a:buNone/>
              <a:defRPr sz="2550" b="0" i="1" cap="none" baseline="0">
                <a:solidFill>
                  <a:srgbClr val="0047C7"/>
                </a:solidFill>
                <a:latin typeface="+mn-lt"/>
                <a:ea typeface="Roboto" panose="02000000000000000000" pitchFamily="2" charset="0"/>
                <a:cs typeface="Verdana" panose="020B0604030504040204" pitchFamily="34" charset="0"/>
              </a:defRPr>
            </a:lvl2pPr>
            <a:lvl3pPr marL="214313" indent="-214313">
              <a:spcAft>
                <a:spcPts val="0"/>
              </a:spcAft>
              <a:buClr>
                <a:srgbClr val="0047C7"/>
              </a:buClr>
              <a:buFont typeface="System Font Regular"/>
              <a:buChar char="–"/>
              <a:defRPr sz="1350" b="0" i="0" cap="none" baseline="0">
                <a:solidFill>
                  <a:srgbClr val="0047C7"/>
                </a:solidFill>
                <a:latin typeface="+mn-lt"/>
                <a:ea typeface="Roboto" panose="02000000000000000000" pitchFamily="2" charset="0"/>
                <a:cs typeface="Verdana" panose="020B0604030504040204" pitchFamily="34" charset="0"/>
              </a:defRPr>
            </a:lvl3pPr>
            <a:lvl4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4pPr>
            <a:lvl5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5pPr>
            <a:lvl6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6pPr>
            <a:lvl7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7pPr>
            <a:lvl8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8pPr>
            <a:lvl9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9pPr>
          </a:lstStyle>
          <a:p>
            <a:pPr lvl="0"/>
            <a:r>
              <a:rPr lang="en-US"/>
              <a:t>Quote or Callout</a:t>
            </a:r>
          </a:p>
        </p:txBody>
      </p:sp>
    </p:spTree>
    <p:extLst>
      <p:ext uri="{BB962C8B-B14F-4D97-AF65-F5344CB8AC3E}">
        <p14:creationId xmlns:p14="http://schemas.microsoft.com/office/powerpoint/2010/main" val="2263065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9144000" cy="6858000"/>
          </a:xfrm>
          <a:solidFill>
            <a:schemeClr val="tx1"/>
          </a:solidFill>
        </p:spPr>
        <p:txBody>
          <a:bodyPr tIns="731520" anchor="ctr" anchorCtr="0"/>
          <a:lstStyle>
            <a:lvl1pPr algn="ctr">
              <a:defRPr sz="1500" b="0">
                <a:solidFill>
                  <a:schemeClr val="bg2"/>
                </a:solidFill>
              </a:defRPr>
            </a:lvl1pPr>
          </a:lstStyle>
          <a:p>
            <a:r>
              <a:rPr lang="en-US"/>
              <a:t>Click icon to add media</a:t>
            </a:r>
            <a:endParaRPr lang="en-US" dirty="0"/>
          </a:p>
        </p:txBody>
      </p:sp>
    </p:spTree>
    <p:extLst>
      <p:ext uri="{BB962C8B-B14F-4D97-AF65-F5344CB8AC3E}">
        <p14:creationId xmlns:p14="http://schemas.microsoft.com/office/powerpoint/2010/main" val="1439829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losing slide">
    <p:bg>
      <p:bgPr>
        <a:solidFill>
          <a:srgbClr val="00308C"/>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82C0473-A33B-8443-AAAF-C0D273FA0577}"/>
              </a:ext>
            </a:extLst>
          </p:cNvPr>
          <p:cNvGrpSpPr/>
          <p:nvPr/>
        </p:nvGrpSpPr>
        <p:grpSpPr>
          <a:xfrm rot="16200000">
            <a:off x="-857250" y="857250"/>
            <a:ext cx="6858000" cy="5143500"/>
            <a:chOff x="0" y="0"/>
            <a:chExt cx="4736592" cy="4736592"/>
          </a:xfrm>
        </p:grpSpPr>
        <p:sp>
          <p:nvSpPr>
            <p:cNvPr id="15" name="Freeform 14">
              <a:extLst>
                <a:ext uri="{FF2B5EF4-FFF2-40B4-BE49-F238E27FC236}">
                  <a16:creationId xmlns:a16="http://schemas.microsoft.com/office/drawing/2014/main" id="{8B19B7C6-F90C-E44B-A8D9-09BF9E65502B}"/>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sz="1350" dirty="0"/>
            </a:p>
          </p:txBody>
        </p:sp>
        <p:sp>
          <p:nvSpPr>
            <p:cNvPr id="16" name="Freeform 15">
              <a:extLst>
                <a:ext uri="{FF2B5EF4-FFF2-40B4-BE49-F238E27FC236}">
                  <a16:creationId xmlns:a16="http://schemas.microsoft.com/office/drawing/2014/main" id="{C0122796-1459-F149-A7D7-488A351C001F}"/>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sz="1350"/>
            </a:p>
          </p:txBody>
        </p:sp>
        <p:sp>
          <p:nvSpPr>
            <p:cNvPr id="17" name="Freeform 16">
              <a:extLst>
                <a:ext uri="{FF2B5EF4-FFF2-40B4-BE49-F238E27FC236}">
                  <a16:creationId xmlns:a16="http://schemas.microsoft.com/office/drawing/2014/main" id="{ADFB715B-AE14-0142-B8CD-39F991F9622E}"/>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sz="1350"/>
            </a:p>
          </p:txBody>
        </p:sp>
      </p:grpSp>
      <p:sp>
        <p:nvSpPr>
          <p:cNvPr id="18" name="Picture 5">
            <a:extLst>
              <a:ext uri="{FF2B5EF4-FFF2-40B4-BE49-F238E27FC236}">
                <a16:creationId xmlns:a16="http://schemas.microsoft.com/office/drawing/2014/main" id="{95076584-F237-5743-A5C4-537CA347A0C1}"/>
              </a:ext>
            </a:extLst>
          </p:cNvPr>
          <p:cNvSpPr/>
          <p:nvPr/>
        </p:nvSpPr>
        <p:spPr>
          <a:xfrm>
            <a:off x="342900" y="5940425"/>
            <a:ext cx="341709"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
        <p:nvSpPr>
          <p:cNvPr id="7" name="Title 9">
            <a:extLst>
              <a:ext uri="{FF2B5EF4-FFF2-40B4-BE49-F238E27FC236}">
                <a16:creationId xmlns:a16="http://schemas.microsoft.com/office/drawing/2014/main" id="{CB8B2CBF-33A5-2045-8850-DC1256F5B835}"/>
              </a:ext>
            </a:extLst>
          </p:cNvPr>
          <p:cNvSpPr>
            <a:spLocks noGrp="1"/>
          </p:cNvSpPr>
          <p:nvPr>
            <p:ph type="title"/>
          </p:nvPr>
        </p:nvSpPr>
        <p:spPr>
          <a:xfrm>
            <a:off x="6180534" y="2579483"/>
            <a:ext cx="2614612" cy="1693464"/>
          </a:xfrm>
        </p:spPr>
        <p:txBody>
          <a:bodyPr tIns="0" rIns="0" bIns="0" anchor="ctr" anchorCtr="0"/>
          <a:lstStyle>
            <a:lvl1pPr>
              <a:lnSpc>
                <a:spcPct val="92000"/>
              </a:lnSpc>
              <a:defRPr sz="3300" b="0">
                <a:solidFill>
                  <a:schemeClr val="bg1"/>
                </a:solidFill>
              </a:defRPr>
            </a:lvl1pPr>
          </a:lstStyle>
          <a:p>
            <a:r>
              <a:rPr lang="en-US"/>
              <a:t>Click to edit Master title style</a:t>
            </a:r>
          </a:p>
        </p:txBody>
      </p:sp>
      <p:sp>
        <p:nvSpPr>
          <p:cNvPr id="8" name="Text Placeholder 15">
            <a:extLst>
              <a:ext uri="{FF2B5EF4-FFF2-40B4-BE49-F238E27FC236}">
                <a16:creationId xmlns:a16="http://schemas.microsoft.com/office/drawing/2014/main" id="{CCA19DE8-1AFB-114F-AF92-C355DCABAC50}"/>
              </a:ext>
            </a:extLst>
          </p:cNvPr>
          <p:cNvSpPr>
            <a:spLocks noGrp="1"/>
          </p:cNvSpPr>
          <p:nvPr>
            <p:ph type="body" sz="quarter" idx="19"/>
          </p:nvPr>
        </p:nvSpPr>
        <p:spPr>
          <a:xfrm>
            <a:off x="6178150" y="4272948"/>
            <a:ext cx="2616995" cy="1873853"/>
          </a:xfrm>
        </p:spPr>
        <p:txBody>
          <a:bodyPr tIns="0" bIns="91440" anchor="b" anchorCtr="0"/>
          <a:lstStyle>
            <a:lvl1pPr>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900" b="1"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Click to edit Master text styles</a:t>
            </a:r>
          </a:p>
        </p:txBody>
      </p:sp>
      <p:sp>
        <p:nvSpPr>
          <p:cNvPr id="2" name="TextBox 1">
            <a:extLst>
              <a:ext uri="{FF2B5EF4-FFF2-40B4-BE49-F238E27FC236}">
                <a16:creationId xmlns:a16="http://schemas.microsoft.com/office/drawing/2014/main" id="{EFA81589-6DD6-614A-8FDE-B20F17C2DF5C}"/>
              </a:ext>
            </a:extLst>
          </p:cNvPr>
          <p:cNvSpPr txBox="1"/>
          <p:nvPr/>
        </p:nvSpPr>
        <p:spPr>
          <a:xfrm>
            <a:off x="6180534" y="6146800"/>
            <a:ext cx="2616995" cy="249238"/>
          </a:xfrm>
          <a:prstGeom prst="rect">
            <a:avLst/>
          </a:prstGeom>
          <a:noFill/>
        </p:spPr>
        <p:txBody>
          <a:bodyPr wrap="square" lIns="0" tIns="0" rIns="0" bIns="0" rtlCol="0" anchor="b" anchorCtr="0">
            <a:normAutofit/>
          </a:bodyPr>
          <a:lstStyle/>
          <a:p>
            <a:pPr marL="0" indent="-2743200" algn="l">
              <a:spcAft>
                <a:spcPts val="450"/>
              </a:spcAft>
            </a:pPr>
            <a:r>
              <a:rPr lang="en-US" sz="900" b="0" i="0">
                <a:solidFill>
                  <a:schemeClr val="bg1"/>
                </a:solidFill>
                <a:latin typeface="+mn-lt"/>
                <a:ea typeface="Roboto" panose="02000000000000000000" pitchFamily="2" charset="0"/>
                <a:cs typeface="Times New Roman" panose="02020603050405020304" pitchFamily="18" charset="0"/>
              </a:rPr>
              <a:t>tuftsmedicine.org</a:t>
            </a:r>
          </a:p>
        </p:txBody>
      </p:sp>
      <p:pic>
        <p:nvPicPr>
          <p:cNvPr id="34" name="Graphic 33">
            <a:extLst>
              <a:ext uri="{FF2B5EF4-FFF2-40B4-BE49-F238E27FC236}">
                <a16:creationId xmlns:a16="http://schemas.microsoft.com/office/drawing/2014/main" id="{736D22EC-29D3-A747-8687-A2D5F96352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2900" y="685801"/>
            <a:ext cx="1907953" cy="532257"/>
          </a:xfrm>
          <a:prstGeom prst="rect">
            <a:avLst/>
          </a:prstGeom>
        </p:spPr>
      </p:pic>
    </p:spTree>
    <p:extLst>
      <p:ext uri="{BB962C8B-B14F-4D97-AF65-F5344CB8AC3E}">
        <p14:creationId xmlns:p14="http://schemas.microsoft.com/office/powerpoint/2010/main" val="161434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Picture 5">
            <a:extLst>
              <a:ext uri="{FF2B5EF4-FFF2-40B4-BE49-F238E27FC236}">
                <a16:creationId xmlns:a16="http://schemas.microsoft.com/office/drawing/2014/main" id="{E2AC9DFC-B123-C64D-B8F7-8506D374D6BF}"/>
              </a:ext>
            </a:extLst>
          </p:cNvPr>
          <p:cNvSpPr/>
          <p:nvPr/>
        </p:nvSpPr>
        <p:spPr>
          <a:xfrm>
            <a:off x="348853" y="5940425"/>
            <a:ext cx="341709"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2088357" y="0"/>
            <a:ext cx="7055644" cy="3888314"/>
          </a:xfrm>
          <a:solidFill>
            <a:schemeClr val="bg1">
              <a:lumMod val="75000"/>
            </a:schemeClr>
          </a:solidFill>
        </p:spPr>
        <p:txBody>
          <a:bodyPr tIns="2286000"/>
          <a:lstStyle>
            <a:lvl1pPr algn="ctr">
              <a:defRPr/>
            </a:lvl1pPr>
          </a:lstStyle>
          <a:p>
            <a:r>
              <a:rPr lang="en-US"/>
              <a:t>Click icon to add picture</a:t>
            </a:r>
          </a:p>
        </p:txBody>
      </p:sp>
      <p:sp>
        <p:nvSpPr>
          <p:cNvPr id="8" name="Title 9">
            <a:extLst>
              <a:ext uri="{FF2B5EF4-FFF2-40B4-BE49-F238E27FC236}">
                <a16:creationId xmlns:a16="http://schemas.microsoft.com/office/drawing/2014/main" id="{260A84BF-45C6-474B-9B30-EC7858D44D4B}"/>
              </a:ext>
            </a:extLst>
          </p:cNvPr>
          <p:cNvSpPr>
            <a:spLocks noGrp="1"/>
          </p:cNvSpPr>
          <p:nvPr>
            <p:ph type="title"/>
          </p:nvPr>
        </p:nvSpPr>
        <p:spPr>
          <a:xfrm>
            <a:off x="2433638" y="4328300"/>
            <a:ext cx="6363891" cy="1272195"/>
          </a:xfrm>
        </p:spPr>
        <p:txBody>
          <a:bodyPr tIns="0" rIns="0" bIns="0" anchor="t" anchorCtr="0"/>
          <a:lstStyle>
            <a:lvl1pPr>
              <a:lnSpc>
                <a:spcPct val="92000"/>
              </a:lnSpc>
              <a:defRPr sz="3300" b="0">
                <a:solidFill>
                  <a:schemeClr val="accent1"/>
                </a:solidFill>
              </a:defRPr>
            </a:lvl1pPr>
          </a:lstStyle>
          <a:p>
            <a:r>
              <a:rPr lang="en-US"/>
              <a:t>Click to edit Master title style</a:t>
            </a:r>
          </a:p>
        </p:txBody>
      </p:sp>
      <p:sp>
        <p:nvSpPr>
          <p:cNvPr id="12" name="Text Placeholder 15">
            <a:extLst>
              <a:ext uri="{FF2B5EF4-FFF2-40B4-BE49-F238E27FC236}">
                <a16:creationId xmlns:a16="http://schemas.microsoft.com/office/drawing/2014/main" id="{8C34D369-B324-1B44-963A-84A57923447B}"/>
              </a:ext>
            </a:extLst>
          </p:cNvPr>
          <p:cNvSpPr>
            <a:spLocks noGrp="1"/>
          </p:cNvSpPr>
          <p:nvPr>
            <p:ph type="body" sz="quarter" idx="19" hasCustomPrompt="1"/>
          </p:nvPr>
        </p:nvSpPr>
        <p:spPr>
          <a:xfrm>
            <a:off x="2433638" y="5600494"/>
            <a:ext cx="6363891" cy="592504"/>
          </a:xfrm>
        </p:spPr>
        <p:txBody>
          <a:bodyPr tIns="91440" bIns="0" anchor="t" anchorCtr="0"/>
          <a:lstStyle>
            <a:lvl1pPr>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1pPr>
            <a:lvl2pPr>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9pPr>
          </a:lstStyle>
          <a:p>
            <a:pPr lvl="8"/>
            <a:r>
              <a:rPr lang="en-US"/>
              <a:t>Subhead</a:t>
            </a:r>
          </a:p>
        </p:txBody>
      </p:sp>
      <p:sp>
        <p:nvSpPr>
          <p:cNvPr id="13" name="Date Placeholder 6">
            <a:extLst>
              <a:ext uri="{FF2B5EF4-FFF2-40B4-BE49-F238E27FC236}">
                <a16:creationId xmlns:a16="http://schemas.microsoft.com/office/drawing/2014/main" id="{03F3041D-0132-AF45-9882-66CA3ABBE144}"/>
              </a:ext>
            </a:extLst>
          </p:cNvPr>
          <p:cNvSpPr>
            <a:spLocks noGrp="1"/>
          </p:cNvSpPr>
          <p:nvPr>
            <p:ph type="dt" sz="half" idx="21"/>
          </p:nvPr>
        </p:nvSpPr>
        <p:spPr>
          <a:xfrm>
            <a:off x="2433636" y="6192999"/>
            <a:ext cx="6363889" cy="329563"/>
          </a:xfrm>
          <a:prstGeom prst="rect">
            <a:avLst/>
          </a:prstGeom>
        </p:spPr>
        <p:txBody>
          <a:bodyPr lIns="0" tIns="91440" rIns="0" bIns="0" anchor="t" anchorCtr="0"/>
          <a:lstStyle>
            <a:lvl1pPr>
              <a:defRPr sz="750">
                <a:solidFill>
                  <a:schemeClr val="tx1"/>
                </a:solidFill>
              </a:defRPr>
            </a:lvl1pPr>
            <a:lvl2pPr>
              <a:defRPr sz="750">
                <a:solidFill>
                  <a:schemeClr val="tx1"/>
                </a:solidFill>
              </a:defRPr>
            </a:lvl2pPr>
            <a:lvl3pPr>
              <a:defRPr sz="750">
                <a:solidFill>
                  <a:schemeClr val="tx1"/>
                </a:solidFill>
              </a:defRPr>
            </a:lvl3pPr>
            <a:lvl4pPr>
              <a:defRPr sz="750">
                <a:solidFill>
                  <a:schemeClr val="tx1"/>
                </a:solidFill>
              </a:defRPr>
            </a:lvl4pPr>
            <a:lvl5pPr>
              <a:defRPr sz="750">
                <a:solidFill>
                  <a:schemeClr val="tx1"/>
                </a:solidFill>
              </a:defRPr>
            </a:lvl5pPr>
            <a:lvl6pPr>
              <a:defRPr sz="750">
                <a:solidFill>
                  <a:schemeClr val="tx1"/>
                </a:solidFill>
              </a:defRPr>
            </a:lvl6pPr>
            <a:lvl7pPr>
              <a:defRPr sz="750">
                <a:solidFill>
                  <a:schemeClr val="tx1"/>
                </a:solidFill>
              </a:defRPr>
            </a:lvl7pPr>
            <a:lvl8pPr>
              <a:defRPr sz="750">
                <a:solidFill>
                  <a:schemeClr val="tx1"/>
                </a:solidFill>
              </a:defRPr>
            </a:lvl8pPr>
            <a:lvl9pPr marL="0">
              <a:defRPr sz="750">
                <a:solidFill>
                  <a:schemeClr val="tx1"/>
                </a:solidFill>
              </a:defRPr>
            </a:lvl9pPr>
          </a:lstStyle>
          <a:p>
            <a:endParaRPr lang="en-US"/>
          </a:p>
        </p:txBody>
      </p:sp>
      <p:sp>
        <p:nvSpPr>
          <p:cNvPr id="2" name="TextBox 1">
            <a:extLst>
              <a:ext uri="{FF2B5EF4-FFF2-40B4-BE49-F238E27FC236}">
                <a16:creationId xmlns:a16="http://schemas.microsoft.com/office/drawing/2014/main" id="{8E657881-20A0-5847-86EB-5574CA37A30C}"/>
              </a:ext>
            </a:extLst>
          </p:cNvPr>
          <p:cNvSpPr txBox="1"/>
          <p:nvPr/>
        </p:nvSpPr>
        <p:spPr>
          <a:xfrm>
            <a:off x="3544214" y="-285293"/>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pic>
        <p:nvPicPr>
          <p:cNvPr id="32" name="Graphic 31">
            <a:extLst>
              <a:ext uri="{FF2B5EF4-FFF2-40B4-BE49-F238E27FC236}">
                <a16:creationId xmlns:a16="http://schemas.microsoft.com/office/drawing/2014/main" id="{1AB49979-18BE-8B4A-9D6A-24F1A92A784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4429"/>
          <a:stretch/>
        </p:blipFill>
        <p:spPr>
          <a:xfrm>
            <a:off x="348853" y="461964"/>
            <a:ext cx="1441847" cy="532257"/>
          </a:xfrm>
          <a:prstGeom prst="rect">
            <a:avLst/>
          </a:prstGeom>
        </p:spPr>
      </p:pic>
    </p:spTree>
    <p:extLst>
      <p:ext uri="{BB962C8B-B14F-4D97-AF65-F5344CB8AC3E}">
        <p14:creationId xmlns:p14="http://schemas.microsoft.com/office/powerpoint/2010/main" val="295967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65330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36299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ayouts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71B76C-0D0F-414F-8D72-65F7BF341345}"/>
              </a:ext>
            </a:extLst>
          </p:cNvPr>
          <p:cNvSpPr>
            <a:spLocks noGrp="1"/>
          </p:cNvSpPr>
          <p:nvPr>
            <p:ph type="ftr" sz="quarter" idx="11"/>
          </p:nvPr>
        </p:nvSpPr>
        <p:spPr/>
        <p:txBody>
          <a:bodyPr/>
          <a:lstStyle/>
          <a:p>
            <a:r>
              <a:rPr lang="en-US"/>
              <a:t>Staff Development: First-Dose TPN |  © Tufts Medicine 09.2025|  Private and confidential. Not for redistribution.</a:t>
            </a:r>
            <a:endParaRPr lang="en-US" dirty="0"/>
          </a:p>
        </p:txBody>
      </p:sp>
      <p:sp>
        <p:nvSpPr>
          <p:cNvPr id="7" name="Slide Number Placeholder 6">
            <a:extLst>
              <a:ext uri="{FF2B5EF4-FFF2-40B4-BE49-F238E27FC236}">
                <a16:creationId xmlns:a16="http://schemas.microsoft.com/office/drawing/2014/main" id="{5D830462-9B5C-594B-BFB6-416B852F1C5A}"/>
              </a:ext>
            </a:extLst>
          </p:cNvPr>
          <p:cNvSpPr>
            <a:spLocks noGrp="1"/>
          </p:cNvSpPr>
          <p:nvPr>
            <p:ph type="sldNum" sz="quarter" idx="12"/>
          </p:nvPr>
        </p:nvSpPr>
        <p:spPr/>
        <p:txBody>
          <a:bodyPr/>
          <a:lstStyle>
            <a:lvl1pPr>
              <a:defRPr sz="75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90F80118-2B21-BE44-A100-0777F4265343}"/>
              </a:ext>
            </a:extLst>
          </p:cNvPr>
          <p:cNvSpPr txBox="1">
            <a:spLocks/>
          </p:cNvSpPr>
          <p:nvPr/>
        </p:nvSpPr>
        <p:spPr>
          <a:xfrm>
            <a:off x="6353175" y="1576388"/>
            <a:ext cx="2444354"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b="1" dirty="0">
                <a:ea typeface="Corbel" charset="0"/>
                <a:cs typeface="Corbel" charset="0"/>
              </a:rPr>
              <a:t>Slide layouts</a:t>
            </a:r>
            <a:endParaRPr lang="en-US" sz="900" dirty="0">
              <a:ea typeface="Corbel" charset="0"/>
              <a:cs typeface="Corbel" charset="0"/>
            </a:endParaRPr>
          </a:p>
          <a:p>
            <a:r>
              <a:rPr lang="en-US" sz="900" dirty="0">
                <a:ea typeface="Corbel" charset="0"/>
                <a:cs typeface="Corbel" charset="0"/>
              </a:rPr>
              <a:t>A variety of slides are available for you to choose from when building a PPT presentation. The layouts are presented on the following slides. As you build slides you can choose which layout best fits your content. </a:t>
            </a:r>
          </a:p>
          <a:p>
            <a:pPr marL="171450" indent="-171450">
              <a:buFont typeface="+mj-lt"/>
              <a:buAutoNum type="arabicPeriod"/>
            </a:pPr>
            <a:r>
              <a:rPr lang="en-US" sz="900" dirty="0">
                <a:ea typeface="Corbel" charset="0"/>
                <a:cs typeface="Corbel" charset="0"/>
              </a:rPr>
              <a:t>Under the Home tab, click the “Layout” button to open the options.</a:t>
            </a:r>
          </a:p>
          <a:p>
            <a:pPr marL="171450" indent="-171450">
              <a:buFont typeface="+mj-lt"/>
              <a:buAutoNum type="arabicPeriod"/>
            </a:pPr>
            <a:r>
              <a:rPr lang="en-US" sz="900" dirty="0">
                <a:ea typeface="Corbel" charset="0"/>
                <a:cs typeface="Corbel" charset="0"/>
              </a:rPr>
              <a:t>Clicking your choice will bring up the </a:t>
            </a:r>
            <a:br>
              <a:rPr lang="en-US" sz="900" dirty="0">
                <a:ea typeface="Corbel" charset="0"/>
                <a:cs typeface="Corbel" charset="0"/>
              </a:rPr>
            </a:br>
            <a:r>
              <a:rPr lang="en-US" sz="900" dirty="0">
                <a:ea typeface="Corbel" charset="0"/>
                <a:cs typeface="Corbel" charset="0"/>
              </a:rPr>
              <a:t>page layout. </a:t>
            </a:r>
          </a:p>
          <a:p>
            <a:pPr marL="171450" indent="-171450">
              <a:buFont typeface="+mj-lt"/>
              <a:buAutoNum type="arabicPeriod"/>
            </a:pPr>
            <a:r>
              <a:rPr lang="en-US" sz="900" dirty="0">
                <a:ea typeface="Corbel" charset="0"/>
                <a:cs typeface="Corbel" charset="0"/>
              </a:rPr>
              <a:t>A variety of covers, dividers, and content slides are available to build your presentation, with variations of each.</a:t>
            </a:r>
          </a:p>
          <a:p>
            <a:pPr marL="171450" indent="-171450">
              <a:buFont typeface="+mj-lt"/>
              <a:buAutoNum type="arabicPeriod"/>
            </a:pPr>
            <a:r>
              <a:rPr lang="en-US" sz="900" dirty="0">
                <a:ea typeface="Corbel" charset="0"/>
                <a:cs typeface="Corbel" charset="0"/>
              </a:rPr>
              <a:t>Delete any slides in the following examples</a:t>
            </a:r>
            <a:br>
              <a:rPr lang="en-US" sz="900" dirty="0">
                <a:ea typeface="Corbel" charset="0"/>
                <a:cs typeface="Corbel" charset="0"/>
              </a:rPr>
            </a:br>
            <a:r>
              <a:rPr lang="en-US" sz="900" dirty="0">
                <a:ea typeface="Corbel" charset="0"/>
                <a:cs typeface="Corbel" charset="0"/>
              </a:rPr>
              <a:t> that you do not need to use. They are only presented so you can see all of the </a:t>
            </a:r>
            <a:br>
              <a:rPr lang="en-US" sz="900" dirty="0">
                <a:ea typeface="Corbel" charset="0"/>
                <a:cs typeface="Corbel" charset="0"/>
              </a:rPr>
            </a:br>
            <a:r>
              <a:rPr lang="en-US" sz="900" dirty="0">
                <a:ea typeface="Corbel" charset="0"/>
                <a:cs typeface="Corbel" charset="0"/>
              </a:rPr>
              <a:t>available layouts.</a:t>
            </a:r>
          </a:p>
        </p:txBody>
      </p:sp>
      <p:pic>
        <p:nvPicPr>
          <p:cNvPr id="10" name="Picture 9">
            <a:extLst>
              <a:ext uri="{FF2B5EF4-FFF2-40B4-BE49-F238E27FC236}">
                <a16:creationId xmlns:a16="http://schemas.microsoft.com/office/drawing/2014/main" id="{5F5C606E-7600-1D40-9617-DE92CC3256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4" r="-23167" b="-332073"/>
          <a:stretch/>
        </p:blipFill>
        <p:spPr>
          <a:xfrm>
            <a:off x="1119188" y="1576388"/>
            <a:ext cx="5062537" cy="3929062"/>
          </a:xfrm>
          <a:prstGeom prst="rect">
            <a:avLst/>
          </a:prstGeom>
          <a:solidFill>
            <a:schemeClr val="tx2">
              <a:lumMod val="20000"/>
              <a:lumOff val="80000"/>
            </a:schemeClr>
          </a:solidFill>
          <a:ln>
            <a:solidFill>
              <a:schemeClr val="tx2"/>
            </a:solidFill>
          </a:ln>
        </p:spPr>
      </p:pic>
      <p:pic>
        <p:nvPicPr>
          <p:cNvPr id="11" name="Picture 10">
            <a:extLst>
              <a:ext uri="{FF2B5EF4-FFF2-40B4-BE49-F238E27FC236}">
                <a16:creationId xmlns:a16="http://schemas.microsoft.com/office/drawing/2014/main" id="{65CC8236-0AC6-F743-9874-50669FA51B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59697" y="2446317"/>
            <a:ext cx="2422610" cy="3052160"/>
          </a:xfrm>
          <a:prstGeom prst="rect">
            <a:avLst/>
          </a:prstGeom>
          <a:ln>
            <a:noFill/>
          </a:ln>
        </p:spPr>
      </p:pic>
      <p:pic>
        <p:nvPicPr>
          <p:cNvPr id="12" name="Picture 11">
            <a:extLst>
              <a:ext uri="{FF2B5EF4-FFF2-40B4-BE49-F238E27FC236}">
                <a16:creationId xmlns:a16="http://schemas.microsoft.com/office/drawing/2014/main" id="{1988B8C0-5077-B641-9925-EDFB9A4B6B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63179" y="2031525"/>
            <a:ext cx="396518" cy="528690"/>
          </a:xfrm>
          <a:prstGeom prst="rect">
            <a:avLst/>
          </a:prstGeom>
        </p:spPr>
      </p:pic>
      <p:sp>
        <p:nvSpPr>
          <p:cNvPr id="13" name="TextBox 12">
            <a:extLst>
              <a:ext uri="{FF2B5EF4-FFF2-40B4-BE49-F238E27FC236}">
                <a16:creationId xmlns:a16="http://schemas.microsoft.com/office/drawing/2014/main" id="{E6DD46E5-62AA-9E40-A927-775456789545}"/>
              </a:ext>
            </a:extLst>
          </p:cNvPr>
          <p:cNvSpPr txBox="1"/>
          <p:nvPr/>
        </p:nvSpPr>
        <p:spPr>
          <a:xfrm>
            <a:off x="1119187" y="457200"/>
            <a:ext cx="5062538" cy="793751"/>
          </a:xfrm>
          <a:prstGeom prst="rect">
            <a:avLst/>
          </a:prstGeom>
          <a:noFill/>
        </p:spPr>
        <p:txBody>
          <a:bodyPr wrap="square" lIns="0" tIns="274320" rIns="0" bIns="0" rtlCol="0">
            <a:noAutofit/>
          </a:bodyPr>
          <a:lstStyle/>
          <a:p>
            <a:pPr marL="0" indent="-2743200" algn="l">
              <a:spcAft>
                <a:spcPts val="450"/>
              </a:spcAft>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Layouts</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4" name="Picture 13" descr="Logo, icon&#10;&#10;Description automatically generated">
            <a:extLst>
              <a:ext uri="{FF2B5EF4-FFF2-40B4-BE49-F238E27FC236}">
                <a16:creationId xmlns:a16="http://schemas.microsoft.com/office/drawing/2014/main" id="{E862F39D-5291-DC4F-BBFB-93CF60AA2F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4155196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Styles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6185740E-6E5D-8945-8423-BA8DD954ADC2}"/>
              </a:ext>
            </a:extLst>
          </p:cNvPr>
          <p:cNvSpPr txBox="1">
            <a:spLocks/>
          </p:cNvSpPr>
          <p:nvPr/>
        </p:nvSpPr>
        <p:spPr>
          <a:xfrm>
            <a:off x="6353175" y="1576388"/>
            <a:ext cx="2444354"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b="1" dirty="0">
                <a:ea typeface="Corbel" charset="0"/>
                <a:cs typeface="Corbel" charset="0"/>
              </a:rPr>
              <a:t>Preloaded text styles</a:t>
            </a:r>
            <a:endParaRPr lang="en-US" sz="900" dirty="0">
              <a:ea typeface="Corbel" charset="0"/>
              <a:cs typeface="Corbel" charset="0"/>
            </a:endParaRPr>
          </a:p>
          <a:p>
            <a:r>
              <a:rPr lang="en-US" sz="900" dirty="0">
                <a:ea typeface="Corbel" charset="0"/>
                <a:cs typeface="Corbel" charset="0"/>
              </a:rPr>
              <a:t>All approved fonts, sizes, text colors and bullets are preloaded into the ”list level” arrows. Standard body copy is the default “first level”, and you can switch to other pre-approved styles by clicking through the arrows. </a:t>
            </a:r>
            <a:br>
              <a:rPr lang="en-US" sz="900" dirty="0">
                <a:ea typeface="Corbel" charset="0"/>
                <a:cs typeface="Corbel" charset="0"/>
              </a:rPr>
            </a:br>
            <a:br>
              <a:rPr lang="en-US" sz="900" dirty="0">
                <a:ea typeface="Corbel" charset="0"/>
                <a:cs typeface="Corbel" charset="0"/>
              </a:rPr>
            </a:br>
            <a:r>
              <a:rPr lang="en-US" sz="900" dirty="0">
                <a:ea typeface="Corbel" charset="0"/>
                <a:cs typeface="Corbel" charset="0"/>
              </a:rPr>
              <a:t>Using the “Bullet” icon is discouraged, as it will default to the built-in PowerPoint indent/bullet </a:t>
            </a:r>
            <a:br>
              <a:rPr lang="en-US" sz="900" dirty="0">
                <a:ea typeface="Corbel" charset="0"/>
                <a:cs typeface="Corbel" charset="0"/>
              </a:rPr>
            </a:br>
            <a:r>
              <a:rPr lang="en-US" sz="900" dirty="0">
                <a:ea typeface="Corbel" charset="0"/>
                <a:cs typeface="Corbel" charset="0"/>
              </a:rPr>
              <a:t>styles and will not make use of the custom indent/bullet styles. </a:t>
            </a:r>
            <a:br>
              <a:rPr lang="en-US" sz="900" dirty="0">
                <a:ea typeface="Corbel" charset="0"/>
                <a:cs typeface="Corbel" charset="0"/>
              </a:rPr>
            </a:br>
            <a:br>
              <a:rPr lang="en-US" sz="900" dirty="0">
                <a:ea typeface="Corbel" charset="0"/>
                <a:cs typeface="Corbel" charset="0"/>
              </a:rPr>
            </a:br>
            <a:r>
              <a:rPr lang="en-US" sz="900" dirty="0">
                <a:ea typeface="Corbel" charset="0"/>
                <a:cs typeface="Corbel" charset="0"/>
              </a:rPr>
              <a:t>Instead, use the “Decrease/Increase List Level” buttons in the Home tab for all text adjustments to ensure all fonts, colors, sizes remain </a:t>
            </a:r>
            <a:br>
              <a:rPr lang="en-US" sz="900" dirty="0">
                <a:ea typeface="Corbel" charset="0"/>
                <a:cs typeface="Corbel" charset="0"/>
              </a:rPr>
            </a:br>
            <a:r>
              <a:rPr lang="en-US" sz="900" dirty="0">
                <a:ea typeface="Corbel" charset="0"/>
                <a:cs typeface="Corbel" charset="0"/>
              </a:rPr>
              <a:t>on brand. </a:t>
            </a:r>
            <a:br>
              <a:rPr lang="en-US" sz="900" dirty="0">
                <a:ea typeface="Corbel" charset="0"/>
                <a:cs typeface="Corbel" charset="0"/>
              </a:rPr>
            </a:br>
            <a:br>
              <a:rPr lang="en-US" sz="900" dirty="0">
                <a:ea typeface="Corbel" charset="0"/>
                <a:cs typeface="Corbel" charset="0"/>
              </a:rPr>
            </a:br>
            <a:r>
              <a:rPr lang="en-US" sz="900" dirty="0">
                <a:ea typeface="Corbel" charset="0"/>
                <a:cs typeface="Corbel" charset="0"/>
              </a:rPr>
              <a:t>The standard text options are shown to the left, but different text boxes have different preloaded options depending on the specific layout.</a:t>
            </a:r>
          </a:p>
          <a:p>
            <a:endParaRPr lang="en-US" sz="900"/>
          </a:p>
        </p:txBody>
      </p:sp>
      <p:grpSp>
        <p:nvGrpSpPr>
          <p:cNvPr id="10" name="Group 9">
            <a:extLst>
              <a:ext uri="{FF2B5EF4-FFF2-40B4-BE49-F238E27FC236}">
                <a16:creationId xmlns:a16="http://schemas.microsoft.com/office/drawing/2014/main" id="{31B66E29-DC4F-404A-A4F2-8860E6327AEB}"/>
              </a:ext>
            </a:extLst>
          </p:cNvPr>
          <p:cNvGrpSpPr/>
          <p:nvPr/>
        </p:nvGrpSpPr>
        <p:grpSpPr>
          <a:xfrm>
            <a:off x="1119187" y="1576389"/>
            <a:ext cx="5062537" cy="1080037"/>
            <a:chOff x="1149330" y="1584325"/>
            <a:chExt cx="6734194" cy="1077501"/>
          </a:xfrm>
        </p:grpSpPr>
        <p:pic>
          <p:nvPicPr>
            <p:cNvPr id="11" name="Picture 10">
              <a:extLst>
                <a:ext uri="{FF2B5EF4-FFF2-40B4-BE49-F238E27FC236}">
                  <a16:creationId xmlns:a16="http://schemas.microsoft.com/office/drawing/2014/main" id="{5B97637F-F1E7-A649-88D5-8B461606432E}"/>
                </a:ext>
              </a:extLst>
            </p:cNvPr>
            <p:cNvPicPr>
              <a:picLocks noChangeAspect="1"/>
            </p:cNvPicPr>
            <p:nvPr/>
          </p:nvPicPr>
          <p:blipFill rotWithShape="1">
            <a:blip r:embed="rId3">
              <a:extLst>
                <a:ext uri="{28A0092B-C50C-407E-A947-70E740481C1C}">
                  <a14:useLocalDpi xmlns:a14="http://schemas.microsoft.com/office/drawing/2010/main"/>
                </a:ext>
              </a:extLst>
            </a:blip>
            <a:srcRect l="9203"/>
            <a:stretch/>
          </p:blipFill>
          <p:spPr>
            <a:xfrm>
              <a:off x="1149330" y="1584325"/>
              <a:ext cx="6734194" cy="1077501"/>
            </a:xfrm>
            <a:prstGeom prst="rect">
              <a:avLst/>
            </a:prstGeom>
            <a:ln>
              <a:noFill/>
            </a:ln>
          </p:spPr>
        </p:pic>
        <p:sp>
          <p:nvSpPr>
            <p:cNvPr id="12" name="TextBox 11">
              <a:extLst>
                <a:ext uri="{FF2B5EF4-FFF2-40B4-BE49-F238E27FC236}">
                  <a16:creationId xmlns:a16="http://schemas.microsoft.com/office/drawing/2014/main" id="{E4F6AFDA-68CC-C14D-BF0B-BBE6390E033D}"/>
                </a:ext>
              </a:extLst>
            </p:cNvPr>
            <p:cNvSpPr txBox="1"/>
            <p:nvPr/>
          </p:nvSpPr>
          <p:spPr>
            <a:xfrm>
              <a:off x="5786518" y="1855811"/>
              <a:ext cx="557460" cy="552697"/>
            </a:xfrm>
            <a:prstGeom prst="rect">
              <a:avLst/>
            </a:prstGeom>
            <a:noFill/>
          </p:spPr>
          <p:txBody>
            <a:bodyPr wrap="square" rtlCol="0">
              <a:spAutoFit/>
            </a:bodyPr>
            <a:lstStyle/>
            <a:p>
              <a:r>
                <a:rPr lang="en-US" sz="3000" dirty="0">
                  <a:solidFill>
                    <a:srgbClr val="C00000"/>
                  </a:solidFill>
                </a:rPr>
                <a:t>X</a:t>
              </a:r>
            </a:p>
          </p:txBody>
        </p:sp>
        <p:sp>
          <p:nvSpPr>
            <p:cNvPr id="14" name="Oval 13">
              <a:extLst>
                <a:ext uri="{FF2B5EF4-FFF2-40B4-BE49-F238E27FC236}">
                  <a16:creationId xmlns:a16="http://schemas.microsoft.com/office/drawing/2014/main" id="{B8E7A103-7DC5-EC4B-9415-1EB8C6EFBCDE}"/>
                </a:ext>
              </a:extLst>
            </p:cNvPr>
            <p:cNvSpPr/>
            <p:nvPr/>
          </p:nvSpPr>
          <p:spPr bwMode="auto">
            <a:xfrm>
              <a:off x="6500812" y="2021681"/>
              <a:ext cx="678657" cy="385763"/>
            </a:xfrm>
            <a:prstGeom prst="ellipse">
              <a:avLst/>
            </a:prstGeom>
            <a:noFill/>
            <a:ln w="38100" cap="flat">
              <a:solidFill>
                <a:srgbClr val="C00000"/>
              </a:solidFill>
              <a:bevel/>
              <a:headEnd/>
              <a:tailEnd/>
            </a:ln>
            <a:effectLst/>
          </p:spPr>
          <p:txBody>
            <a:bodyPr wrap="none" rtlCol="0" anchor="ctr"/>
            <a:lstStyle/>
            <a:p>
              <a:pPr algn="ctr"/>
              <a:endParaRPr lang="en-US" sz="1350" dirty="0"/>
            </a:p>
          </p:txBody>
        </p:sp>
      </p:grpSp>
      <p:sp>
        <p:nvSpPr>
          <p:cNvPr id="15" name="TextBox 14">
            <a:extLst>
              <a:ext uri="{FF2B5EF4-FFF2-40B4-BE49-F238E27FC236}">
                <a16:creationId xmlns:a16="http://schemas.microsoft.com/office/drawing/2014/main" id="{07B2E404-454A-F44E-A26A-77501CC24913}"/>
              </a:ext>
            </a:extLst>
          </p:cNvPr>
          <p:cNvSpPr txBox="1"/>
          <p:nvPr/>
        </p:nvSpPr>
        <p:spPr>
          <a:xfrm>
            <a:off x="1119187" y="2968627"/>
            <a:ext cx="5060155" cy="2795023"/>
          </a:xfrm>
          <a:prstGeom prst="rect">
            <a:avLst/>
          </a:prstGeom>
          <a:noFill/>
        </p:spPr>
        <p:txBody>
          <a:bodyPr wrap="square" lIns="0" tIns="68580" rIns="0" bIns="0" rtlCol="0">
            <a:normAutofit/>
          </a:bodyPr>
          <a:lstStyle/>
          <a:p>
            <a:pPr marL="0" marR="0" lvl="0" indent="0" algn="l" defTabSz="685800" rtl="0" eaLnBrk="1" fontAlgn="auto" latinLnBrk="0" hangingPunct="1">
              <a:lnSpc>
                <a:spcPct val="100000"/>
              </a:lnSpc>
              <a:spcBef>
                <a:spcPts val="0"/>
              </a:spcBef>
              <a:spcAft>
                <a:spcPts val="450"/>
              </a:spcAft>
              <a:buClrTx/>
              <a:buSzTx/>
              <a:buFont typeface="Arial" panose="020B0604020202020204" pitchFamily="34" charset="0"/>
              <a:buNone/>
              <a:tabLst/>
              <a:defRPr/>
            </a:pPr>
            <a:r>
              <a:rPr kumimoji="0" lang="en-US" sz="135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1 – 18pt Arial (body copy)</a:t>
            </a:r>
          </a:p>
          <a:p>
            <a:pPr marL="0" marR="0" lvl="1" indent="0" algn="l" defTabSz="685800" rtl="0" eaLnBrk="1" fontAlgn="auto" latinLnBrk="0" hangingPunct="1">
              <a:lnSpc>
                <a:spcPct val="100000"/>
              </a:lnSpc>
              <a:spcBef>
                <a:spcPts val="0"/>
              </a:spcBef>
              <a:spcAft>
                <a:spcPts val="450"/>
              </a:spcAft>
              <a:buClr>
                <a:srgbClr val="00348E"/>
              </a:buClr>
              <a:buSzTx/>
              <a:buFontTx/>
              <a:buNone/>
              <a:tabLst>
                <a:tab pos="210741" algn="l"/>
              </a:tabLst>
              <a:defRPr/>
            </a:pPr>
            <a:r>
              <a:rPr kumimoji="0" lang="en-US" sz="1350" b="1" i="0" u="none" strike="noStrike" kern="1200" cap="none" spc="0" normalizeH="0" baseline="0" noProof="0">
                <a:ln>
                  <a:noFill/>
                </a:ln>
                <a:solidFill>
                  <a:schemeClr val="tx2"/>
                </a:solidFill>
                <a:effectLst/>
                <a:uLnTx/>
                <a:uFillTx/>
                <a:latin typeface="+mn-lt"/>
                <a:ea typeface="Roboto" panose="02000000000000000000" pitchFamily="2" charset="0"/>
                <a:cs typeface="Times New Roman" panose="02020603050405020304" pitchFamily="18" charset="0"/>
              </a:rPr>
              <a:t>Text level 2 – 18pt Arial Bold (Subhead)</a:t>
            </a:r>
          </a:p>
          <a:p>
            <a:pPr marL="212598" marR="0" lvl="2" indent="-212598" algn="l" defTabSz="219456" rtl="0" eaLnBrk="1" fontAlgn="auto" latinLnBrk="0" hangingPunct="1">
              <a:lnSpc>
                <a:spcPct val="100000"/>
              </a:lnSpc>
              <a:spcBef>
                <a:spcPts val="0"/>
              </a:spcBef>
              <a:spcAft>
                <a:spcPts val="450"/>
              </a:spcAft>
              <a:buClr>
                <a:srgbClr val="000000"/>
              </a:buClr>
              <a:buSzTx/>
              <a:buFont typeface="Arial" panose="020B0604020202020204" pitchFamily="34" charset="0"/>
              <a:buChar char="•"/>
              <a:tabLst>
                <a:tab pos="207169" algn="l"/>
                <a:tab pos="438150" algn="l"/>
              </a:tabLst>
              <a:defRPr/>
            </a:pPr>
            <a:r>
              <a:rPr kumimoji="0" lang="en-US" sz="135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3 – 18pt Arial Bullet 1)</a:t>
            </a:r>
          </a:p>
          <a:p>
            <a:pPr marL="426244" marR="0" lvl="3" indent="-214313" algn="l" defTabSz="219456" rtl="0" eaLnBrk="1" fontAlgn="auto" latinLnBrk="0" hangingPunct="1">
              <a:lnSpc>
                <a:spcPct val="100000"/>
              </a:lnSpc>
              <a:spcBef>
                <a:spcPts val="0"/>
              </a:spcBef>
              <a:spcAft>
                <a:spcPts val="45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4 – 16pt Arial (Bullet 2)</a:t>
            </a:r>
          </a:p>
          <a:p>
            <a:pPr marL="637794" marR="0" lvl="4" indent="-212598" algn="l" defTabSz="219456" rtl="0" eaLnBrk="1" fontAlgn="auto" latinLnBrk="0" hangingPunct="1">
              <a:lnSpc>
                <a:spcPct val="100000"/>
              </a:lnSpc>
              <a:spcBef>
                <a:spcPts val="0"/>
              </a:spcBef>
              <a:spcAft>
                <a:spcPts val="450"/>
              </a:spcAft>
              <a:buClr>
                <a:srgbClr val="000000"/>
              </a:buClr>
              <a:buSzPct val="100000"/>
              <a:buFont typeface="Arial" panose="020B0604020202020204" pitchFamily="34" charset="0"/>
              <a:buChar char="•"/>
              <a:tabLst>
                <a:tab pos="219456" algn="l"/>
                <a:tab pos="438912" algn="l"/>
              </a:tabLst>
              <a:defRPr/>
            </a:pPr>
            <a:r>
              <a:rPr kumimoji="0" lang="en-US" sz="12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5 – 16pt Arial (Bullet 3)</a:t>
            </a:r>
          </a:p>
          <a:p>
            <a:pPr marL="212598" marR="0" lvl="5" indent="-212598" algn="l" defTabSz="685800" rtl="0" eaLnBrk="1" fontAlgn="auto" latinLnBrk="0" hangingPunct="1">
              <a:lnSpc>
                <a:spcPct val="100000"/>
              </a:lnSpc>
              <a:spcBef>
                <a:spcPts val="0"/>
              </a:spcBef>
              <a:spcAft>
                <a:spcPts val="450"/>
              </a:spcAft>
              <a:buClr>
                <a:srgbClr val="000000"/>
              </a:buClr>
              <a:buSzPct val="100000"/>
              <a:buFont typeface="+mj-lt"/>
              <a:buAutoNum type="arabicPeriod"/>
              <a:tabLst/>
              <a:defRPr/>
            </a:pPr>
            <a:r>
              <a:rPr kumimoji="0" lang="en-US" sz="135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6 – 18pt Arial (Number 1)</a:t>
            </a:r>
          </a:p>
          <a:p>
            <a:pPr marL="425196" marR="0" lvl="6" indent="-212598" algn="l" defTabSz="685800" rtl="0" eaLnBrk="1" fontAlgn="auto" latinLnBrk="0" hangingPunct="1">
              <a:lnSpc>
                <a:spcPct val="100000"/>
              </a:lnSpc>
              <a:spcBef>
                <a:spcPts val="0"/>
              </a:spcBef>
              <a:spcAft>
                <a:spcPts val="450"/>
              </a:spcAft>
              <a:buClr>
                <a:srgbClr val="000000"/>
              </a:buClr>
              <a:buSzPct val="100000"/>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7 – 16pt Arial (Number 2)</a:t>
            </a:r>
          </a:p>
          <a:p>
            <a:pPr marL="212598" marR="0" lvl="2" indent="-212598" algn="l" defTabSz="219456" rtl="0" eaLnBrk="1" fontAlgn="auto" latinLnBrk="0" hangingPunct="1">
              <a:lnSpc>
                <a:spcPct val="100000"/>
              </a:lnSpc>
              <a:spcBef>
                <a:spcPts val="0"/>
              </a:spcBef>
              <a:spcAft>
                <a:spcPts val="450"/>
              </a:spcAft>
              <a:buClr>
                <a:srgbClr val="000000"/>
              </a:buClr>
              <a:buSzTx/>
              <a:buFont typeface="Arial" panose="020B0604020202020204" pitchFamily="34" charset="0"/>
              <a:buChar char="•"/>
              <a:tabLst>
                <a:tab pos="207169" algn="l"/>
                <a:tab pos="438150" algn="l"/>
              </a:tabLst>
              <a:defRPr/>
            </a:pPr>
            <a:endParaRPr kumimoji="0" lang="en-US" sz="135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endParaRPr>
          </a:p>
          <a:p>
            <a:pPr marL="0" indent="-2743200" algn="l">
              <a:spcAft>
                <a:spcPts val="450"/>
              </a:spcAft>
            </a:pPr>
            <a:endParaRPr lang="en-US" sz="1350" b="0" i="0">
              <a:solidFill>
                <a:schemeClr val="tx1"/>
              </a:solidFill>
              <a:latin typeface="+mn-lt"/>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843289F-F8DD-BF49-BBFA-52C039B26631}"/>
              </a:ext>
            </a:extLst>
          </p:cNvPr>
          <p:cNvSpPr txBox="1"/>
          <p:nvPr/>
        </p:nvSpPr>
        <p:spPr>
          <a:xfrm>
            <a:off x="1119187" y="457200"/>
            <a:ext cx="5062538"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Preloaded text styles</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8" name="Picture 17" descr="Logo, icon&#10;&#10;Description automatically generated">
            <a:extLst>
              <a:ext uri="{FF2B5EF4-FFF2-40B4-BE49-F238E27FC236}">
                <a16:creationId xmlns:a16="http://schemas.microsoft.com/office/drawing/2014/main" id="{0AFD6DBF-4CF5-9C40-B976-FB88B63B9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818387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rid System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76810801-5FED-844E-80A8-05F2D1137E42}"/>
              </a:ext>
            </a:extLst>
          </p:cNvPr>
          <p:cNvSpPr txBox="1">
            <a:spLocks/>
          </p:cNvSpPr>
          <p:nvPr/>
        </p:nvSpPr>
        <p:spPr>
          <a:xfrm>
            <a:off x="6353175" y="1576388"/>
            <a:ext cx="2444354"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b="1" dirty="0">
                <a:ea typeface="Corbel" charset="0"/>
                <a:cs typeface="Corbel" charset="0"/>
              </a:rPr>
              <a:t>Grid system</a:t>
            </a:r>
            <a:endParaRPr lang="en-US" sz="900" dirty="0">
              <a:ea typeface="Corbel" charset="0"/>
              <a:cs typeface="Corbel" charset="0"/>
            </a:endParaRPr>
          </a:p>
          <a:p>
            <a:r>
              <a:rPr lang="en-US" sz="900" dirty="0">
                <a:ea typeface="Corbel" charset="0"/>
                <a:cs typeface="Corbel" charset="0"/>
              </a:rPr>
              <a:t>A three column grid system is established for your use. When adding your own text boxes or imagery be sure to build to the grid and align your elements accordingly. You can view guides in a PPT document by following the steps below:</a:t>
            </a:r>
          </a:p>
          <a:p>
            <a:pPr marL="171450" indent="-171450">
              <a:buFont typeface="+mj-lt"/>
              <a:buAutoNum type="arabicPeriod"/>
            </a:pPr>
            <a:r>
              <a:rPr lang="en-US" sz="900" dirty="0">
                <a:ea typeface="Corbel" charset="0"/>
                <a:cs typeface="Corbel" charset="0"/>
              </a:rPr>
              <a:t>At the top of the screen, go to the PowerPoint “View” tab.</a:t>
            </a:r>
          </a:p>
          <a:p>
            <a:pPr marL="171450" indent="-171450">
              <a:buFont typeface="+mj-lt"/>
              <a:buAutoNum type="arabicPeriod"/>
            </a:pPr>
            <a:r>
              <a:rPr lang="en-US" sz="900" dirty="0">
                <a:ea typeface="Corbel" charset="0"/>
                <a:cs typeface="Corbel" charset="0"/>
              </a:rPr>
              <a:t>Check the box for “Guides” to turn guides on </a:t>
            </a:r>
            <a:br>
              <a:rPr lang="en-US" sz="900" dirty="0">
                <a:ea typeface="Corbel" charset="0"/>
                <a:cs typeface="Corbel" charset="0"/>
              </a:rPr>
            </a:br>
            <a:r>
              <a:rPr lang="en-US" sz="900" dirty="0">
                <a:ea typeface="Corbel" charset="0"/>
                <a:cs typeface="Corbel" charset="0"/>
              </a:rPr>
              <a:t>and off.</a:t>
            </a:r>
          </a:p>
          <a:p>
            <a:pPr marL="171450" indent="-171450">
              <a:buFont typeface="+mj-lt"/>
              <a:buAutoNum type="arabicPeriod"/>
            </a:pPr>
            <a:r>
              <a:rPr lang="en-US" sz="900" dirty="0">
                <a:ea typeface="Corbel" charset="0"/>
                <a:cs typeface="Corbel" charset="0"/>
              </a:rPr>
              <a:t>Delete this Instructions page when content </a:t>
            </a:r>
            <a:br>
              <a:rPr lang="en-US" sz="900" dirty="0">
                <a:ea typeface="Corbel" charset="0"/>
                <a:cs typeface="Corbel" charset="0"/>
              </a:rPr>
            </a:br>
            <a:r>
              <a:rPr lang="en-US" sz="900" dirty="0">
                <a:ea typeface="Corbel" charset="0"/>
                <a:cs typeface="Corbel" charset="0"/>
              </a:rPr>
              <a:t>layout is complete.</a:t>
            </a:r>
          </a:p>
          <a:p>
            <a:endParaRPr lang="en-US" sz="900" dirty="0"/>
          </a:p>
        </p:txBody>
      </p:sp>
      <p:pic>
        <p:nvPicPr>
          <p:cNvPr id="17" name="Picture 16">
            <a:extLst>
              <a:ext uri="{FF2B5EF4-FFF2-40B4-BE49-F238E27FC236}">
                <a16:creationId xmlns:a16="http://schemas.microsoft.com/office/drawing/2014/main" id="{866E0620-B7E6-8F4F-9A65-14DB3D0F9A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389" y="1576388"/>
            <a:ext cx="5058135" cy="3792780"/>
          </a:xfrm>
          <a:prstGeom prst="rect">
            <a:avLst/>
          </a:prstGeom>
          <a:solidFill>
            <a:schemeClr val="bg2"/>
          </a:solidFill>
          <a:ln>
            <a:solidFill>
              <a:schemeClr val="tx2"/>
            </a:solidFill>
          </a:ln>
        </p:spPr>
      </p:pic>
      <p:sp>
        <p:nvSpPr>
          <p:cNvPr id="9" name="TextBox 8">
            <a:extLst>
              <a:ext uri="{FF2B5EF4-FFF2-40B4-BE49-F238E27FC236}">
                <a16:creationId xmlns:a16="http://schemas.microsoft.com/office/drawing/2014/main" id="{162F72A6-D562-9D4A-8E61-E64C46D71596}"/>
              </a:ext>
            </a:extLst>
          </p:cNvPr>
          <p:cNvSpPr txBox="1"/>
          <p:nvPr/>
        </p:nvSpPr>
        <p:spPr>
          <a:xfrm>
            <a:off x="1119187" y="457200"/>
            <a:ext cx="5062538"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Grid System</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0" name="Picture 9" descr="Logo, icon&#10;&#10;Description automatically generated">
            <a:extLst>
              <a:ext uri="{FF2B5EF4-FFF2-40B4-BE49-F238E27FC236}">
                <a16:creationId xmlns:a16="http://schemas.microsoft.com/office/drawing/2014/main" id="{B4464B05-EF37-0C43-967F-4610205C9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3549042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insertion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76810801-5FED-844E-80A8-05F2D1137E42}"/>
              </a:ext>
            </a:extLst>
          </p:cNvPr>
          <p:cNvSpPr txBox="1">
            <a:spLocks/>
          </p:cNvSpPr>
          <p:nvPr/>
        </p:nvSpPr>
        <p:spPr>
          <a:xfrm>
            <a:off x="4845472" y="4555958"/>
            <a:ext cx="3179344" cy="200359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marL="0" indent="0">
              <a:spcBef>
                <a:spcPts val="675"/>
              </a:spcBef>
              <a:buFont typeface="+mj-lt"/>
              <a:buNone/>
            </a:pPr>
            <a:r>
              <a:rPr lang="en-US" sz="900" b="1" dirty="0">
                <a:ea typeface="Corbel" charset="0"/>
                <a:cs typeface="Corbel" charset="0"/>
              </a:rPr>
              <a:t>How to use the Crop Tool</a:t>
            </a:r>
          </a:p>
          <a:p>
            <a:pPr marL="0" indent="0">
              <a:buFont typeface="+mj-lt"/>
              <a:buNone/>
            </a:pPr>
            <a:r>
              <a:rPr lang="en-US" sz="900" dirty="0">
                <a:ea typeface="Corbel" charset="0"/>
                <a:cs typeface="Corbel" charset="0"/>
              </a:rPr>
              <a:t>After inserting the image, use the crop tool to fit the image to the allowed image area if default placement needs adjustment. </a:t>
            </a:r>
          </a:p>
          <a:p>
            <a:pPr marL="171450" indent="-171450">
              <a:buFont typeface="+mj-lt"/>
              <a:buAutoNum type="arabicPeriod"/>
            </a:pPr>
            <a:r>
              <a:rPr lang="en-US" sz="900" dirty="0">
                <a:ea typeface="Corbel" charset="0"/>
                <a:cs typeface="Corbel" charset="0"/>
              </a:rPr>
              <a:t>In the “Picture Format” tab at the top, select the crop tool.</a:t>
            </a:r>
          </a:p>
          <a:p>
            <a:pPr marL="171450" indent="-171450">
              <a:buFont typeface="+mj-lt"/>
              <a:buAutoNum type="arabicPeriod"/>
            </a:pPr>
            <a:r>
              <a:rPr lang="en-US" sz="900" dirty="0">
                <a:ea typeface="Corbel" charset="0"/>
                <a:cs typeface="Corbel" charset="0"/>
              </a:rPr>
              <a:t>If necessary, zoom out to see the edges of your photo. Hold “shift” and drag the corner of your image to desired fit.</a:t>
            </a:r>
          </a:p>
          <a:p>
            <a:pPr marL="171450" indent="-171450">
              <a:buFont typeface="+mj-lt"/>
              <a:buAutoNum type="arabicPeriod"/>
            </a:pPr>
            <a:r>
              <a:rPr lang="en-US" sz="900" dirty="0">
                <a:ea typeface="Corbel" charset="0"/>
                <a:cs typeface="Corbel" charset="0"/>
              </a:rPr>
              <a:t>Image position can be adjusted by selecting the visible portion of the image and moving left or right.</a:t>
            </a:r>
          </a:p>
          <a:p>
            <a:pPr marL="0" indent="0">
              <a:buFont typeface="+mj-lt"/>
              <a:buNone/>
            </a:pPr>
            <a:endParaRPr lang="en-US" sz="900" dirty="0">
              <a:ea typeface="Corbel" charset="0"/>
              <a:cs typeface="Corbel" charset="0"/>
            </a:endParaRPr>
          </a:p>
          <a:p>
            <a:endParaRPr lang="en-US" sz="900" dirty="0">
              <a:ea typeface="Corbel" charset="0"/>
              <a:cs typeface="Corbel" charset="0"/>
            </a:endParaRPr>
          </a:p>
          <a:p>
            <a:endParaRPr lang="en-US" sz="900" dirty="0"/>
          </a:p>
        </p:txBody>
      </p:sp>
      <p:sp>
        <p:nvSpPr>
          <p:cNvPr id="9" name="TextBox 8">
            <a:extLst>
              <a:ext uri="{FF2B5EF4-FFF2-40B4-BE49-F238E27FC236}">
                <a16:creationId xmlns:a16="http://schemas.microsoft.com/office/drawing/2014/main" id="{162F72A6-D562-9D4A-8E61-E64C46D71596}"/>
              </a:ext>
            </a:extLst>
          </p:cNvPr>
          <p:cNvSpPr txBox="1"/>
          <p:nvPr/>
        </p:nvSpPr>
        <p:spPr>
          <a:xfrm>
            <a:off x="1119187" y="457200"/>
            <a:ext cx="5062538"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dirty="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Insert a picture</a:t>
            </a:r>
            <a:endParaRPr lang="en-US" sz="2250" b="0" i="0" dirty="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0" name="Picture 9" descr="Logo, icon&#10;&#10;Description automatically generated">
            <a:extLst>
              <a:ext uri="{FF2B5EF4-FFF2-40B4-BE49-F238E27FC236}">
                <a16:creationId xmlns:a16="http://schemas.microsoft.com/office/drawing/2014/main" id="{B4464B05-EF37-0C43-967F-4610205C9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
        <p:nvSpPr>
          <p:cNvPr id="11" name="Content Placeholder 4">
            <a:extLst>
              <a:ext uri="{FF2B5EF4-FFF2-40B4-BE49-F238E27FC236}">
                <a16:creationId xmlns:a16="http://schemas.microsoft.com/office/drawing/2014/main" id="{BCB0CC9D-D527-A64D-8CA1-6F33ED78A3FE}"/>
              </a:ext>
            </a:extLst>
          </p:cNvPr>
          <p:cNvSpPr txBox="1">
            <a:spLocks/>
          </p:cNvSpPr>
          <p:nvPr/>
        </p:nvSpPr>
        <p:spPr>
          <a:xfrm>
            <a:off x="1119187" y="4555958"/>
            <a:ext cx="3045244" cy="200359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lvl="0"/>
            <a:r>
              <a:rPr lang="en-US" sz="900" b="1" dirty="0">
                <a:ea typeface="Corbel" charset="0"/>
                <a:cs typeface="Corbel" charset="0"/>
              </a:rPr>
              <a:t>Inserting a picture</a:t>
            </a:r>
            <a:endParaRPr lang="en-US" sz="900" dirty="0">
              <a:ea typeface="Corbel" charset="0"/>
              <a:cs typeface="Corbel" charset="0"/>
            </a:endParaRPr>
          </a:p>
          <a:p>
            <a:r>
              <a:rPr lang="en-US" sz="900" dirty="0">
                <a:ea typeface="Corbel" charset="0"/>
                <a:cs typeface="Corbel" charset="0"/>
              </a:rPr>
              <a:t>The gray box is an image placeholder that provides context as to where an imported image will be in relation to other objects on the slide. </a:t>
            </a:r>
          </a:p>
          <a:p>
            <a:pPr marL="171450" lvl="0" indent="-171450">
              <a:buFont typeface="+mj-lt"/>
              <a:buAutoNum type="arabicPeriod"/>
            </a:pPr>
            <a:r>
              <a:rPr lang="en-US" sz="900" dirty="0">
                <a:ea typeface="Corbel" charset="0"/>
                <a:cs typeface="Corbel" charset="0"/>
              </a:rPr>
              <a:t>Click on the image icon of the content box to insert </a:t>
            </a:r>
            <a:br>
              <a:rPr lang="en-US" sz="900" dirty="0">
                <a:ea typeface="Corbel" charset="0"/>
                <a:cs typeface="Corbel" charset="0"/>
              </a:rPr>
            </a:br>
            <a:r>
              <a:rPr lang="en-US" sz="900" dirty="0">
                <a:ea typeface="Corbel" charset="0"/>
                <a:cs typeface="Corbel" charset="0"/>
              </a:rPr>
              <a:t>an image.</a:t>
            </a:r>
          </a:p>
          <a:p>
            <a:pPr marL="171450" indent="-171450">
              <a:buFont typeface="+mj-lt"/>
              <a:buAutoNum type="arabicPeriod"/>
            </a:pPr>
            <a:r>
              <a:rPr lang="en-US" sz="900" dirty="0">
                <a:ea typeface="Corbel" charset="0"/>
                <a:cs typeface="Corbel" charset="0"/>
              </a:rPr>
              <a:t>Navigate to and select the picture you want to place.</a:t>
            </a:r>
          </a:p>
          <a:p>
            <a:pPr marL="0" indent="0">
              <a:buFont typeface="+mj-lt"/>
              <a:buNone/>
            </a:pPr>
            <a:endParaRPr lang="en-US" sz="900" dirty="0">
              <a:ea typeface="Corbel" charset="0"/>
              <a:cs typeface="Corbel" charset="0"/>
            </a:endParaRPr>
          </a:p>
          <a:p>
            <a:endParaRPr lang="en-US" sz="900" dirty="0">
              <a:ea typeface="Corbel" charset="0"/>
              <a:cs typeface="Corbel" charset="0"/>
            </a:endParaRPr>
          </a:p>
          <a:p>
            <a:endParaRPr lang="en-US" sz="900" dirty="0"/>
          </a:p>
        </p:txBody>
      </p:sp>
      <p:pic>
        <p:nvPicPr>
          <p:cNvPr id="13" name="Picture 12">
            <a:extLst>
              <a:ext uri="{FF2B5EF4-FFF2-40B4-BE49-F238E27FC236}">
                <a16:creationId xmlns:a16="http://schemas.microsoft.com/office/drawing/2014/main" id="{7CEB8A69-88E3-4C48-B9A3-77A76C0F411D}"/>
              </a:ext>
            </a:extLst>
          </p:cNvPr>
          <p:cNvPicPr>
            <a:picLocks noChangeAspect="1"/>
          </p:cNvPicPr>
          <p:nvPr/>
        </p:nvPicPr>
        <p:blipFill rotWithShape="1">
          <a:blip r:embed="rId4">
            <a:extLst>
              <a:ext uri="{28A0092B-C50C-407E-A947-70E740481C1C}">
                <a14:useLocalDpi xmlns:a14="http://schemas.microsoft.com/office/drawing/2010/main" val="0"/>
              </a:ext>
            </a:extLst>
          </a:blip>
          <a:srcRect b="26425"/>
          <a:stretch/>
        </p:blipFill>
        <p:spPr>
          <a:xfrm>
            <a:off x="1119185" y="1576389"/>
            <a:ext cx="3253494" cy="2790515"/>
          </a:xfrm>
          <a:prstGeom prst="rect">
            <a:avLst/>
          </a:prstGeom>
          <a:solidFill>
            <a:schemeClr val="bg2"/>
          </a:solidFill>
          <a:ln>
            <a:solidFill>
              <a:schemeClr val="tx2"/>
            </a:solidFill>
          </a:ln>
        </p:spPr>
      </p:pic>
      <p:pic>
        <p:nvPicPr>
          <p:cNvPr id="12" name="Picture 11">
            <a:extLst>
              <a:ext uri="{FF2B5EF4-FFF2-40B4-BE49-F238E27FC236}">
                <a16:creationId xmlns:a16="http://schemas.microsoft.com/office/drawing/2014/main" id="{20184767-226B-2E43-B6CF-3700A64386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2417" y="3668396"/>
            <a:ext cx="396518" cy="528690"/>
          </a:xfrm>
          <a:prstGeom prst="rect">
            <a:avLst/>
          </a:prstGeom>
        </p:spPr>
      </p:pic>
      <p:pic>
        <p:nvPicPr>
          <p:cNvPr id="14" name="Picture 13">
            <a:extLst>
              <a:ext uri="{FF2B5EF4-FFF2-40B4-BE49-F238E27FC236}">
                <a16:creationId xmlns:a16="http://schemas.microsoft.com/office/drawing/2014/main" id="{D598944C-EBDE-2440-8195-233922659D5C}"/>
              </a:ext>
            </a:extLst>
          </p:cNvPr>
          <p:cNvPicPr>
            <a:picLocks noChangeAspect="1"/>
          </p:cNvPicPr>
          <p:nvPr/>
        </p:nvPicPr>
        <p:blipFill>
          <a:blip r:embed="rId6">
            <a:extLst>
              <a:ext uri="{28A0092B-C50C-407E-A947-70E740481C1C}">
                <a14:useLocalDpi xmlns:a14="http://schemas.microsoft.com/office/drawing/2010/main" val="0"/>
              </a:ext>
            </a:extLst>
          </a:blip>
          <a:srcRect l="4269" r="4269"/>
          <a:stretch/>
        </p:blipFill>
        <p:spPr>
          <a:xfrm>
            <a:off x="4845472" y="1576389"/>
            <a:ext cx="3253494" cy="2790515"/>
          </a:xfrm>
          <a:prstGeom prst="rect">
            <a:avLst/>
          </a:prstGeom>
          <a:solidFill>
            <a:schemeClr val="bg2"/>
          </a:solidFill>
          <a:ln>
            <a:solidFill>
              <a:schemeClr val="tx2"/>
            </a:solidFill>
          </a:ln>
        </p:spPr>
      </p:pic>
      <p:sp>
        <p:nvSpPr>
          <p:cNvPr id="15" name="Oval 14">
            <a:extLst>
              <a:ext uri="{FF2B5EF4-FFF2-40B4-BE49-F238E27FC236}">
                <a16:creationId xmlns:a16="http://schemas.microsoft.com/office/drawing/2014/main" id="{75038391-20E1-D64D-8E66-F5469BDE1AAC}"/>
              </a:ext>
            </a:extLst>
          </p:cNvPr>
          <p:cNvSpPr/>
          <p:nvPr/>
        </p:nvSpPr>
        <p:spPr bwMode="auto">
          <a:xfrm>
            <a:off x="4883371" y="1453947"/>
            <a:ext cx="510191" cy="386671"/>
          </a:xfrm>
          <a:prstGeom prst="ellipse">
            <a:avLst/>
          </a:prstGeom>
          <a:noFill/>
          <a:ln w="38100" cap="flat">
            <a:solidFill>
              <a:srgbClr val="C00000"/>
            </a:solidFill>
            <a:bevel/>
            <a:headEnd/>
            <a:tailEnd/>
          </a:ln>
          <a:effectLst/>
        </p:spPr>
        <p:txBody>
          <a:bodyPr wrap="none" rtlCol="0" anchor="ctr"/>
          <a:lstStyle/>
          <a:p>
            <a:pPr algn="ctr"/>
            <a:endParaRPr lang="en-US" sz="1350" dirty="0"/>
          </a:p>
        </p:txBody>
      </p:sp>
      <p:sp>
        <p:nvSpPr>
          <p:cNvPr id="18" name="Oval 17">
            <a:extLst>
              <a:ext uri="{FF2B5EF4-FFF2-40B4-BE49-F238E27FC236}">
                <a16:creationId xmlns:a16="http://schemas.microsoft.com/office/drawing/2014/main" id="{A2E5D61F-FD3A-D54C-9FEA-9F2B6CA5AA63}"/>
              </a:ext>
            </a:extLst>
          </p:cNvPr>
          <p:cNvSpPr/>
          <p:nvPr/>
        </p:nvSpPr>
        <p:spPr bwMode="auto">
          <a:xfrm>
            <a:off x="7475675" y="1453947"/>
            <a:ext cx="293207" cy="386671"/>
          </a:xfrm>
          <a:prstGeom prst="ellipse">
            <a:avLst/>
          </a:prstGeom>
          <a:noFill/>
          <a:ln w="38100" cap="flat">
            <a:solidFill>
              <a:srgbClr val="C00000"/>
            </a:solidFill>
            <a:bevel/>
            <a:headEnd/>
            <a:tailEnd/>
          </a:ln>
          <a:effectLst/>
        </p:spPr>
        <p:txBody>
          <a:bodyPr wrap="none" rtlCol="0" anchor="ctr"/>
          <a:lstStyle/>
          <a:p>
            <a:pPr algn="ctr"/>
            <a:endParaRPr lang="en-US" sz="1350" dirty="0"/>
          </a:p>
        </p:txBody>
      </p:sp>
      <p:cxnSp>
        <p:nvCxnSpPr>
          <p:cNvPr id="5" name="Straight Arrow Connector 4">
            <a:extLst>
              <a:ext uri="{FF2B5EF4-FFF2-40B4-BE49-F238E27FC236}">
                <a16:creationId xmlns:a16="http://schemas.microsoft.com/office/drawing/2014/main" id="{E14F4599-02F0-FF4F-956B-6F9940302735}"/>
              </a:ext>
            </a:extLst>
          </p:cNvPr>
          <p:cNvCxnSpPr>
            <a:cxnSpLocks/>
          </p:cNvCxnSpPr>
          <p:nvPr/>
        </p:nvCxnSpPr>
        <p:spPr>
          <a:xfrm>
            <a:off x="5777679" y="1865154"/>
            <a:ext cx="316415" cy="431800"/>
          </a:xfrm>
          <a:prstGeom prst="straightConnector1">
            <a:avLst/>
          </a:prstGeom>
          <a:ln w="19050">
            <a:solidFill>
              <a:srgbClr val="C00000"/>
            </a:solidFill>
            <a:prstDash val="dash"/>
            <a:headEnd type="triangle"/>
            <a:tailEnd type="triangle"/>
          </a:ln>
        </p:spPr>
        <p:style>
          <a:lnRef idx="2">
            <a:schemeClr val="accent4"/>
          </a:lnRef>
          <a:fillRef idx="0">
            <a:schemeClr val="accent4"/>
          </a:fillRef>
          <a:effectRef idx="1">
            <a:schemeClr val="accent4"/>
          </a:effectRef>
          <a:fontRef idx="minor">
            <a:schemeClr val="tx1"/>
          </a:fontRef>
        </p:style>
      </p:cxnSp>
      <p:sp>
        <p:nvSpPr>
          <p:cNvPr id="21" name="Oval 20">
            <a:extLst>
              <a:ext uri="{FF2B5EF4-FFF2-40B4-BE49-F238E27FC236}">
                <a16:creationId xmlns:a16="http://schemas.microsoft.com/office/drawing/2014/main" id="{375DA477-FBF2-A243-8B18-8834285C324F}"/>
              </a:ext>
            </a:extLst>
          </p:cNvPr>
          <p:cNvSpPr/>
          <p:nvPr/>
        </p:nvSpPr>
        <p:spPr bwMode="auto">
          <a:xfrm>
            <a:off x="5880707" y="2013312"/>
            <a:ext cx="102737" cy="135485"/>
          </a:xfrm>
          <a:prstGeom prst="ellipse">
            <a:avLst/>
          </a:prstGeom>
          <a:solidFill>
            <a:srgbClr val="C00000"/>
          </a:solidFill>
          <a:ln w="38100" cap="flat">
            <a:noFill/>
            <a:bevel/>
            <a:headEnd/>
            <a:tailEnd/>
          </a:ln>
          <a:effectLst/>
        </p:spPr>
        <p:txBody>
          <a:bodyPr wrap="none" rtlCol="0" anchor="ctr"/>
          <a:lstStyle/>
          <a:p>
            <a:pPr algn="ctr"/>
            <a:endParaRPr lang="en-US" sz="1350" dirty="0"/>
          </a:p>
        </p:txBody>
      </p:sp>
      <p:grpSp>
        <p:nvGrpSpPr>
          <p:cNvPr id="24" name="Group 23">
            <a:extLst>
              <a:ext uri="{FF2B5EF4-FFF2-40B4-BE49-F238E27FC236}">
                <a16:creationId xmlns:a16="http://schemas.microsoft.com/office/drawing/2014/main" id="{619F73BB-970E-2845-9777-A80F5C505E39}"/>
              </a:ext>
            </a:extLst>
          </p:cNvPr>
          <p:cNvGrpSpPr/>
          <p:nvPr/>
        </p:nvGrpSpPr>
        <p:grpSpPr>
          <a:xfrm>
            <a:off x="6835140" y="3638912"/>
            <a:ext cx="499110" cy="135485"/>
            <a:chOff x="9113520" y="3638911"/>
            <a:chExt cx="665480" cy="135485"/>
          </a:xfrm>
        </p:grpSpPr>
        <p:cxnSp>
          <p:nvCxnSpPr>
            <p:cNvPr id="19" name="Straight Arrow Connector 18">
              <a:extLst>
                <a:ext uri="{FF2B5EF4-FFF2-40B4-BE49-F238E27FC236}">
                  <a16:creationId xmlns:a16="http://schemas.microsoft.com/office/drawing/2014/main" id="{9A9F4BDE-95F7-0444-9149-02D27D84C0F9}"/>
                </a:ext>
              </a:extLst>
            </p:cNvPr>
            <p:cNvCxnSpPr>
              <a:cxnSpLocks/>
            </p:cNvCxnSpPr>
            <p:nvPr/>
          </p:nvCxnSpPr>
          <p:spPr>
            <a:xfrm>
              <a:off x="9113520" y="3706653"/>
              <a:ext cx="665480" cy="0"/>
            </a:xfrm>
            <a:prstGeom prst="straightConnector1">
              <a:avLst/>
            </a:prstGeom>
            <a:ln w="22225">
              <a:solidFill>
                <a:srgbClr val="C00000"/>
              </a:solidFill>
              <a:prstDash val="dash"/>
              <a:headEnd type="triangle"/>
              <a:tailEnd type="triangle"/>
            </a:ln>
          </p:spPr>
          <p:style>
            <a:lnRef idx="2">
              <a:schemeClr val="accent4"/>
            </a:lnRef>
            <a:fillRef idx="0">
              <a:schemeClr val="accent4"/>
            </a:fillRef>
            <a:effectRef idx="1">
              <a:schemeClr val="accent4"/>
            </a:effectRef>
            <a:fontRef idx="minor">
              <a:schemeClr val="tx1"/>
            </a:fontRef>
          </p:style>
        </p:cxnSp>
        <p:sp>
          <p:nvSpPr>
            <p:cNvPr id="23" name="Oval 22">
              <a:extLst>
                <a:ext uri="{FF2B5EF4-FFF2-40B4-BE49-F238E27FC236}">
                  <a16:creationId xmlns:a16="http://schemas.microsoft.com/office/drawing/2014/main" id="{46A1F561-DC36-8F4B-8675-D4063C0CFF04}"/>
                </a:ext>
              </a:extLst>
            </p:cNvPr>
            <p:cNvSpPr/>
            <p:nvPr/>
          </p:nvSpPr>
          <p:spPr bwMode="auto">
            <a:xfrm>
              <a:off x="9377769" y="3638911"/>
              <a:ext cx="136982" cy="135485"/>
            </a:xfrm>
            <a:prstGeom prst="ellipse">
              <a:avLst/>
            </a:prstGeom>
            <a:solidFill>
              <a:srgbClr val="C00000"/>
            </a:solidFill>
            <a:ln w="38100" cap="flat">
              <a:noFill/>
              <a:bevel/>
              <a:headEnd/>
              <a:tailEnd/>
            </a:ln>
            <a:effectLst/>
          </p:spPr>
          <p:txBody>
            <a:bodyPr wrap="none" rtlCol="0" anchor="ctr"/>
            <a:lstStyle/>
            <a:p>
              <a:pPr algn="ctr"/>
              <a:endParaRPr lang="en-US" sz="1350" dirty="0"/>
            </a:p>
          </p:txBody>
        </p:sp>
      </p:grpSp>
    </p:spTree>
    <p:extLst>
      <p:ext uri="{BB962C8B-B14F-4D97-AF65-F5344CB8AC3E}">
        <p14:creationId xmlns:p14="http://schemas.microsoft.com/office/powerpoint/2010/main" val="613648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versions step1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C2946FE3-8119-6C4A-B4C5-E2A24AC5E2AC}"/>
              </a:ext>
            </a:extLst>
          </p:cNvPr>
          <p:cNvSpPr txBox="1">
            <a:spLocks/>
          </p:cNvSpPr>
          <p:nvPr/>
        </p:nvSpPr>
        <p:spPr>
          <a:xfrm>
            <a:off x="1119188" y="4827739"/>
            <a:ext cx="3125280"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To convert slides, select, copy, and paste the elements </a:t>
            </a:r>
            <a:br>
              <a:rPr lang="en-US" sz="900" dirty="0">
                <a:ea typeface="Verdana" panose="020B0604030504040204" pitchFamily="34" charset="0"/>
                <a:cs typeface="Verdana" panose="020B0604030504040204" pitchFamily="34" charset="0"/>
              </a:rPr>
            </a:br>
            <a:r>
              <a:rPr lang="en-US" sz="900" dirty="0">
                <a:ea typeface="Verdana" panose="020B0604030504040204" pitchFamily="34" charset="0"/>
                <a:cs typeface="Verdana" panose="020B0604030504040204" pitchFamily="34" charset="0"/>
              </a:rPr>
              <a:t>from one PPT presentation to the other. Select your text </a:t>
            </a:r>
            <a:br>
              <a:rPr lang="en-US" sz="900" dirty="0">
                <a:ea typeface="Verdana" panose="020B0604030504040204" pitchFamily="34" charset="0"/>
                <a:cs typeface="Verdana" panose="020B0604030504040204" pitchFamily="34" charset="0"/>
              </a:rPr>
            </a:br>
            <a:r>
              <a:rPr lang="en-US" sz="900" dirty="0">
                <a:ea typeface="Verdana" panose="020B0604030504040204" pitchFamily="34" charset="0"/>
                <a:cs typeface="Verdana" panose="020B0604030504040204" pitchFamily="34" charset="0"/>
              </a:rPr>
              <a:t>in the presentation.</a:t>
            </a:r>
          </a:p>
        </p:txBody>
      </p:sp>
      <p:pic>
        <p:nvPicPr>
          <p:cNvPr id="9" name="Picture 8">
            <a:extLst>
              <a:ext uri="{FF2B5EF4-FFF2-40B4-BE49-F238E27FC236}">
                <a16:creationId xmlns:a16="http://schemas.microsoft.com/office/drawing/2014/main" id="{78F605FC-3D4E-C04C-A674-DF9FABEB03B4}"/>
              </a:ext>
            </a:extLst>
          </p:cNvPr>
          <p:cNvPicPr>
            <a:picLocks noChangeAspect="1"/>
          </p:cNvPicPr>
          <p:nvPr/>
        </p:nvPicPr>
        <p:blipFill rotWithShape="1">
          <a:blip r:embed="rId3">
            <a:extLst>
              <a:ext uri="{28A0092B-C50C-407E-A947-70E740481C1C}">
                <a14:useLocalDpi xmlns:a14="http://schemas.microsoft.com/office/drawing/2010/main" val="0"/>
              </a:ext>
            </a:extLst>
          </a:blip>
          <a:srcRect l="14102"/>
          <a:stretch/>
        </p:blipFill>
        <p:spPr>
          <a:xfrm>
            <a:off x="1119187" y="1601455"/>
            <a:ext cx="3144875" cy="3050977"/>
          </a:xfrm>
          <a:prstGeom prst="rect">
            <a:avLst/>
          </a:prstGeom>
          <a:solidFill>
            <a:schemeClr val="bg2"/>
          </a:solidFill>
          <a:ln>
            <a:solidFill>
              <a:schemeClr val="tx2"/>
            </a:solidFill>
          </a:ln>
        </p:spPr>
      </p:pic>
      <p:pic>
        <p:nvPicPr>
          <p:cNvPr id="10" name="Picture 9">
            <a:extLst>
              <a:ext uri="{FF2B5EF4-FFF2-40B4-BE49-F238E27FC236}">
                <a16:creationId xmlns:a16="http://schemas.microsoft.com/office/drawing/2014/main" id="{D0D6DED7-D417-2E4D-B4F9-1E2AE5206D50}"/>
              </a:ext>
            </a:extLst>
          </p:cNvPr>
          <p:cNvPicPr>
            <a:picLocks noChangeAspect="1"/>
          </p:cNvPicPr>
          <p:nvPr/>
        </p:nvPicPr>
        <p:blipFill>
          <a:blip r:embed="rId4">
            <a:extLst>
              <a:ext uri="{28A0092B-C50C-407E-A947-70E740481C1C}">
                <a14:useLocalDpi xmlns:a14="http://schemas.microsoft.com/office/drawing/2010/main" val="0"/>
              </a:ext>
            </a:extLst>
          </a:blip>
          <a:srcRect l="3848" r="3848"/>
          <a:stretch/>
        </p:blipFill>
        <p:spPr>
          <a:xfrm>
            <a:off x="4461146" y="1583924"/>
            <a:ext cx="2067817" cy="3061004"/>
          </a:xfrm>
          <a:prstGeom prst="rect">
            <a:avLst/>
          </a:prstGeom>
          <a:solidFill>
            <a:schemeClr val="bg2"/>
          </a:solidFill>
          <a:ln>
            <a:solidFill>
              <a:schemeClr val="tx2"/>
            </a:solidFill>
          </a:ln>
        </p:spPr>
      </p:pic>
      <p:sp>
        <p:nvSpPr>
          <p:cNvPr id="11" name="Content Placeholder 4">
            <a:extLst>
              <a:ext uri="{FF2B5EF4-FFF2-40B4-BE49-F238E27FC236}">
                <a16:creationId xmlns:a16="http://schemas.microsoft.com/office/drawing/2014/main" id="{5DA6042F-0C60-E94D-9CCE-5BDFAAEACE0A}"/>
              </a:ext>
            </a:extLst>
          </p:cNvPr>
          <p:cNvSpPr txBox="1">
            <a:spLocks/>
          </p:cNvSpPr>
          <p:nvPr/>
        </p:nvSpPr>
        <p:spPr>
          <a:xfrm>
            <a:off x="4445219" y="4827739"/>
            <a:ext cx="2067816"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In the new template, paste the content into the desired text box, and click on the format tab.</a:t>
            </a:r>
          </a:p>
        </p:txBody>
      </p:sp>
      <p:sp>
        <p:nvSpPr>
          <p:cNvPr id="12" name="Oval 11">
            <a:extLst>
              <a:ext uri="{FF2B5EF4-FFF2-40B4-BE49-F238E27FC236}">
                <a16:creationId xmlns:a16="http://schemas.microsoft.com/office/drawing/2014/main" id="{101BB06F-98F4-7740-A828-86BC2D6DEA4A}"/>
              </a:ext>
            </a:extLst>
          </p:cNvPr>
          <p:cNvSpPr/>
          <p:nvPr/>
        </p:nvSpPr>
        <p:spPr bwMode="auto">
          <a:xfrm>
            <a:off x="4758551" y="3646616"/>
            <a:ext cx="381684" cy="498664"/>
          </a:xfrm>
          <a:prstGeom prst="ellipse">
            <a:avLst/>
          </a:prstGeom>
          <a:noFill/>
          <a:ln w="38100" cap="flat">
            <a:solidFill>
              <a:srgbClr val="C00000"/>
            </a:solidFill>
            <a:bevel/>
            <a:headEnd/>
            <a:tailEnd/>
          </a:ln>
          <a:effectLst/>
        </p:spPr>
        <p:txBody>
          <a:bodyPr wrap="none" rtlCol="0" anchor="ctr"/>
          <a:lstStyle/>
          <a:p>
            <a:pPr algn="ctr"/>
            <a:endParaRPr lang="en-US" sz="1350"/>
          </a:p>
        </p:txBody>
      </p:sp>
      <p:pic>
        <p:nvPicPr>
          <p:cNvPr id="14" name="Picture 13">
            <a:extLst>
              <a:ext uri="{FF2B5EF4-FFF2-40B4-BE49-F238E27FC236}">
                <a16:creationId xmlns:a16="http://schemas.microsoft.com/office/drawing/2014/main" id="{576AFE7B-E53D-AC4A-B341-4EACBCB0E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9838" y="3943742"/>
            <a:ext cx="408086" cy="544115"/>
          </a:xfrm>
          <a:prstGeom prst="rect">
            <a:avLst/>
          </a:prstGeom>
        </p:spPr>
      </p:pic>
      <p:pic>
        <p:nvPicPr>
          <p:cNvPr id="15" name="Picture 14">
            <a:extLst>
              <a:ext uri="{FF2B5EF4-FFF2-40B4-BE49-F238E27FC236}">
                <a16:creationId xmlns:a16="http://schemas.microsoft.com/office/drawing/2014/main" id="{E044A276-DE72-E945-89B4-300FDD985739}"/>
              </a:ext>
            </a:extLst>
          </p:cNvPr>
          <p:cNvPicPr>
            <a:picLocks noChangeAspect="1"/>
          </p:cNvPicPr>
          <p:nvPr/>
        </p:nvPicPr>
        <p:blipFill>
          <a:blip r:embed="rId6">
            <a:extLst>
              <a:ext uri="{28A0092B-C50C-407E-A947-70E740481C1C}">
                <a14:useLocalDpi xmlns:a14="http://schemas.microsoft.com/office/drawing/2010/main" val="0"/>
              </a:ext>
            </a:extLst>
          </a:blip>
          <a:srcRect l="3765" r="3765"/>
          <a:stretch/>
        </p:blipFill>
        <p:spPr>
          <a:xfrm>
            <a:off x="6726046" y="1576388"/>
            <a:ext cx="2071483" cy="3061004"/>
          </a:xfrm>
          <a:prstGeom prst="rect">
            <a:avLst/>
          </a:prstGeom>
          <a:solidFill>
            <a:schemeClr val="bg2"/>
          </a:solidFill>
          <a:ln>
            <a:solidFill>
              <a:schemeClr val="tx2"/>
            </a:solidFill>
          </a:ln>
        </p:spPr>
      </p:pic>
      <p:pic>
        <p:nvPicPr>
          <p:cNvPr id="18" name="Picture 17">
            <a:extLst>
              <a:ext uri="{FF2B5EF4-FFF2-40B4-BE49-F238E27FC236}">
                <a16:creationId xmlns:a16="http://schemas.microsoft.com/office/drawing/2014/main" id="{A135F91D-E5DE-B047-AE5F-0C09C8AB9A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16727" y="4162699"/>
            <a:ext cx="369084" cy="492112"/>
          </a:xfrm>
          <a:prstGeom prst="rect">
            <a:avLst/>
          </a:prstGeom>
        </p:spPr>
      </p:pic>
      <p:sp>
        <p:nvSpPr>
          <p:cNvPr id="19" name="Content Placeholder 4">
            <a:extLst>
              <a:ext uri="{FF2B5EF4-FFF2-40B4-BE49-F238E27FC236}">
                <a16:creationId xmlns:a16="http://schemas.microsoft.com/office/drawing/2014/main" id="{0E6CE30B-3CD4-2B43-A42E-3C137DA13DB9}"/>
              </a:ext>
            </a:extLst>
          </p:cNvPr>
          <p:cNvSpPr txBox="1">
            <a:spLocks/>
          </p:cNvSpPr>
          <p:nvPr/>
        </p:nvSpPr>
        <p:spPr>
          <a:xfrm>
            <a:off x="6723434" y="4827739"/>
            <a:ext cx="2051889"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Select “Keep Text Only” to apply the preloaded fonts, colors and sizes of the new template.</a:t>
            </a:r>
          </a:p>
        </p:txBody>
      </p:sp>
      <p:sp>
        <p:nvSpPr>
          <p:cNvPr id="17" name="TextBox 16">
            <a:extLst>
              <a:ext uri="{FF2B5EF4-FFF2-40B4-BE49-F238E27FC236}">
                <a16:creationId xmlns:a16="http://schemas.microsoft.com/office/drawing/2014/main" id="{DE3FF7C0-E445-BC46-B5AC-CDEB2B26DB05}"/>
              </a:ext>
            </a:extLst>
          </p:cNvPr>
          <p:cNvSpPr txBox="1"/>
          <p:nvPr/>
        </p:nvSpPr>
        <p:spPr>
          <a:xfrm>
            <a:off x="1119186" y="457200"/>
            <a:ext cx="7678342"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Conversions to the new template</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20" name="Picture 19" descr="Logo, icon&#10;&#10;Description automatically generated">
            <a:extLst>
              <a:ext uri="{FF2B5EF4-FFF2-40B4-BE49-F238E27FC236}">
                <a16:creationId xmlns:a16="http://schemas.microsoft.com/office/drawing/2014/main" id="{97F3E80C-855A-A241-A016-4CD2E5C365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1612577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versions step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57AB5607-CD6C-3440-976C-057FADBB3545}"/>
              </a:ext>
            </a:extLst>
          </p:cNvPr>
          <p:cNvSpPr txBox="1">
            <a:spLocks/>
          </p:cNvSpPr>
          <p:nvPr/>
        </p:nvSpPr>
        <p:spPr>
          <a:xfrm>
            <a:off x="1119186" y="4622242"/>
            <a:ext cx="3754757"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Apply the same steps to copy and paste any headlines, text, body copy, callouts, etc. from the previous presentations into the new template.</a:t>
            </a:r>
          </a:p>
        </p:txBody>
      </p:sp>
      <p:pic>
        <p:nvPicPr>
          <p:cNvPr id="17" name="Picture 16">
            <a:extLst>
              <a:ext uri="{FF2B5EF4-FFF2-40B4-BE49-F238E27FC236}">
                <a16:creationId xmlns:a16="http://schemas.microsoft.com/office/drawing/2014/main" id="{B1952F7D-9C62-E74A-AE1C-91D2B3865A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867" y="1579696"/>
            <a:ext cx="3748680" cy="2813031"/>
          </a:xfrm>
          <a:prstGeom prst="rect">
            <a:avLst/>
          </a:prstGeom>
          <a:solidFill>
            <a:schemeClr val="bg2"/>
          </a:solidFill>
          <a:ln>
            <a:solidFill>
              <a:schemeClr val="tx2"/>
            </a:solidFill>
          </a:ln>
        </p:spPr>
      </p:pic>
      <p:sp>
        <p:nvSpPr>
          <p:cNvPr id="20" name="Content Placeholder 4">
            <a:extLst>
              <a:ext uri="{FF2B5EF4-FFF2-40B4-BE49-F238E27FC236}">
                <a16:creationId xmlns:a16="http://schemas.microsoft.com/office/drawing/2014/main" id="{14FEAF84-D62E-5244-8243-E6FE55C4F9BC}"/>
              </a:ext>
            </a:extLst>
          </p:cNvPr>
          <p:cNvSpPr txBox="1">
            <a:spLocks/>
          </p:cNvSpPr>
          <p:nvPr/>
        </p:nvSpPr>
        <p:spPr>
          <a:xfrm>
            <a:off x="5044678" y="4622242"/>
            <a:ext cx="3752850"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Once all content is copied over, the preloaded indent styles can be applied to the paragraphs as needed (Subheads, bullets, etc.)</a:t>
            </a:r>
          </a:p>
        </p:txBody>
      </p:sp>
      <p:pic>
        <p:nvPicPr>
          <p:cNvPr id="21" name="Picture 20">
            <a:extLst>
              <a:ext uri="{FF2B5EF4-FFF2-40B4-BE49-F238E27FC236}">
                <a16:creationId xmlns:a16="http://schemas.microsoft.com/office/drawing/2014/main" id="{84BB0591-4F2B-BB44-AC55-427E2A0F68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9219" y="2420062"/>
            <a:ext cx="408086" cy="544115"/>
          </a:xfrm>
          <a:prstGeom prst="rect">
            <a:avLst/>
          </a:prstGeom>
        </p:spPr>
      </p:pic>
      <p:pic>
        <p:nvPicPr>
          <p:cNvPr id="22" name="Picture 21">
            <a:extLst>
              <a:ext uri="{FF2B5EF4-FFF2-40B4-BE49-F238E27FC236}">
                <a16:creationId xmlns:a16="http://schemas.microsoft.com/office/drawing/2014/main" id="{EE6B8B47-257D-064F-9755-741F9B7EBA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46764" y="1579696"/>
            <a:ext cx="3748679" cy="2813030"/>
          </a:xfrm>
          <a:prstGeom prst="rect">
            <a:avLst/>
          </a:prstGeom>
          <a:solidFill>
            <a:schemeClr val="bg2"/>
          </a:solidFill>
          <a:ln>
            <a:solidFill>
              <a:schemeClr val="tx2"/>
            </a:solidFill>
          </a:ln>
        </p:spPr>
      </p:pic>
      <p:sp>
        <p:nvSpPr>
          <p:cNvPr id="12" name="TextBox 11">
            <a:extLst>
              <a:ext uri="{FF2B5EF4-FFF2-40B4-BE49-F238E27FC236}">
                <a16:creationId xmlns:a16="http://schemas.microsoft.com/office/drawing/2014/main" id="{1E375AD7-DD27-A845-9ABC-884F21B9310F}"/>
              </a:ext>
            </a:extLst>
          </p:cNvPr>
          <p:cNvSpPr txBox="1"/>
          <p:nvPr/>
        </p:nvSpPr>
        <p:spPr>
          <a:xfrm>
            <a:off x="1119186" y="457200"/>
            <a:ext cx="7678342"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Conversions to the new template</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4" name="Picture 13" descr="Logo, icon&#10;&#10;Description automatically generated">
            <a:extLst>
              <a:ext uri="{FF2B5EF4-FFF2-40B4-BE49-F238E27FC236}">
                <a16:creationId xmlns:a16="http://schemas.microsoft.com/office/drawing/2014/main" id="{4F49237B-DD6B-8A49-8F8B-84A5F9D21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3460357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version MISU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24" name="Content Placeholder 4">
            <a:extLst>
              <a:ext uri="{FF2B5EF4-FFF2-40B4-BE49-F238E27FC236}">
                <a16:creationId xmlns:a16="http://schemas.microsoft.com/office/drawing/2014/main" id="{C6031A0F-0EFB-6644-9781-D334155CE214}"/>
              </a:ext>
            </a:extLst>
          </p:cNvPr>
          <p:cNvSpPr txBox="1">
            <a:spLocks/>
          </p:cNvSpPr>
          <p:nvPr/>
        </p:nvSpPr>
        <p:spPr>
          <a:xfrm>
            <a:off x="1119188" y="4926188"/>
            <a:ext cx="3754041" cy="705678"/>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When converting old presentations, </a:t>
            </a:r>
            <a:r>
              <a:rPr lang="en-US" sz="900" b="1" dirty="0">
                <a:ea typeface="Verdana" panose="020B0604030504040204" pitchFamily="34" charset="0"/>
                <a:cs typeface="Verdana" panose="020B0604030504040204" pitchFamily="34" charset="0"/>
              </a:rPr>
              <a:t>DO NOT </a:t>
            </a:r>
            <a:r>
              <a:rPr lang="en-US" sz="900" dirty="0">
                <a:ea typeface="Verdana" panose="020B0604030504040204" pitchFamily="34" charset="0"/>
                <a:cs typeface="Verdana" panose="020B0604030504040204" pitchFamily="34" charset="0"/>
              </a:rPr>
              <a:t>copy entire slides from a previous PPT and paste them into this template.</a:t>
            </a:r>
          </a:p>
        </p:txBody>
      </p:sp>
      <p:pic>
        <p:nvPicPr>
          <p:cNvPr id="25" name="Picture 24">
            <a:extLst>
              <a:ext uri="{FF2B5EF4-FFF2-40B4-BE49-F238E27FC236}">
                <a16:creationId xmlns:a16="http://schemas.microsoft.com/office/drawing/2014/main" id="{25018229-0470-5149-A0B6-4DAF6D8298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9188" y="1575814"/>
            <a:ext cx="3754041" cy="3128368"/>
          </a:xfrm>
          <a:prstGeom prst="rect">
            <a:avLst/>
          </a:prstGeom>
          <a:solidFill>
            <a:schemeClr val="bg2"/>
          </a:solidFill>
          <a:ln>
            <a:solidFill>
              <a:schemeClr val="tx2"/>
            </a:solidFill>
          </a:ln>
        </p:spPr>
      </p:pic>
      <p:pic>
        <p:nvPicPr>
          <p:cNvPr id="26" name="Picture 25">
            <a:extLst>
              <a:ext uri="{FF2B5EF4-FFF2-40B4-BE49-F238E27FC236}">
                <a16:creationId xmlns:a16="http://schemas.microsoft.com/office/drawing/2014/main" id="{F5C368E9-5724-2049-8E3B-C67DD293C4A2}"/>
              </a:ext>
            </a:extLst>
          </p:cNvPr>
          <p:cNvPicPr>
            <a:picLocks noChangeAspect="1"/>
          </p:cNvPicPr>
          <p:nvPr/>
        </p:nvPicPr>
        <p:blipFill rotWithShape="1">
          <a:blip r:embed="rId4">
            <a:extLst>
              <a:ext uri="{28A0092B-C50C-407E-A947-70E740481C1C}">
                <a14:useLocalDpi xmlns:a14="http://schemas.microsoft.com/office/drawing/2010/main" val="0"/>
              </a:ext>
            </a:extLst>
          </a:blip>
          <a:srcRect l="19038" r="3308"/>
          <a:stretch/>
        </p:blipFill>
        <p:spPr>
          <a:xfrm>
            <a:off x="5044679" y="1575815"/>
            <a:ext cx="3752849" cy="3112467"/>
          </a:xfrm>
          <a:prstGeom prst="rect">
            <a:avLst/>
          </a:prstGeom>
          <a:solidFill>
            <a:schemeClr val="bg2"/>
          </a:solidFill>
          <a:ln>
            <a:solidFill>
              <a:schemeClr val="tx2"/>
            </a:solidFill>
          </a:ln>
        </p:spPr>
      </p:pic>
      <p:sp>
        <p:nvSpPr>
          <p:cNvPr id="27" name="Content Placeholder 4">
            <a:extLst>
              <a:ext uri="{FF2B5EF4-FFF2-40B4-BE49-F238E27FC236}">
                <a16:creationId xmlns:a16="http://schemas.microsoft.com/office/drawing/2014/main" id="{ADD01A4F-08FD-844C-A758-E2C059439909}"/>
              </a:ext>
            </a:extLst>
          </p:cNvPr>
          <p:cNvSpPr txBox="1">
            <a:spLocks/>
          </p:cNvSpPr>
          <p:nvPr/>
        </p:nvSpPr>
        <p:spPr>
          <a:xfrm>
            <a:off x="5044679" y="4926188"/>
            <a:ext cx="3752850" cy="705678"/>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Powerpoint can not translate the data correctly and will assign incorrect colors and random fonts to your content. It will also import incorrect master slides from the previous presentation (shown above). </a:t>
            </a:r>
          </a:p>
        </p:txBody>
      </p:sp>
      <p:sp>
        <p:nvSpPr>
          <p:cNvPr id="28" name="Oval 27">
            <a:extLst>
              <a:ext uri="{FF2B5EF4-FFF2-40B4-BE49-F238E27FC236}">
                <a16:creationId xmlns:a16="http://schemas.microsoft.com/office/drawing/2014/main" id="{302E9FE2-09C7-414D-A951-2F7875139A46}"/>
              </a:ext>
            </a:extLst>
          </p:cNvPr>
          <p:cNvSpPr/>
          <p:nvPr/>
        </p:nvSpPr>
        <p:spPr bwMode="auto">
          <a:xfrm>
            <a:off x="5653183" y="3582856"/>
            <a:ext cx="676007" cy="757790"/>
          </a:xfrm>
          <a:prstGeom prst="ellipse">
            <a:avLst/>
          </a:prstGeom>
          <a:noFill/>
          <a:ln w="38100" cap="flat">
            <a:solidFill>
              <a:srgbClr val="C00000"/>
            </a:solidFill>
            <a:bevel/>
            <a:headEnd/>
            <a:tailEnd/>
          </a:ln>
          <a:effectLst/>
        </p:spPr>
        <p:txBody>
          <a:bodyPr wrap="none" rtlCol="0" anchor="ctr"/>
          <a:lstStyle/>
          <a:p>
            <a:pPr algn="ctr"/>
            <a:endParaRPr lang="en-US" sz="1350"/>
          </a:p>
        </p:txBody>
      </p:sp>
      <p:sp>
        <p:nvSpPr>
          <p:cNvPr id="29" name="Oval 28">
            <a:extLst>
              <a:ext uri="{FF2B5EF4-FFF2-40B4-BE49-F238E27FC236}">
                <a16:creationId xmlns:a16="http://schemas.microsoft.com/office/drawing/2014/main" id="{8B7F87A0-2AA7-A545-8AA7-0AE595E18438}"/>
              </a:ext>
            </a:extLst>
          </p:cNvPr>
          <p:cNvSpPr/>
          <p:nvPr/>
        </p:nvSpPr>
        <p:spPr bwMode="auto">
          <a:xfrm>
            <a:off x="1100646" y="2103968"/>
            <a:ext cx="627214" cy="705678"/>
          </a:xfrm>
          <a:prstGeom prst="ellipse">
            <a:avLst/>
          </a:prstGeom>
          <a:noFill/>
          <a:ln w="38100" cap="flat">
            <a:solidFill>
              <a:srgbClr val="C00000"/>
            </a:solidFill>
            <a:bevel/>
            <a:headEnd/>
            <a:tailEnd/>
          </a:ln>
          <a:effectLst/>
        </p:spPr>
        <p:txBody>
          <a:bodyPr wrap="none" rtlCol="0" anchor="ctr"/>
          <a:lstStyle/>
          <a:p>
            <a:pPr algn="ctr"/>
            <a:endParaRPr lang="en-US" sz="1350"/>
          </a:p>
        </p:txBody>
      </p:sp>
      <p:pic>
        <p:nvPicPr>
          <p:cNvPr id="30" name="Picture 29">
            <a:extLst>
              <a:ext uri="{FF2B5EF4-FFF2-40B4-BE49-F238E27FC236}">
                <a16:creationId xmlns:a16="http://schemas.microsoft.com/office/drawing/2014/main" id="{6778AEA4-0341-3B4D-B3C7-8E6DCD43AA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9774" y="2587933"/>
            <a:ext cx="408086" cy="544115"/>
          </a:xfrm>
          <a:prstGeom prst="rect">
            <a:avLst/>
          </a:prstGeom>
        </p:spPr>
      </p:pic>
      <p:sp>
        <p:nvSpPr>
          <p:cNvPr id="15" name="TextBox 14">
            <a:extLst>
              <a:ext uri="{FF2B5EF4-FFF2-40B4-BE49-F238E27FC236}">
                <a16:creationId xmlns:a16="http://schemas.microsoft.com/office/drawing/2014/main" id="{2D5ED8FA-23C8-D74A-B764-4463D4488972}"/>
              </a:ext>
            </a:extLst>
          </p:cNvPr>
          <p:cNvSpPr txBox="1"/>
          <p:nvPr/>
        </p:nvSpPr>
        <p:spPr>
          <a:xfrm>
            <a:off x="1119186" y="457200"/>
            <a:ext cx="7678342"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 Misuse</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6" name="Picture 15" descr="Logo, icon&#10;&#10;Description automatically generated">
            <a:extLst>
              <a:ext uri="{FF2B5EF4-FFF2-40B4-BE49-F238E27FC236}">
                <a16:creationId xmlns:a16="http://schemas.microsoft.com/office/drawing/2014/main" id="{7C8DF4B7-EF1D-B442-BCA8-B7DBC2F20F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2961532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348853" y="2555420"/>
            <a:ext cx="4519613" cy="1897917"/>
          </a:xfrm>
        </p:spPr>
        <p:txBody>
          <a:bodyPr tIns="0" rIns="0" bIns="0" anchor="b" anchorCtr="0"/>
          <a:lstStyle>
            <a:lvl1pPr>
              <a:lnSpc>
                <a:spcPct val="92000"/>
              </a:lnSpc>
              <a:defRPr sz="3300" b="0">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348853" y="4453336"/>
            <a:ext cx="4519613" cy="592504"/>
          </a:xfrm>
        </p:spPr>
        <p:txBody>
          <a:bodyPr tIns="91440" bIns="0" anchor="t" anchorCtr="0"/>
          <a:lstStyle>
            <a:lvl1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348853" y="5045841"/>
            <a:ext cx="4519611" cy="329563"/>
          </a:xfrm>
          <a:prstGeom prst="rect">
            <a:avLst/>
          </a:prstGeom>
        </p:spPr>
        <p:txBody>
          <a:bodyPr lIns="0" tIns="91440" rIns="0" bIns="0" anchor="t" anchorCtr="0"/>
          <a:lstStyle>
            <a:lvl1pPr>
              <a:defRPr sz="750">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vl6pPr>
              <a:defRPr sz="750">
                <a:solidFill>
                  <a:schemeClr val="bg1"/>
                </a:solidFill>
              </a:defRPr>
            </a:lvl6pPr>
            <a:lvl7pPr>
              <a:defRPr sz="750">
                <a:solidFill>
                  <a:schemeClr val="bg1"/>
                </a:solidFill>
              </a:defRPr>
            </a:lvl7pPr>
            <a:lvl8pPr>
              <a:defRPr sz="750">
                <a:solidFill>
                  <a:schemeClr val="bg1"/>
                </a:solidFill>
              </a:defRPr>
            </a:lvl8pPr>
            <a:lvl9pPr marL="0">
              <a:defRPr sz="750">
                <a:solidFill>
                  <a:schemeClr val="bg1"/>
                </a:solidFill>
              </a:defRPr>
            </a:lvl9pPr>
          </a:lstStyle>
          <a:p>
            <a:pPr indent="-2400300"/>
            <a:endParaRPr lang="en-US"/>
          </a:p>
        </p:txBody>
      </p:sp>
      <p:grpSp>
        <p:nvGrpSpPr>
          <p:cNvPr id="8" name="Group 7">
            <a:extLst>
              <a:ext uri="{FF2B5EF4-FFF2-40B4-BE49-F238E27FC236}">
                <a16:creationId xmlns:a16="http://schemas.microsoft.com/office/drawing/2014/main" id="{A9791EB9-DE86-7A4D-9B7E-C9DECD9010E5}"/>
              </a:ext>
            </a:extLst>
          </p:cNvPr>
          <p:cNvGrpSpPr/>
          <p:nvPr/>
        </p:nvGrpSpPr>
        <p:grpSpPr>
          <a:xfrm>
            <a:off x="4661452" y="881270"/>
            <a:ext cx="4482548" cy="5976730"/>
            <a:chOff x="6215270" y="881270"/>
            <a:chExt cx="5976730" cy="5976730"/>
          </a:xfrm>
        </p:grpSpPr>
        <p:sp>
          <p:nvSpPr>
            <p:cNvPr id="9" name="Freeform 8">
              <a:extLst>
                <a:ext uri="{FF2B5EF4-FFF2-40B4-BE49-F238E27FC236}">
                  <a16:creationId xmlns:a16="http://schemas.microsoft.com/office/drawing/2014/main" id="{EF0059A3-098E-2A4D-AB20-3B2AB9FD8397}"/>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sz="1350"/>
            </a:p>
          </p:txBody>
        </p:sp>
        <p:sp>
          <p:nvSpPr>
            <p:cNvPr id="10" name="Freeform 9">
              <a:extLst>
                <a:ext uri="{FF2B5EF4-FFF2-40B4-BE49-F238E27FC236}">
                  <a16:creationId xmlns:a16="http://schemas.microsoft.com/office/drawing/2014/main" id="{FCA050D5-7FFE-9046-8DAA-9F4C736F7FD0}"/>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08ADD393-2B3E-EC42-B840-7C3D16D667C8}"/>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sz="1350"/>
            </a:p>
          </p:txBody>
        </p:sp>
      </p:grpSp>
      <p:sp>
        <p:nvSpPr>
          <p:cNvPr id="14" name="TextBox 13">
            <a:extLst>
              <a:ext uri="{FF2B5EF4-FFF2-40B4-BE49-F238E27FC236}">
                <a16:creationId xmlns:a16="http://schemas.microsoft.com/office/drawing/2014/main" id="{8176F836-1E7D-684F-8C70-E66F6EE954F2}"/>
              </a:ext>
            </a:extLst>
          </p:cNvPr>
          <p:cNvSpPr txBox="1"/>
          <p:nvPr/>
        </p:nvSpPr>
        <p:spPr>
          <a:xfrm>
            <a:off x="-806501" y="2750515"/>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A22CF29E-19DB-B947-9262-516AAB4E5D81}"/>
              </a:ext>
            </a:extLst>
          </p:cNvPr>
          <p:cNvSpPr txBox="1"/>
          <p:nvPr/>
        </p:nvSpPr>
        <p:spPr>
          <a:xfrm>
            <a:off x="-647396" y="1367942"/>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665940C3-9281-6A44-A2B5-E32C3728D8DA}"/>
              </a:ext>
            </a:extLst>
          </p:cNvPr>
          <p:cNvSpPr txBox="1"/>
          <p:nvPr/>
        </p:nvSpPr>
        <p:spPr>
          <a:xfrm>
            <a:off x="-932688" y="2735885"/>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pic>
        <p:nvPicPr>
          <p:cNvPr id="36" name="Graphic 35">
            <a:extLst>
              <a:ext uri="{FF2B5EF4-FFF2-40B4-BE49-F238E27FC236}">
                <a16:creationId xmlns:a16="http://schemas.microsoft.com/office/drawing/2014/main" id="{65948742-B251-0543-B6E6-21789094CE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48853" y="461964"/>
            <a:ext cx="1907953" cy="532257"/>
          </a:xfrm>
          <a:prstGeom prst="rect">
            <a:avLst/>
          </a:prstGeom>
        </p:spPr>
      </p:pic>
    </p:spTree>
    <p:extLst>
      <p:ext uri="{BB962C8B-B14F-4D97-AF65-F5344CB8AC3E}">
        <p14:creationId xmlns:p14="http://schemas.microsoft.com/office/powerpoint/2010/main" val="41739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_1">
    <p:bg>
      <p:bgPr>
        <a:solidFill>
          <a:srgbClr val="00308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F8607D-94D2-364C-B168-2DE5EE60900A}"/>
              </a:ext>
            </a:extLst>
          </p:cNvPr>
          <p:cNvGrpSpPr/>
          <p:nvPr/>
        </p:nvGrpSpPr>
        <p:grpSpPr>
          <a:xfrm rot="10800000">
            <a:off x="0" y="0"/>
            <a:ext cx="3566160" cy="4754880"/>
            <a:chOff x="6215270" y="881270"/>
            <a:chExt cx="5976730" cy="5976730"/>
          </a:xfrm>
        </p:grpSpPr>
        <p:sp>
          <p:nvSpPr>
            <p:cNvPr id="7" name="Freeform 6">
              <a:extLst>
                <a:ext uri="{FF2B5EF4-FFF2-40B4-BE49-F238E27FC236}">
                  <a16:creationId xmlns:a16="http://schemas.microsoft.com/office/drawing/2014/main" id="{462ADA27-63EB-B04F-A03F-D38564932D39}"/>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sz="1350"/>
            </a:p>
          </p:txBody>
        </p:sp>
        <p:sp>
          <p:nvSpPr>
            <p:cNvPr id="8" name="Freeform 7">
              <a:extLst>
                <a:ext uri="{FF2B5EF4-FFF2-40B4-BE49-F238E27FC236}">
                  <a16:creationId xmlns:a16="http://schemas.microsoft.com/office/drawing/2014/main" id="{148F6721-2CCE-9948-9A60-B3523D722534}"/>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sz="1350"/>
            </a:p>
          </p:txBody>
        </p:sp>
        <p:sp>
          <p:nvSpPr>
            <p:cNvPr id="9" name="Freeform 8">
              <a:extLst>
                <a:ext uri="{FF2B5EF4-FFF2-40B4-BE49-F238E27FC236}">
                  <a16:creationId xmlns:a16="http://schemas.microsoft.com/office/drawing/2014/main" id="{A1169FF5-2D64-C445-9C22-0CDD21E659F7}"/>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sz="1350"/>
            </a:p>
          </p:txBody>
        </p:sp>
      </p:grpSp>
      <p:sp>
        <p:nvSpPr>
          <p:cNvPr id="11" name="Title 9">
            <a:extLst>
              <a:ext uri="{FF2B5EF4-FFF2-40B4-BE49-F238E27FC236}">
                <a16:creationId xmlns:a16="http://schemas.microsoft.com/office/drawing/2014/main" id="{A5DD4228-57FC-7540-B45E-248B020CF545}"/>
              </a:ext>
            </a:extLst>
          </p:cNvPr>
          <p:cNvSpPr>
            <a:spLocks noGrp="1"/>
          </p:cNvSpPr>
          <p:nvPr>
            <p:ph type="title" hasCustomPrompt="1"/>
          </p:nvPr>
        </p:nvSpPr>
        <p:spPr>
          <a:xfrm>
            <a:off x="1109662" y="1254126"/>
            <a:ext cx="7687866" cy="5141913"/>
          </a:xfrm>
        </p:spPr>
        <p:txBody>
          <a:bodyPr tIns="1600200" rIns="0" bIns="0" anchor="t" anchorCtr="0"/>
          <a:lstStyle>
            <a:lvl1pPr>
              <a:lnSpc>
                <a:spcPct val="90000"/>
              </a:lnSpc>
              <a:defRPr sz="3300" b="0" i="0">
                <a:solidFill>
                  <a:schemeClr val="bg1"/>
                </a:solidFill>
                <a:latin typeface="Rockwell" panose="02060603020205020403" pitchFamily="18" charset="77"/>
                <a:ea typeface="Roboto" panose="02000000000000000000" pitchFamily="2" charset="0"/>
              </a:defRPr>
            </a:lvl1pPr>
          </a:lstStyle>
          <a:p>
            <a:r>
              <a:rPr lang="en-US" dirty="0"/>
              <a:t>Click to edit </a:t>
            </a:r>
            <a:br>
              <a:rPr lang="en-US" dirty="0"/>
            </a:br>
            <a:r>
              <a:rPr lang="en-US" dirty="0"/>
              <a:t>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Staff Development: First-Dose TPN |  © Tufts Medicine 09.2025|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pic>
        <p:nvPicPr>
          <p:cNvPr id="5" name="Picture 4" descr="Logo, icon&#10;&#10;Description automatically generated">
            <a:extLst>
              <a:ext uri="{FF2B5EF4-FFF2-40B4-BE49-F238E27FC236}">
                <a16:creationId xmlns:a16="http://schemas.microsoft.com/office/drawing/2014/main" id="{D52B8B79-DAD5-0A42-A74C-CA46B01AA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323685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109662" y="1581150"/>
            <a:ext cx="7687866" cy="4822825"/>
          </a:xfrm>
        </p:spPr>
        <p:txBody>
          <a:bodyPr rIns="193852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p>
            <a:fld id="{63DCA5C9-2E11-4C67-86EB-AE1DE127DC64}" type="slidenum">
              <a:rPr lang="en-US" smtClean="0"/>
              <a:pPr/>
              <a:t>‹#›</a:t>
            </a:fld>
            <a:endParaRPr lang="en-US" dirty="0"/>
          </a:p>
        </p:txBody>
      </p:sp>
      <p:sp>
        <p:nvSpPr>
          <p:cNvPr id="8" name="Picture 5">
            <a:extLst>
              <a:ext uri="{FF2B5EF4-FFF2-40B4-BE49-F238E27FC236}">
                <a16:creationId xmlns:a16="http://schemas.microsoft.com/office/drawing/2014/main" id="{1D50B5C1-4506-D847-AF1E-F7DB8AA5BBE4}"/>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1131787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_2">
    <p:bg>
      <p:bgPr>
        <a:solidFill>
          <a:srgbClr val="490E67"/>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E7D7423-9127-DA46-A4A9-4FCEBEB1246A}"/>
              </a:ext>
            </a:extLst>
          </p:cNvPr>
          <p:cNvGrpSpPr/>
          <p:nvPr/>
        </p:nvGrpSpPr>
        <p:grpSpPr>
          <a:xfrm>
            <a:off x="0" y="0"/>
            <a:ext cx="3552444" cy="4736592"/>
            <a:chOff x="0" y="0"/>
            <a:chExt cx="4736592" cy="4736592"/>
          </a:xfrm>
        </p:grpSpPr>
        <p:sp>
          <p:nvSpPr>
            <p:cNvPr id="15" name="Freeform 14">
              <a:extLst>
                <a:ext uri="{FF2B5EF4-FFF2-40B4-BE49-F238E27FC236}">
                  <a16:creationId xmlns:a16="http://schemas.microsoft.com/office/drawing/2014/main" id="{0FD78834-B8CE-EC45-9BDE-7C1056CE429A}"/>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60269E"/>
            </a:solidFill>
            <a:ln w="4383" cap="flat">
              <a:noFill/>
              <a:prstDash val="solid"/>
              <a:miter/>
            </a:ln>
          </p:spPr>
          <p:txBody>
            <a:bodyPr rtlCol="0" anchor="ctr"/>
            <a:lstStyle/>
            <a:p>
              <a:endParaRPr lang="en-US" sz="1350"/>
            </a:p>
          </p:txBody>
        </p:sp>
        <p:sp>
          <p:nvSpPr>
            <p:cNvPr id="16" name="Freeform 15">
              <a:extLst>
                <a:ext uri="{FF2B5EF4-FFF2-40B4-BE49-F238E27FC236}">
                  <a16:creationId xmlns:a16="http://schemas.microsoft.com/office/drawing/2014/main" id="{5702CE9B-6802-4942-80A4-BCAE74988718}"/>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43" y="0"/>
                    <a:pt x="0" y="0"/>
                  </a:cubicBezTo>
                </a:path>
              </a:pathLst>
            </a:custGeom>
            <a:solidFill>
              <a:srgbClr val="773DBD"/>
            </a:solidFill>
            <a:ln w="4383" cap="flat">
              <a:noFill/>
              <a:prstDash val="solid"/>
              <a:miter/>
            </a:ln>
          </p:spPr>
          <p:txBody>
            <a:bodyPr rtlCol="0" anchor="ctr"/>
            <a:lstStyle/>
            <a:p>
              <a:endParaRPr lang="en-US" sz="1350"/>
            </a:p>
          </p:txBody>
        </p:sp>
        <p:sp>
          <p:nvSpPr>
            <p:cNvPr id="17" name="Freeform 16">
              <a:extLst>
                <a:ext uri="{FF2B5EF4-FFF2-40B4-BE49-F238E27FC236}">
                  <a16:creationId xmlns:a16="http://schemas.microsoft.com/office/drawing/2014/main" id="{BCCFA168-11C8-DE47-8C26-BDBEDD86DC81}"/>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49"/>
                    <a:pt x="872015" y="0"/>
                    <a:pt x="0" y="0"/>
                  </a:cubicBezTo>
                </a:path>
              </a:pathLst>
            </a:custGeom>
            <a:solidFill>
              <a:srgbClr val="9164CC"/>
            </a:solidFill>
            <a:ln w="4383" cap="flat">
              <a:noFill/>
              <a:prstDash val="solid"/>
              <a:miter/>
            </a:ln>
          </p:spPr>
          <p:txBody>
            <a:bodyPr rtlCol="0" anchor="ctr"/>
            <a:lstStyle/>
            <a:p>
              <a:endParaRPr lang="en-US" sz="135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Staff Development: First-Dose TPN |  © Tufts Medicine 09.2025|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7" name="Title 9">
            <a:extLst>
              <a:ext uri="{FF2B5EF4-FFF2-40B4-BE49-F238E27FC236}">
                <a16:creationId xmlns:a16="http://schemas.microsoft.com/office/drawing/2014/main" id="{62D82D6F-9CA2-4342-954B-0FC040AC5CAD}"/>
              </a:ext>
            </a:extLst>
          </p:cNvPr>
          <p:cNvSpPr>
            <a:spLocks noGrp="1"/>
          </p:cNvSpPr>
          <p:nvPr>
            <p:ph type="title" hasCustomPrompt="1"/>
          </p:nvPr>
        </p:nvSpPr>
        <p:spPr>
          <a:xfrm>
            <a:off x="1109662" y="1254126"/>
            <a:ext cx="7687866" cy="5141913"/>
          </a:xfrm>
        </p:spPr>
        <p:txBody>
          <a:bodyPr tIns="1600200" rIns="0" bIns="0" anchor="t" anchorCtr="0"/>
          <a:lstStyle>
            <a:lvl1pPr>
              <a:lnSpc>
                <a:spcPct val="90000"/>
              </a:lnSpc>
              <a:defRPr sz="3300" b="0" i="0">
                <a:solidFill>
                  <a:schemeClr val="bg1"/>
                </a:solidFill>
                <a:latin typeface="Rockwell" panose="02060603020205020403" pitchFamily="18" charset="77"/>
                <a:ea typeface="Roboto" panose="02000000000000000000" pitchFamily="2" charset="0"/>
              </a:defRPr>
            </a:lvl1pPr>
          </a:lstStyle>
          <a:p>
            <a:r>
              <a:rPr lang="en-US" dirty="0"/>
              <a:t>Click to edit </a:t>
            </a:r>
            <a:br>
              <a:rPr lang="en-US" dirty="0"/>
            </a:br>
            <a:r>
              <a:rPr lang="en-US" dirty="0"/>
              <a:t>Master title style</a:t>
            </a:r>
          </a:p>
        </p:txBody>
      </p:sp>
      <p:sp>
        <p:nvSpPr>
          <p:cNvPr id="9" name="TextBox 8">
            <a:extLst>
              <a:ext uri="{FF2B5EF4-FFF2-40B4-BE49-F238E27FC236}">
                <a16:creationId xmlns:a16="http://schemas.microsoft.com/office/drawing/2014/main" id="{31DD7048-42CD-CC4B-9426-51171DEBE69F}"/>
              </a:ext>
            </a:extLst>
          </p:cNvPr>
          <p:cNvSpPr txBox="1"/>
          <p:nvPr/>
        </p:nvSpPr>
        <p:spPr>
          <a:xfrm>
            <a:off x="2087218" y="602974"/>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pic>
        <p:nvPicPr>
          <p:cNvPr id="13" name="Picture 12" descr="Logo, icon&#10;&#10;Description automatically generated">
            <a:extLst>
              <a:ext uri="{FF2B5EF4-FFF2-40B4-BE49-F238E27FC236}">
                <a16:creationId xmlns:a16="http://schemas.microsoft.com/office/drawing/2014/main" id="{A90571E2-CEE4-4849-B83D-7A6AAEA9F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1552945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_3">
    <p:bg>
      <p:bgPr>
        <a:solidFill>
          <a:srgbClr val="00974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05E3889-5257-4A4E-AB0D-EC8E4635F1AD}"/>
              </a:ext>
            </a:extLst>
          </p:cNvPr>
          <p:cNvGrpSpPr/>
          <p:nvPr/>
        </p:nvGrpSpPr>
        <p:grpSpPr>
          <a:xfrm>
            <a:off x="0" y="0"/>
            <a:ext cx="3552444" cy="4736592"/>
            <a:chOff x="0" y="0"/>
            <a:chExt cx="4736592" cy="4736592"/>
          </a:xfrm>
        </p:grpSpPr>
        <p:sp>
          <p:nvSpPr>
            <p:cNvPr id="12" name="Freeform 11">
              <a:extLst>
                <a:ext uri="{FF2B5EF4-FFF2-40B4-BE49-F238E27FC236}">
                  <a16:creationId xmlns:a16="http://schemas.microsoft.com/office/drawing/2014/main" id="{D21E3236-BB85-6C4E-8BEB-A29400DB90A5}"/>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2AAB47"/>
            </a:solidFill>
            <a:ln w="4383"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9337A538-A52E-2043-B261-1FAB1FBAFFB6}"/>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5CBB56"/>
            </a:solidFill>
            <a:ln w="4383" cap="flat">
              <a:noFill/>
              <a:prstDash val="solid"/>
              <a:miter/>
            </a:ln>
          </p:spPr>
          <p:txBody>
            <a:bodyPr rtlCol="0" anchor="ctr"/>
            <a:lstStyle/>
            <a:p>
              <a:endParaRPr lang="en-US" sz="1350"/>
            </a:p>
          </p:txBody>
        </p:sp>
        <p:sp>
          <p:nvSpPr>
            <p:cNvPr id="14" name="Freeform 13">
              <a:extLst>
                <a:ext uri="{FF2B5EF4-FFF2-40B4-BE49-F238E27FC236}">
                  <a16:creationId xmlns:a16="http://schemas.microsoft.com/office/drawing/2014/main" id="{BD806443-205D-B34D-8BAA-4ED80D44DB2D}"/>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82C676"/>
            </a:solidFill>
            <a:ln w="4383" cap="flat">
              <a:noFill/>
              <a:prstDash val="solid"/>
              <a:miter/>
            </a:ln>
          </p:spPr>
          <p:txBody>
            <a:bodyPr rtlCol="0" anchor="ctr"/>
            <a:lstStyle/>
            <a:p>
              <a:endParaRPr lang="en-US" sz="135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Staff Development: First-Dose TPN |  © Tufts Medicine 09.2025|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7" name="Title 9">
            <a:extLst>
              <a:ext uri="{FF2B5EF4-FFF2-40B4-BE49-F238E27FC236}">
                <a16:creationId xmlns:a16="http://schemas.microsoft.com/office/drawing/2014/main" id="{7C65C8A3-D5EF-9149-845F-CAEDAF0A7695}"/>
              </a:ext>
            </a:extLst>
          </p:cNvPr>
          <p:cNvSpPr>
            <a:spLocks noGrp="1"/>
          </p:cNvSpPr>
          <p:nvPr>
            <p:ph type="title" hasCustomPrompt="1"/>
          </p:nvPr>
        </p:nvSpPr>
        <p:spPr>
          <a:xfrm>
            <a:off x="1109662" y="1254126"/>
            <a:ext cx="7687866" cy="5141913"/>
          </a:xfrm>
        </p:spPr>
        <p:txBody>
          <a:bodyPr tIns="1600200" rIns="0" bIns="0" anchor="t" anchorCtr="0"/>
          <a:lstStyle>
            <a:lvl1pPr>
              <a:lnSpc>
                <a:spcPct val="90000"/>
              </a:lnSpc>
              <a:defRPr sz="33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6A41192B-5C23-504C-AFD3-9803C7499A82}"/>
              </a:ext>
            </a:extLst>
          </p:cNvPr>
          <p:cNvSpPr txBox="1"/>
          <p:nvPr/>
        </p:nvSpPr>
        <p:spPr>
          <a:xfrm>
            <a:off x="-824948" y="834887"/>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pic>
        <p:nvPicPr>
          <p:cNvPr id="8" name="Picture 7" descr="Logo, icon&#10;&#10;Description automatically generated">
            <a:extLst>
              <a:ext uri="{FF2B5EF4-FFF2-40B4-BE49-F238E27FC236}">
                <a16:creationId xmlns:a16="http://schemas.microsoft.com/office/drawing/2014/main" id="{0ED1D545-5F32-7347-874F-1D9399FE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51924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_4">
    <p:bg>
      <p:bgPr>
        <a:solidFill>
          <a:srgbClr val="E1251B"/>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85BF1C6-A39C-D748-AA0A-3DE76FBB7C87}"/>
              </a:ext>
            </a:extLst>
          </p:cNvPr>
          <p:cNvGrpSpPr/>
          <p:nvPr/>
        </p:nvGrpSpPr>
        <p:grpSpPr>
          <a:xfrm>
            <a:off x="0" y="0"/>
            <a:ext cx="3552444" cy="4736592"/>
            <a:chOff x="0" y="0"/>
            <a:chExt cx="4736592" cy="4736592"/>
          </a:xfrm>
        </p:grpSpPr>
        <p:sp>
          <p:nvSpPr>
            <p:cNvPr id="10" name="Freeform 9">
              <a:extLst>
                <a:ext uri="{FF2B5EF4-FFF2-40B4-BE49-F238E27FC236}">
                  <a16:creationId xmlns:a16="http://schemas.microsoft.com/office/drawing/2014/main" id="{4EB33A66-EF7F-DF40-9BC9-F1B7F292F5D2}"/>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FF4713"/>
            </a:solidFill>
            <a:ln w="4383" cap="flat">
              <a:noFill/>
              <a:prstDash val="solid"/>
              <a:miter/>
            </a:ln>
          </p:spPr>
          <p:txBody>
            <a:bodyPr rtlCol="0" anchor="ctr"/>
            <a:lstStyle/>
            <a:p>
              <a:endParaRPr lang="en-US" sz="1350"/>
            </a:p>
          </p:txBody>
        </p:sp>
        <p:sp>
          <p:nvSpPr>
            <p:cNvPr id="11" name="Freeform 10">
              <a:extLst>
                <a:ext uri="{FF2B5EF4-FFF2-40B4-BE49-F238E27FC236}">
                  <a16:creationId xmlns:a16="http://schemas.microsoft.com/office/drawing/2014/main" id="{239549C7-E884-6249-9EB9-69D6C8FA9B08}"/>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FF6C37"/>
            </a:solidFill>
            <a:ln w="4383" cap="flat">
              <a:noFill/>
              <a:prstDash val="solid"/>
              <a:miter/>
            </a:ln>
          </p:spPr>
          <p:txBody>
            <a:bodyPr rtlCol="0" anchor="ctr"/>
            <a:lstStyle/>
            <a:p>
              <a:endParaRPr lang="en-US" sz="1350"/>
            </a:p>
          </p:txBody>
        </p:sp>
        <p:sp>
          <p:nvSpPr>
            <p:cNvPr id="12" name="Freeform 11">
              <a:extLst>
                <a:ext uri="{FF2B5EF4-FFF2-40B4-BE49-F238E27FC236}">
                  <a16:creationId xmlns:a16="http://schemas.microsoft.com/office/drawing/2014/main" id="{BA291CC7-4D21-6246-BBE8-BE37FF1F6D4A}"/>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FF8D6B"/>
            </a:solidFill>
            <a:ln w="4383" cap="flat">
              <a:noFill/>
              <a:prstDash val="solid"/>
              <a:miter/>
            </a:ln>
          </p:spPr>
          <p:txBody>
            <a:bodyPr rtlCol="0" anchor="ctr"/>
            <a:lstStyle/>
            <a:p>
              <a:endParaRPr lang="en-US" sz="135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Staff Development: First-Dose TPN |  © Tufts Medicine 09.2025|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7" name="Title 9">
            <a:extLst>
              <a:ext uri="{FF2B5EF4-FFF2-40B4-BE49-F238E27FC236}">
                <a16:creationId xmlns:a16="http://schemas.microsoft.com/office/drawing/2014/main" id="{78E9D7A4-1831-B547-B6FF-29DD26BA86A4}"/>
              </a:ext>
            </a:extLst>
          </p:cNvPr>
          <p:cNvSpPr>
            <a:spLocks noGrp="1"/>
          </p:cNvSpPr>
          <p:nvPr>
            <p:ph type="title" hasCustomPrompt="1"/>
          </p:nvPr>
        </p:nvSpPr>
        <p:spPr>
          <a:xfrm>
            <a:off x="1109662" y="1254126"/>
            <a:ext cx="7687866" cy="5141913"/>
          </a:xfrm>
        </p:spPr>
        <p:txBody>
          <a:bodyPr tIns="1600200" rIns="0" bIns="0" anchor="t" anchorCtr="0"/>
          <a:lstStyle>
            <a:lvl1pPr>
              <a:lnSpc>
                <a:spcPct val="90000"/>
              </a:lnSpc>
              <a:defRPr sz="33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pic>
        <p:nvPicPr>
          <p:cNvPr id="6" name="Picture 5" descr="Logo, icon&#10;&#10;Description automatically generated">
            <a:extLst>
              <a:ext uri="{FF2B5EF4-FFF2-40B4-BE49-F238E27FC236}">
                <a16:creationId xmlns:a16="http://schemas.microsoft.com/office/drawing/2014/main" id="{C5395E0F-9E62-D440-BFB2-DADCF8E65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3329791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_5">
    <p:bg>
      <p:bgPr>
        <a:solidFill>
          <a:schemeClr val="accent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934F808-7638-9A4C-A53E-67AA17012633}"/>
              </a:ext>
            </a:extLst>
          </p:cNvPr>
          <p:cNvGrpSpPr/>
          <p:nvPr/>
        </p:nvGrpSpPr>
        <p:grpSpPr>
          <a:xfrm>
            <a:off x="0" y="0"/>
            <a:ext cx="3552444" cy="4736592"/>
            <a:chOff x="0" y="0"/>
            <a:chExt cx="4736592" cy="4736592"/>
          </a:xfrm>
        </p:grpSpPr>
        <p:sp>
          <p:nvSpPr>
            <p:cNvPr id="12" name="Freeform 11">
              <a:extLst>
                <a:ext uri="{FF2B5EF4-FFF2-40B4-BE49-F238E27FC236}">
                  <a16:creationId xmlns:a16="http://schemas.microsoft.com/office/drawing/2014/main" id="{44131CA3-5DBC-F441-A7AA-FF8E71F571A5}"/>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65625A74-2654-824F-944D-155116E3F97E}"/>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sz="1350"/>
            </a:p>
          </p:txBody>
        </p:sp>
        <p:sp>
          <p:nvSpPr>
            <p:cNvPr id="14" name="Freeform 13">
              <a:extLst>
                <a:ext uri="{FF2B5EF4-FFF2-40B4-BE49-F238E27FC236}">
                  <a16:creationId xmlns:a16="http://schemas.microsoft.com/office/drawing/2014/main" id="{BC5A6A83-365D-A44F-9658-0B157F961C63}"/>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sz="1350"/>
            </a:p>
          </p:txBody>
        </p:sp>
      </p:grpSp>
      <p:sp>
        <p:nvSpPr>
          <p:cNvPr id="7" name="Picture 4">
            <a:extLst>
              <a:ext uri="{FF2B5EF4-FFF2-40B4-BE49-F238E27FC236}">
                <a16:creationId xmlns:a16="http://schemas.microsoft.com/office/drawing/2014/main" id="{D52B8B79-DAD5-0A42-A74C-CA46B01AA205}"/>
              </a:ext>
            </a:extLst>
          </p:cNvPr>
          <p:cNvSpPr/>
          <p:nvPr/>
        </p:nvSpPr>
        <p:spPr>
          <a:xfrm>
            <a:off x="248160" y="372269"/>
            <a:ext cx="27027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sz="1350"/>
          </a:p>
        </p:txBody>
      </p:sp>
      <p:sp>
        <p:nvSpPr>
          <p:cNvPr id="3" name="Footer Placeholder 2">
            <a:extLst>
              <a:ext uri="{FF2B5EF4-FFF2-40B4-BE49-F238E27FC236}">
                <a16:creationId xmlns:a16="http://schemas.microsoft.com/office/drawing/2014/main" id="{05804B0A-551C-3E41-8A86-2B08A543D43C}"/>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A49DCB70-29C5-1E46-BBAC-BF5A5E606DD6}"/>
              </a:ext>
            </a:extLst>
          </p:cNvPr>
          <p:cNvSpPr>
            <a:spLocks noGrp="1"/>
          </p:cNvSpPr>
          <p:nvPr>
            <p:ph type="sldNum" sz="quarter" idx="1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750">
                <a:solidFill>
                  <a:schemeClr val="tx1"/>
                </a:solidFill>
              </a:defRPr>
            </a:lvl9pPr>
          </a:lstStyle>
          <a:p>
            <a:fld id="{C1FF6DA9-008F-8B48-92A6-B652298478BF}" type="slidenum">
              <a:rPr lang="en-US" smtClean="0"/>
              <a:t>‹#›</a:t>
            </a:fld>
            <a:endParaRPr lang="en-US"/>
          </a:p>
        </p:txBody>
      </p:sp>
      <p:sp>
        <p:nvSpPr>
          <p:cNvPr id="8" name="Title 9">
            <a:extLst>
              <a:ext uri="{FF2B5EF4-FFF2-40B4-BE49-F238E27FC236}">
                <a16:creationId xmlns:a16="http://schemas.microsoft.com/office/drawing/2014/main" id="{12C9CE0F-0EE5-5B4E-8C39-81B53D6A5035}"/>
              </a:ext>
            </a:extLst>
          </p:cNvPr>
          <p:cNvSpPr>
            <a:spLocks noGrp="1"/>
          </p:cNvSpPr>
          <p:nvPr>
            <p:ph type="title" hasCustomPrompt="1"/>
          </p:nvPr>
        </p:nvSpPr>
        <p:spPr>
          <a:xfrm>
            <a:off x="1109662" y="1254126"/>
            <a:ext cx="7687866" cy="5141913"/>
          </a:xfrm>
        </p:spPr>
        <p:txBody>
          <a:bodyPr tIns="1600200" rIns="0" bIns="0" anchor="t" anchorCtr="0"/>
          <a:lstStyle>
            <a:lvl1pPr>
              <a:lnSpc>
                <a:spcPct val="90000"/>
              </a:lnSpc>
              <a:defRPr sz="3300" b="0" i="0">
                <a:solidFill>
                  <a:srgbClr val="0047C7"/>
                </a:solidFill>
                <a:latin typeface="Rockwell" panose="02060603020205020403" pitchFamily="18" charset="77"/>
                <a:ea typeface="Roboto" panose="02000000000000000000" pitchFamily="2"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295149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5">
            <a:extLst>
              <a:ext uri="{FF2B5EF4-FFF2-40B4-BE49-F238E27FC236}">
                <a16:creationId xmlns:a16="http://schemas.microsoft.com/office/drawing/2014/main" id="{1FE286EA-2092-2B48-969E-1B5A2F8D05E4}"/>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109662" y="1581150"/>
            <a:ext cx="7687866" cy="4822825"/>
          </a:xfrm>
        </p:spPr>
        <p:txBody>
          <a:bodyPr rIns="914400"/>
          <a:lstStyle>
            <a:lvl1pPr>
              <a:defRPr sz="1800">
                <a:latin typeface="+mn-lt"/>
              </a:defRPr>
            </a:lvl1pPr>
            <a:lvl2pPr>
              <a:defRPr sz="1400">
                <a:latin typeface="+mn-lt"/>
              </a:defRPr>
            </a:lvl2pPr>
            <a:lvl3pPr>
              <a:defRPr sz="1200">
                <a:latin typeface="+mn-lt"/>
              </a:defRPr>
            </a:lvl3pPr>
            <a:lvl4pPr>
              <a:defRPr sz="1200">
                <a:latin typeface="+mn-lt"/>
              </a:defRPr>
            </a:lvl4pPr>
            <a:lvl5pPr>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lvl1pPr algn="ctr">
              <a:defRPr sz="3200">
                <a:solidFill>
                  <a:schemeClr val="accent6"/>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lvl1pPr>
              <a:defRPr sz="750"/>
            </a:lvl1pPr>
          </a:lstStyle>
          <a:p>
            <a:fld id="{C1FF6DA9-008F-8B48-92A6-B652298478BF}" type="slidenum">
              <a:rPr lang="en-US" smtClean="0"/>
              <a:t>‹#›</a:t>
            </a:fld>
            <a:endParaRPr lang="en-US"/>
          </a:p>
        </p:txBody>
      </p:sp>
    </p:spTree>
    <p:extLst>
      <p:ext uri="{BB962C8B-B14F-4D97-AF65-F5344CB8AC3E}">
        <p14:creationId xmlns:p14="http://schemas.microsoft.com/office/powerpoint/2010/main" val="2571740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9663" y="454026"/>
            <a:ext cx="7685484" cy="802555"/>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109662" y="1581151"/>
            <a:ext cx="7687866" cy="4822825"/>
          </a:xfrm>
          <a:prstGeom prst="rect">
            <a:avLst/>
          </a:prstGeom>
        </p:spPr>
        <p:txBody>
          <a:bodyPr vert="horz" lIns="0" tIns="0" rIns="22860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1109663" y="6556830"/>
            <a:ext cx="5070872" cy="148697"/>
          </a:xfrm>
          <a:prstGeom prst="rect">
            <a:avLst/>
          </a:prstGeom>
        </p:spPr>
        <p:txBody>
          <a:bodyPr vert="horz" lIns="0" tIns="0" rIns="0" bIns="0" rtlCol="0" anchor="b" anchorCtr="0"/>
          <a:lstStyle>
            <a:lvl1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1pPr>
            <a:lvl2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2pPr>
            <a:lvl3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3pPr>
            <a:lvl4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4pPr>
            <a:lvl5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5pPr>
            <a:lvl6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6pPr>
            <a:lvl7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7pPr>
            <a:lvl8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8pPr>
            <a:lvl9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9pPr>
          </a:lstStyle>
          <a:p>
            <a:r>
              <a:rPr lang="en-US"/>
              <a:t>Staff Development: First-Dose TPN |  © Tufts Medicine 09.2025|  Private and confidential. Not for redistribution.</a:t>
            </a:r>
          </a:p>
        </p:txBody>
      </p:sp>
      <p:sp>
        <p:nvSpPr>
          <p:cNvPr id="6" name="Slide Number Placeholder 5"/>
          <p:cNvSpPr>
            <a:spLocks noGrp="1"/>
          </p:cNvSpPr>
          <p:nvPr>
            <p:ph type="sldNum" sz="quarter" idx="4"/>
          </p:nvPr>
        </p:nvSpPr>
        <p:spPr>
          <a:xfrm>
            <a:off x="212272" y="6556376"/>
            <a:ext cx="334736" cy="149151"/>
          </a:xfrm>
          <a:prstGeom prst="rect">
            <a:avLst/>
          </a:prstGeom>
        </p:spPr>
        <p:txBody>
          <a:bodyPr vert="horz" lIns="0" tIns="0" rIns="0" bIns="0" rtlCol="0" anchor="b" anchorCtr="0"/>
          <a:lstStyle>
            <a:lvl1pPr algn="ctr">
              <a:defRPr sz="750" b="0" i="0">
                <a:solidFill>
                  <a:schemeClr val="bg1"/>
                </a:solidFill>
                <a:latin typeface="+mn-lt"/>
                <a:ea typeface="Verdana" panose="020B0604030504040204" pitchFamily="34" charset="0"/>
                <a:cs typeface="Verdana" panose="020B0604030504040204" pitchFamily="34" charset="0"/>
              </a:defRPr>
            </a:lvl1pPr>
            <a:lvl2pPr marL="0" algn="ctr">
              <a:defRPr sz="600" b="0" i="0">
                <a:solidFill>
                  <a:schemeClr val="bg1"/>
                </a:solidFill>
                <a:latin typeface="+mn-lt"/>
                <a:ea typeface="Verdana" panose="020B0604030504040204" pitchFamily="34" charset="0"/>
                <a:cs typeface="Verdana" panose="020B0604030504040204" pitchFamily="34" charset="0"/>
              </a:defRPr>
            </a:lvl2pPr>
            <a:lvl3pPr marL="0" algn="ctr">
              <a:defRPr sz="600" b="0" i="0">
                <a:solidFill>
                  <a:schemeClr val="bg1"/>
                </a:solidFill>
                <a:latin typeface="+mn-lt"/>
                <a:ea typeface="Verdana" panose="020B0604030504040204" pitchFamily="34" charset="0"/>
                <a:cs typeface="Verdana" panose="020B0604030504040204" pitchFamily="34" charset="0"/>
              </a:defRPr>
            </a:lvl3pPr>
            <a:lvl4pPr marL="0" algn="ctr">
              <a:defRPr sz="600" b="0" i="0">
                <a:solidFill>
                  <a:schemeClr val="bg1"/>
                </a:solidFill>
                <a:latin typeface="+mn-lt"/>
                <a:ea typeface="Verdana" panose="020B0604030504040204" pitchFamily="34" charset="0"/>
                <a:cs typeface="Verdana" panose="020B0604030504040204" pitchFamily="34" charset="0"/>
              </a:defRPr>
            </a:lvl4pPr>
            <a:lvl5pPr marL="0" algn="ctr">
              <a:defRPr sz="600" b="0" i="0">
                <a:solidFill>
                  <a:schemeClr val="bg1"/>
                </a:solidFill>
                <a:latin typeface="+mn-lt"/>
                <a:ea typeface="Verdana" panose="020B0604030504040204" pitchFamily="34" charset="0"/>
                <a:cs typeface="Verdana" panose="020B0604030504040204" pitchFamily="34" charset="0"/>
              </a:defRPr>
            </a:lvl5pPr>
            <a:lvl6pPr marL="0" algn="ctr">
              <a:defRPr sz="600" b="0" i="0">
                <a:solidFill>
                  <a:schemeClr val="bg1"/>
                </a:solidFill>
                <a:latin typeface="+mn-lt"/>
                <a:ea typeface="Verdana" panose="020B0604030504040204" pitchFamily="34" charset="0"/>
                <a:cs typeface="Verdana" panose="020B0604030504040204" pitchFamily="34" charset="0"/>
              </a:defRPr>
            </a:lvl6pPr>
            <a:lvl7pPr marL="0" algn="ctr">
              <a:defRPr sz="600" b="0" i="0">
                <a:solidFill>
                  <a:schemeClr val="bg1"/>
                </a:solidFill>
                <a:latin typeface="+mn-lt"/>
                <a:ea typeface="Verdana" panose="020B0604030504040204" pitchFamily="34" charset="0"/>
                <a:cs typeface="Verdana" panose="020B0604030504040204" pitchFamily="34" charset="0"/>
              </a:defRPr>
            </a:lvl7pPr>
            <a:lvl8pPr marL="0" algn="ctr">
              <a:defRPr sz="600" b="0" i="0">
                <a:solidFill>
                  <a:schemeClr val="bg1"/>
                </a:solidFill>
                <a:latin typeface="+mn-lt"/>
                <a:ea typeface="Verdana" panose="020B0604030504040204" pitchFamily="34" charset="0"/>
                <a:cs typeface="Verdana" panose="020B0604030504040204" pitchFamily="34" charset="0"/>
              </a:defRPr>
            </a:lvl8pPr>
            <a:lvl9pPr marL="0" algn="ctr">
              <a:defRPr sz="600" b="0" i="0">
                <a:solidFill>
                  <a:schemeClr val="bg1"/>
                </a:solidFill>
                <a:latin typeface="+mn-lt"/>
                <a:ea typeface="Verdana" panose="020B0604030504040204" pitchFamily="34" charset="0"/>
                <a:cs typeface="Verdana" panose="020B0604030504040204" pitchFamily="34" charset="0"/>
              </a:defRPr>
            </a:lvl9pPr>
          </a:lstStyle>
          <a:p>
            <a:fld id="{C1FF6DA9-008F-8B48-92A6-B652298478BF}" type="slidenum">
              <a:rPr lang="en-US" smtClean="0"/>
              <a:t>‹#›</a:t>
            </a:fld>
            <a:endParaRPr lang="en-US"/>
          </a:p>
        </p:txBody>
      </p:sp>
      <p:sp>
        <p:nvSpPr>
          <p:cNvPr id="4" name="Rectangle 3">
            <a:extLst>
              <a:ext uri="{FF2B5EF4-FFF2-40B4-BE49-F238E27FC236}">
                <a16:creationId xmlns:a16="http://schemas.microsoft.com/office/drawing/2014/main" id="{A511D247-23B7-924B-AA11-A82B0DD0AD66}"/>
              </a:ext>
            </a:extLst>
          </p:cNvPr>
          <p:cNvSpPr/>
          <p:nvPr/>
        </p:nvSpPr>
        <p:spPr bwMode="auto">
          <a:xfrm>
            <a:off x="9222160" y="1"/>
            <a:ext cx="497541" cy="575099"/>
          </a:xfrm>
          <a:prstGeom prst="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1CDFB26C-227B-3746-AB23-D2C429AAB37B}"/>
              </a:ext>
            </a:extLst>
          </p:cNvPr>
          <p:cNvSpPr/>
          <p:nvPr/>
        </p:nvSpPr>
        <p:spPr bwMode="auto">
          <a:xfrm>
            <a:off x="9222160" y="628290"/>
            <a:ext cx="497541" cy="575099"/>
          </a:xfrm>
          <a:prstGeom prst="rect">
            <a:avLst/>
          </a:prstGeom>
          <a:solidFill>
            <a:srgbClr val="5CBB5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9F9BA1A1-87B2-E545-A6F6-00585A56348C}"/>
              </a:ext>
            </a:extLst>
          </p:cNvPr>
          <p:cNvSpPr/>
          <p:nvPr/>
        </p:nvSpPr>
        <p:spPr bwMode="auto">
          <a:xfrm>
            <a:off x="9222160" y="4398031"/>
            <a:ext cx="497541" cy="575099"/>
          </a:xfrm>
          <a:prstGeom prst="rect">
            <a:avLst/>
          </a:prstGeom>
          <a:solidFill>
            <a:srgbClr val="490E67"/>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5E40AB86-FFD2-F648-8E66-A170F24CE1F2}"/>
              </a:ext>
            </a:extLst>
          </p:cNvPr>
          <p:cNvSpPr/>
          <p:nvPr/>
        </p:nvSpPr>
        <p:spPr bwMode="auto">
          <a:xfrm>
            <a:off x="9222160" y="1256581"/>
            <a:ext cx="497541" cy="575099"/>
          </a:xfrm>
          <a:prstGeom prst="rect">
            <a:avLst/>
          </a:prstGeom>
          <a:solidFill>
            <a:schemeClr val="accent3"/>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C5A73BAE-FEF3-C74F-88BF-7EE81350D6FC}"/>
              </a:ext>
            </a:extLst>
          </p:cNvPr>
          <p:cNvSpPr/>
          <p:nvPr/>
        </p:nvSpPr>
        <p:spPr bwMode="auto">
          <a:xfrm>
            <a:off x="9222160" y="1884871"/>
            <a:ext cx="497541" cy="575099"/>
          </a:xfrm>
          <a:prstGeom prst="rect">
            <a:avLst/>
          </a:prstGeom>
          <a:solidFill>
            <a:schemeClr val="accent4"/>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EE720674-C4F2-C142-AACD-ECD33ABFEEA4}"/>
              </a:ext>
            </a:extLst>
          </p:cNvPr>
          <p:cNvSpPr/>
          <p:nvPr/>
        </p:nvSpPr>
        <p:spPr bwMode="auto">
          <a:xfrm>
            <a:off x="9222160" y="2513161"/>
            <a:ext cx="497541" cy="575099"/>
          </a:xfrm>
          <a:prstGeom prst="rect">
            <a:avLst/>
          </a:prstGeom>
          <a:solidFill>
            <a:schemeClr val="accent5"/>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259C7F11-5732-7F4F-A5A0-0397E2C2C935}"/>
              </a:ext>
            </a:extLst>
          </p:cNvPr>
          <p:cNvSpPr/>
          <p:nvPr/>
        </p:nvSpPr>
        <p:spPr bwMode="auto">
          <a:xfrm>
            <a:off x="9222160" y="3141451"/>
            <a:ext cx="497541" cy="575099"/>
          </a:xfrm>
          <a:prstGeom prst="rect">
            <a:avLst/>
          </a:prstGeom>
          <a:solidFill>
            <a:schemeClr val="accent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C69FA5F2-FCB9-E945-A769-DF04CD8AEC6A}"/>
              </a:ext>
            </a:extLst>
          </p:cNvPr>
          <p:cNvSpPr/>
          <p:nvPr/>
        </p:nvSpPr>
        <p:spPr bwMode="auto">
          <a:xfrm>
            <a:off x="9222160" y="3769740"/>
            <a:ext cx="497541" cy="575099"/>
          </a:xfrm>
          <a:prstGeom prst="rect">
            <a:avLst/>
          </a:prstGeom>
          <a:solidFill>
            <a:srgbClr val="00974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25768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dt="0"/>
  <p:txStyles>
    <p:titleStyle>
      <a:lvl1pPr algn="ctr" defTabSz="685800" rtl="0" eaLnBrk="1" latinLnBrk="0" hangingPunct="1">
        <a:lnSpc>
          <a:spcPct val="100000"/>
        </a:lnSpc>
        <a:spcBef>
          <a:spcPct val="0"/>
        </a:spcBef>
        <a:buNone/>
        <a:defRPr sz="3200" b="0" i="0" kern="1200">
          <a:solidFill>
            <a:schemeClr val="accent6"/>
          </a:solidFill>
          <a:latin typeface="Rockwell" panose="02060603020205020403" pitchFamily="18" charset="77"/>
          <a:ea typeface="Roboto Medium" panose="02000000000000000000" pitchFamily="2" charset="0"/>
          <a:cs typeface="Verdana" panose="020B0604030504040204" pitchFamily="34" charset="0"/>
        </a:defRPr>
      </a:lvl1pPr>
    </p:titleStyle>
    <p:bodyStyle>
      <a:lvl1pPr marL="0" indent="0" algn="l" defTabSz="685800" rtl="0" eaLnBrk="1" latinLnBrk="0" hangingPunct="1">
        <a:lnSpc>
          <a:spcPct val="100000"/>
        </a:lnSpc>
        <a:spcBef>
          <a:spcPts val="0"/>
        </a:spcBef>
        <a:spcAft>
          <a:spcPts val="450"/>
        </a:spcAft>
        <a:buFont typeface="Arial" panose="020B0604020202020204" pitchFamily="34" charset="0"/>
        <a:buNone/>
        <a:defRPr sz="1800" b="0" i="0" kern="1200">
          <a:solidFill>
            <a:schemeClr val="tx2"/>
          </a:solidFill>
          <a:latin typeface="+mn-lt"/>
          <a:ea typeface="Roboto" panose="02000000000000000000" pitchFamily="2" charset="0"/>
          <a:cs typeface="Times New Roman" panose="02020603050405020304" pitchFamily="18" charset="0"/>
        </a:defRPr>
      </a:lvl1pPr>
      <a:lvl2pPr marL="0" indent="0" algn="l" defTabSz="685800" rtl="0" eaLnBrk="1" latinLnBrk="0" hangingPunct="1">
        <a:lnSpc>
          <a:spcPct val="100000"/>
        </a:lnSpc>
        <a:spcBef>
          <a:spcPts val="0"/>
        </a:spcBef>
        <a:spcAft>
          <a:spcPts val="225"/>
        </a:spcAft>
        <a:buClr>
          <a:schemeClr val="accent1"/>
        </a:buClr>
        <a:buFontTx/>
        <a:buNone/>
        <a:tabLst>
          <a:tab pos="210741" algn="l"/>
        </a:tabLst>
        <a:defRPr sz="1600" b="1" i="0" kern="1200">
          <a:solidFill>
            <a:schemeClr val="tx2"/>
          </a:solidFill>
          <a:latin typeface="+mn-lt"/>
          <a:ea typeface="Roboto" panose="02000000000000000000" pitchFamily="2" charset="0"/>
          <a:cs typeface="Times New Roman" panose="02020603050405020304" pitchFamily="18" charset="0"/>
        </a:defRPr>
      </a:lvl2pPr>
      <a:lvl3pPr marL="212598" indent="-212598" algn="l" defTabSz="219456" rtl="0" eaLnBrk="1" latinLnBrk="0" hangingPunct="1">
        <a:lnSpc>
          <a:spcPct val="100000"/>
        </a:lnSpc>
        <a:spcBef>
          <a:spcPts val="0"/>
        </a:spcBef>
        <a:spcAft>
          <a:spcPts val="450"/>
        </a:spcAft>
        <a:buClr>
          <a:schemeClr val="tx1"/>
        </a:buClr>
        <a:buFont typeface="Arial" panose="020B0604020202020204" pitchFamily="34" charset="0"/>
        <a:buChar char="•"/>
        <a:tabLst>
          <a:tab pos="207169" algn="l"/>
          <a:tab pos="438150" algn="l"/>
        </a:tabLst>
        <a:defRPr sz="1400" b="0" i="0" kern="1200">
          <a:solidFill>
            <a:schemeClr val="tx2"/>
          </a:solidFill>
          <a:latin typeface="+mn-lt"/>
          <a:ea typeface="Roboto" panose="02000000000000000000" pitchFamily="2" charset="0"/>
          <a:cs typeface="Times New Roman" panose="02020603050405020304" pitchFamily="18" charset="0"/>
        </a:defRPr>
      </a:lvl3pPr>
      <a:lvl4pPr marL="426244" marR="0" indent="-214313" algn="l" defTabSz="219456" rtl="0" eaLnBrk="1" fontAlgn="auto" latinLnBrk="0" hangingPunct="1">
        <a:lnSpc>
          <a:spcPct val="100000"/>
        </a:lnSpc>
        <a:spcBef>
          <a:spcPts val="0"/>
        </a:spcBef>
        <a:spcAft>
          <a:spcPts val="450"/>
        </a:spcAft>
        <a:buClr>
          <a:schemeClr val="tx1"/>
        </a:buClr>
        <a:buSzPct val="100000"/>
        <a:buFont typeface="Arial" panose="020B0604020202020204" pitchFamily="34" charset="0"/>
        <a:buChar char="•"/>
        <a:tabLst/>
        <a:defRPr sz="1200" b="0" i="0" kern="1200">
          <a:solidFill>
            <a:schemeClr val="tx2"/>
          </a:solidFill>
          <a:latin typeface="+mn-lt"/>
          <a:ea typeface="Roboto" panose="02000000000000000000" pitchFamily="2" charset="0"/>
          <a:cs typeface="Times New Roman" panose="02020603050405020304" pitchFamily="18" charset="0"/>
        </a:defRPr>
      </a:lvl4pPr>
      <a:lvl5pPr marL="637794" indent="-212598" algn="l" defTabSz="219456" rtl="0" eaLnBrk="1" latinLnBrk="0" hangingPunct="1">
        <a:lnSpc>
          <a:spcPct val="100000"/>
        </a:lnSpc>
        <a:spcBef>
          <a:spcPts val="0"/>
        </a:spcBef>
        <a:spcAft>
          <a:spcPts val="450"/>
        </a:spcAft>
        <a:buClr>
          <a:schemeClr val="tx1"/>
        </a:buClr>
        <a:buSzPct val="100000"/>
        <a:buFont typeface="Arial" panose="020B0604020202020204" pitchFamily="34" charset="0"/>
        <a:buChar char="•"/>
        <a:tabLst>
          <a:tab pos="219456" algn="l"/>
          <a:tab pos="438912" algn="l"/>
        </a:tabLst>
        <a:defRPr sz="1200" b="0" i="0" kern="1200">
          <a:solidFill>
            <a:schemeClr val="tx2"/>
          </a:solidFill>
          <a:latin typeface="+mn-lt"/>
          <a:ea typeface="Roboto" panose="02000000000000000000" pitchFamily="2" charset="0"/>
          <a:cs typeface="Times New Roman" panose="02020603050405020304" pitchFamily="18" charset="0"/>
        </a:defRPr>
      </a:lvl5pPr>
      <a:lvl6pPr marL="212598"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2"/>
          </a:solidFill>
          <a:latin typeface="+mn-lt"/>
          <a:ea typeface="Roboto" panose="02000000000000000000" pitchFamily="2" charset="0"/>
          <a:cs typeface="Times New Roman" panose="02020603050405020304" pitchFamily="18" charset="0"/>
        </a:defRPr>
      </a:lvl6pPr>
      <a:lvl7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2"/>
          </a:solidFill>
          <a:latin typeface="+mn-lt"/>
          <a:ea typeface="Roboto" panose="02000000000000000000" pitchFamily="2" charset="0"/>
          <a:cs typeface="Times New Roman" panose="02020603050405020304" pitchFamily="18" charset="0"/>
        </a:defRPr>
      </a:lvl7pPr>
      <a:lvl8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2"/>
          </a:solidFill>
          <a:latin typeface="+mn-lt"/>
          <a:ea typeface="Roboto" panose="02000000000000000000" pitchFamily="2" charset="0"/>
          <a:cs typeface="Times New Roman" panose="02020603050405020304" pitchFamily="18" charset="0"/>
        </a:defRPr>
      </a:lvl8pPr>
      <a:lvl9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2"/>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342900" algn="l" defTabSz="685800" rtl="0" eaLnBrk="1" latinLnBrk="0" hangingPunct="1">
        <a:defRPr sz="1050" kern="1200">
          <a:solidFill>
            <a:schemeClr val="tx1"/>
          </a:solidFill>
          <a:latin typeface="+mn-lt"/>
          <a:ea typeface="+mn-ea"/>
          <a:cs typeface="+mn-cs"/>
        </a:defRPr>
      </a:lvl2pPr>
      <a:lvl3pPr marL="685800" algn="l" defTabSz="685800" rtl="0" eaLnBrk="1" latinLnBrk="0" hangingPunct="1">
        <a:defRPr sz="1050" kern="1200">
          <a:solidFill>
            <a:schemeClr val="tx1"/>
          </a:solidFill>
          <a:latin typeface="+mn-lt"/>
          <a:ea typeface="+mn-ea"/>
          <a:cs typeface="+mn-cs"/>
        </a:defRPr>
      </a:lvl3pPr>
      <a:lvl4pPr marL="1028700" algn="l" defTabSz="685800" rtl="0" eaLnBrk="1" latinLnBrk="0" hangingPunct="1">
        <a:defRPr sz="1050" kern="1200">
          <a:solidFill>
            <a:schemeClr val="tx1"/>
          </a:solidFill>
          <a:latin typeface="+mn-lt"/>
          <a:ea typeface="+mn-ea"/>
          <a:cs typeface="+mn-cs"/>
        </a:defRPr>
      </a:lvl4pPr>
      <a:lvl5pPr marL="1371600" algn="l" defTabSz="685800" rtl="0" eaLnBrk="1" latinLnBrk="0" hangingPunct="1">
        <a:defRPr sz="1050" kern="1200">
          <a:solidFill>
            <a:schemeClr val="tx1"/>
          </a:solidFill>
          <a:latin typeface="+mn-lt"/>
          <a:ea typeface="+mn-ea"/>
          <a:cs typeface="+mn-cs"/>
        </a:defRPr>
      </a:lvl5pPr>
      <a:lvl6pPr marL="1714500" algn="l" defTabSz="685800" rtl="0" eaLnBrk="1" latinLnBrk="0" hangingPunct="1">
        <a:defRPr sz="1050" kern="1200">
          <a:solidFill>
            <a:schemeClr val="tx1"/>
          </a:solidFill>
          <a:latin typeface="+mn-lt"/>
          <a:ea typeface="+mn-ea"/>
          <a:cs typeface="+mn-cs"/>
        </a:defRPr>
      </a:lvl6pPr>
      <a:lvl7pPr marL="2057400" algn="l" defTabSz="685800" rtl="0" eaLnBrk="1" latinLnBrk="0" hangingPunct="1">
        <a:defRPr sz="1050" kern="1200">
          <a:solidFill>
            <a:schemeClr val="tx1"/>
          </a:solidFill>
          <a:latin typeface="+mn-lt"/>
          <a:ea typeface="+mn-ea"/>
          <a:cs typeface="+mn-cs"/>
        </a:defRPr>
      </a:lvl7pPr>
      <a:lvl8pPr marL="2400300" algn="l" defTabSz="685800" rtl="0" eaLnBrk="1" latinLnBrk="0" hangingPunct="1">
        <a:defRPr sz="1050" kern="1200">
          <a:solidFill>
            <a:schemeClr val="tx1"/>
          </a:solidFill>
          <a:latin typeface="+mn-lt"/>
          <a:ea typeface="+mn-ea"/>
          <a:cs typeface="+mn-cs"/>
        </a:defRPr>
      </a:lvl8pPr>
      <a:lvl9pPr marL="274320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134">
          <p15:clr>
            <a:srgbClr val="F26B43"/>
          </p15:clr>
        </p15:guide>
        <p15:guide id="3" pos="932">
          <p15:clr>
            <a:srgbClr val="F26B43"/>
          </p15:clr>
        </p15:guide>
        <p15:guide id="10" pos="4161">
          <p15:clr>
            <a:srgbClr val="F26B43"/>
          </p15:clr>
        </p15:guide>
        <p15:guide id="12" pos="4233">
          <p15:clr>
            <a:srgbClr val="F26B43"/>
          </p15:clr>
        </p15:guide>
        <p15:guide id="13" pos="7389">
          <p15:clr>
            <a:srgbClr val="F26B43"/>
          </p15:clr>
        </p15:guide>
        <p15:guide id="15" pos="5191">
          <p15:clr>
            <a:srgbClr val="F26B43"/>
          </p15:clr>
        </p15:guide>
        <p15:guide id="16" pos="5335">
          <p15:clr>
            <a:srgbClr val="F26B43"/>
          </p15:clr>
        </p15:guide>
        <p15:guide id="23" orient="horz" pos="4224">
          <p15:clr>
            <a:srgbClr val="F26B43"/>
          </p15:clr>
        </p15:guide>
        <p15:guide id="25" orient="horz" pos="286">
          <p15:clr>
            <a:srgbClr val="F26B43"/>
          </p15:clr>
        </p15:guide>
        <p15:guide id="31" orient="horz" pos="4029">
          <p15:clr>
            <a:srgbClr val="F26B43"/>
          </p15:clr>
        </p15:guide>
        <p15:guide id="32" orient="horz" pos="4130">
          <p15:clr>
            <a:srgbClr val="F26B43"/>
          </p15:clr>
        </p15:guide>
        <p15:guide id="37" pos="2990">
          <p15:clr>
            <a:srgbClr val="F26B43"/>
          </p15:clr>
        </p15:guide>
        <p15:guide id="40" pos="4089">
          <p15:clr>
            <a:srgbClr val="F26B43"/>
          </p15:clr>
        </p15:guide>
        <p15:guide id="49" orient="horz" pos="790">
          <p15:clr>
            <a:srgbClr val="F26B43"/>
          </p15:clr>
        </p15:guide>
        <p15:guide id="50" orient="horz" pos="996">
          <p15:clr>
            <a:srgbClr val="F26B43"/>
          </p15:clr>
        </p15:guide>
        <p15:guide id="51" pos="29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9188" y="1576388"/>
            <a:ext cx="7678340" cy="483076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1119187" y="6559550"/>
            <a:ext cx="5062538" cy="146112"/>
          </a:xfrm>
          <a:prstGeom prst="rect">
            <a:avLst/>
          </a:prstGeom>
        </p:spPr>
        <p:txBody>
          <a:bodyPr vert="horz" lIns="0" tIns="0" rIns="0" bIns="0" rtlCol="0" anchor="b" anchorCtr="0"/>
          <a:lstStyle>
            <a:lvl1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1pPr>
            <a:lvl2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2pPr>
            <a:lvl3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3pPr>
            <a:lvl4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4pPr>
            <a:lvl5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5pPr>
            <a:lvl6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6pPr>
            <a:lvl7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7pPr>
            <a:lvl8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8pPr>
            <a:lvl9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9pPr>
          </a:lstStyle>
          <a:p>
            <a:r>
              <a:rPr lang="en-US"/>
              <a:t>Staff Development: First-Dose TPN |  © Tufts Medicine 09.2025|  Private and confidential. Not for redistribution.</a:t>
            </a:r>
            <a:endParaRPr lang="en-US" dirty="0"/>
          </a:p>
        </p:txBody>
      </p:sp>
      <p:sp>
        <p:nvSpPr>
          <p:cNvPr id="6" name="Slide Number Placeholder 5"/>
          <p:cNvSpPr>
            <a:spLocks noGrp="1"/>
          </p:cNvSpPr>
          <p:nvPr>
            <p:ph type="sldNum" sz="quarter" idx="4"/>
          </p:nvPr>
        </p:nvSpPr>
        <p:spPr>
          <a:xfrm>
            <a:off x="214313" y="6559550"/>
            <a:ext cx="354806" cy="146112"/>
          </a:xfrm>
          <a:prstGeom prst="rect">
            <a:avLst/>
          </a:prstGeom>
        </p:spPr>
        <p:txBody>
          <a:bodyPr vert="horz" lIns="0" tIns="0" rIns="0" bIns="0" rtlCol="0" anchor="b" anchorCtr="0"/>
          <a:lstStyle>
            <a:lvl1pPr algn="ctr">
              <a:defRPr sz="600" b="0" i="0">
                <a:solidFill>
                  <a:schemeClr val="bg1"/>
                </a:solidFill>
                <a:latin typeface="+mn-lt"/>
                <a:ea typeface="Verdana" panose="020B0604030504040204" pitchFamily="34" charset="0"/>
                <a:cs typeface="Verdana" panose="020B0604030504040204" pitchFamily="34" charset="0"/>
              </a:defRPr>
            </a:lvl1pPr>
            <a:lvl2pPr marL="0" algn="ctr">
              <a:defRPr sz="600" b="0" i="0">
                <a:solidFill>
                  <a:schemeClr val="bg1"/>
                </a:solidFill>
                <a:latin typeface="+mn-lt"/>
                <a:ea typeface="Verdana" panose="020B0604030504040204" pitchFamily="34" charset="0"/>
                <a:cs typeface="Verdana" panose="020B0604030504040204" pitchFamily="34" charset="0"/>
              </a:defRPr>
            </a:lvl2pPr>
            <a:lvl3pPr marL="0" algn="ctr">
              <a:defRPr sz="600" b="0" i="0">
                <a:solidFill>
                  <a:schemeClr val="bg1"/>
                </a:solidFill>
                <a:latin typeface="+mn-lt"/>
                <a:ea typeface="Verdana" panose="020B0604030504040204" pitchFamily="34" charset="0"/>
                <a:cs typeface="Verdana" panose="020B0604030504040204" pitchFamily="34" charset="0"/>
              </a:defRPr>
            </a:lvl3pPr>
            <a:lvl4pPr marL="0" algn="ctr">
              <a:defRPr sz="600" b="0" i="0">
                <a:solidFill>
                  <a:schemeClr val="bg1"/>
                </a:solidFill>
                <a:latin typeface="+mn-lt"/>
                <a:ea typeface="Verdana" panose="020B0604030504040204" pitchFamily="34" charset="0"/>
                <a:cs typeface="Verdana" panose="020B0604030504040204" pitchFamily="34" charset="0"/>
              </a:defRPr>
            </a:lvl4pPr>
            <a:lvl5pPr marL="0" algn="ctr">
              <a:defRPr sz="600" b="0" i="0">
                <a:solidFill>
                  <a:schemeClr val="bg1"/>
                </a:solidFill>
                <a:latin typeface="+mn-lt"/>
                <a:ea typeface="Verdana" panose="020B0604030504040204" pitchFamily="34" charset="0"/>
                <a:cs typeface="Verdana" panose="020B0604030504040204" pitchFamily="34" charset="0"/>
              </a:defRPr>
            </a:lvl5pPr>
            <a:lvl6pPr marL="0" algn="ctr">
              <a:defRPr sz="600" b="0" i="0">
                <a:solidFill>
                  <a:schemeClr val="bg1"/>
                </a:solidFill>
                <a:latin typeface="+mn-lt"/>
                <a:ea typeface="Verdana" panose="020B0604030504040204" pitchFamily="34" charset="0"/>
                <a:cs typeface="Verdana" panose="020B0604030504040204" pitchFamily="34" charset="0"/>
              </a:defRPr>
            </a:lvl6pPr>
            <a:lvl7pPr marL="0" algn="ctr">
              <a:defRPr sz="600" b="0" i="0">
                <a:solidFill>
                  <a:schemeClr val="bg1"/>
                </a:solidFill>
                <a:latin typeface="+mn-lt"/>
                <a:ea typeface="Verdana" panose="020B0604030504040204" pitchFamily="34" charset="0"/>
                <a:cs typeface="Verdana" panose="020B0604030504040204" pitchFamily="34" charset="0"/>
              </a:defRPr>
            </a:lvl7pPr>
            <a:lvl8pPr marL="0" algn="ctr">
              <a:defRPr sz="600" b="0" i="0">
                <a:solidFill>
                  <a:schemeClr val="bg1"/>
                </a:solidFill>
                <a:latin typeface="+mn-lt"/>
                <a:ea typeface="Verdana" panose="020B0604030504040204" pitchFamily="34" charset="0"/>
                <a:cs typeface="Verdana" panose="020B0604030504040204" pitchFamily="34" charset="0"/>
              </a:defRPr>
            </a:lvl8pPr>
            <a:lvl9pPr marL="0" algn="ctr">
              <a:defRPr sz="750" b="0" i="0">
                <a:solidFill>
                  <a:schemeClr val="bg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dirty="0"/>
          </a:p>
        </p:txBody>
      </p:sp>
      <p:sp>
        <p:nvSpPr>
          <p:cNvPr id="15" name="Title Placeholder 1">
            <a:extLst>
              <a:ext uri="{FF2B5EF4-FFF2-40B4-BE49-F238E27FC236}">
                <a16:creationId xmlns:a16="http://schemas.microsoft.com/office/drawing/2014/main" id="{801A7D15-B225-F147-B8A4-FC671FF276EA}"/>
              </a:ext>
            </a:extLst>
          </p:cNvPr>
          <p:cNvSpPr>
            <a:spLocks noGrp="1"/>
          </p:cNvSpPr>
          <p:nvPr>
            <p:ph type="title"/>
          </p:nvPr>
        </p:nvSpPr>
        <p:spPr>
          <a:xfrm>
            <a:off x="1119188" y="454026"/>
            <a:ext cx="7675958" cy="802555"/>
          </a:xfrm>
          <a:prstGeom prst="rect">
            <a:avLst/>
          </a:prstGeom>
        </p:spPr>
        <p:txBody>
          <a:bodyPr vert="horz" lIns="0" tIns="0" rIns="1828800" bIns="0" rtlCol="0" anchor="b" anchorCtr="0">
            <a:noAutofit/>
          </a:bodyPr>
          <a:lstStyle/>
          <a:p>
            <a:r>
              <a:rPr lang="en-US"/>
              <a:t>Click to edit Master title style</a:t>
            </a:r>
            <a:endParaRPr lang="en-US" dirty="0"/>
          </a:p>
        </p:txBody>
      </p:sp>
      <p:sp>
        <p:nvSpPr>
          <p:cNvPr id="16" name="Rectangle 15">
            <a:extLst>
              <a:ext uri="{FF2B5EF4-FFF2-40B4-BE49-F238E27FC236}">
                <a16:creationId xmlns:a16="http://schemas.microsoft.com/office/drawing/2014/main" id="{4DF09E08-C890-E648-AF5E-D46BEEB1C965}"/>
              </a:ext>
            </a:extLst>
          </p:cNvPr>
          <p:cNvSpPr/>
          <p:nvPr/>
        </p:nvSpPr>
        <p:spPr bwMode="auto">
          <a:xfrm>
            <a:off x="9222160" y="1"/>
            <a:ext cx="497541" cy="575099"/>
          </a:xfrm>
          <a:prstGeom prst="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7C338605-D853-A540-BDE8-567BBDA6C9FD}"/>
              </a:ext>
            </a:extLst>
          </p:cNvPr>
          <p:cNvSpPr/>
          <p:nvPr/>
        </p:nvSpPr>
        <p:spPr bwMode="auto">
          <a:xfrm>
            <a:off x="9222160" y="628290"/>
            <a:ext cx="497541" cy="575099"/>
          </a:xfrm>
          <a:prstGeom prst="rect">
            <a:avLst/>
          </a:prstGeom>
          <a:solidFill>
            <a:schemeClr val="accent2"/>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FBB599EB-E07F-3046-B37D-E04E6F1F9453}"/>
              </a:ext>
            </a:extLst>
          </p:cNvPr>
          <p:cNvSpPr/>
          <p:nvPr/>
        </p:nvSpPr>
        <p:spPr bwMode="auto">
          <a:xfrm>
            <a:off x="9222160" y="4398031"/>
            <a:ext cx="497541" cy="575099"/>
          </a:xfrm>
          <a:prstGeom prst="rect">
            <a:avLst/>
          </a:prstGeom>
          <a:solidFill>
            <a:srgbClr val="490E67"/>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F35980EF-EE4E-394A-A9B2-18E15C439EDB}"/>
              </a:ext>
            </a:extLst>
          </p:cNvPr>
          <p:cNvSpPr/>
          <p:nvPr/>
        </p:nvSpPr>
        <p:spPr bwMode="auto">
          <a:xfrm>
            <a:off x="9222160" y="1256581"/>
            <a:ext cx="497541" cy="575099"/>
          </a:xfrm>
          <a:prstGeom prst="rect">
            <a:avLst/>
          </a:prstGeom>
          <a:solidFill>
            <a:schemeClr val="accent3"/>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BA9A2A38-27A8-154C-9998-78CF25A77867}"/>
              </a:ext>
            </a:extLst>
          </p:cNvPr>
          <p:cNvSpPr/>
          <p:nvPr/>
        </p:nvSpPr>
        <p:spPr bwMode="auto">
          <a:xfrm>
            <a:off x="9222160" y="1884871"/>
            <a:ext cx="497541" cy="575099"/>
          </a:xfrm>
          <a:prstGeom prst="rect">
            <a:avLst/>
          </a:prstGeom>
          <a:solidFill>
            <a:schemeClr val="accent4"/>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013EDAED-CF33-2048-9436-2F06EFEDA883}"/>
              </a:ext>
            </a:extLst>
          </p:cNvPr>
          <p:cNvSpPr/>
          <p:nvPr/>
        </p:nvSpPr>
        <p:spPr bwMode="auto">
          <a:xfrm>
            <a:off x="9222160" y="2513161"/>
            <a:ext cx="497541" cy="575099"/>
          </a:xfrm>
          <a:prstGeom prst="rect">
            <a:avLst/>
          </a:prstGeom>
          <a:solidFill>
            <a:schemeClr val="accent5"/>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3D29B66E-0FBD-A64D-9E8D-92BA401FCB3C}"/>
              </a:ext>
            </a:extLst>
          </p:cNvPr>
          <p:cNvSpPr/>
          <p:nvPr/>
        </p:nvSpPr>
        <p:spPr bwMode="auto">
          <a:xfrm>
            <a:off x="9222160" y="3141451"/>
            <a:ext cx="497541" cy="575099"/>
          </a:xfrm>
          <a:prstGeom prst="rect">
            <a:avLst/>
          </a:prstGeom>
          <a:solidFill>
            <a:schemeClr val="accent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4" name="Rectangle 23">
            <a:extLst>
              <a:ext uri="{FF2B5EF4-FFF2-40B4-BE49-F238E27FC236}">
                <a16:creationId xmlns:a16="http://schemas.microsoft.com/office/drawing/2014/main" id="{71FBB923-E560-6C40-B3C3-D56ECB451613}"/>
              </a:ext>
            </a:extLst>
          </p:cNvPr>
          <p:cNvSpPr/>
          <p:nvPr/>
        </p:nvSpPr>
        <p:spPr bwMode="auto">
          <a:xfrm>
            <a:off x="9222160" y="3769740"/>
            <a:ext cx="497541" cy="575099"/>
          </a:xfrm>
          <a:prstGeom prst="rect">
            <a:avLst/>
          </a:prstGeom>
          <a:solidFill>
            <a:srgbClr val="2C9942"/>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449164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dt="0"/>
  <p:txStyles>
    <p:titleStyle>
      <a:lvl1pPr algn="l" defTabSz="685800" rtl="0" eaLnBrk="1" latinLnBrk="0" hangingPunct="1">
        <a:lnSpc>
          <a:spcPct val="100000"/>
        </a:lnSpc>
        <a:spcBef>
          <a:spcPct val="0"/>
        </a:spcBef>
        <a:buNone/>
        <a:defRPr sz="2250" b="0" i="0" kern="1200">
          <a:solidFill>
            <a:schemeClr val="accent1"/>
          </a:solidFill>
          <a:latin typeface="Rockwell" panose="02060603020205020403" pitchFamily="18" charset="77"/>
          <a:ea typeface="Rockwell" panose="02060603020205020403" pitchFamily="18" charset="77"/>
          <a:cs typeface="Verdana" panose="020B0604030504040204" pitchFamily="34" charset="0"/>
        </a:defRPr>
      </a:lvl1pPr>
    </p:titleStyle>
    <p:bodyStyle>
      <a:lvl1pPr marL="0" indent="0" algn="l" defTabSz="685800" rtl="0" eaLnBrk="1" latinLnBrk="0" hangingPunct="1">
        <a:lnSpc>
          <a:spcPct val="100000"/>
        </a:lnSpc>
        <a:spcBef>
          <a:spcPts val="0"/>
        </a:spcBef>
        <a:spcAft>
          <a:spcPts val="450"/>
        </a:spcAft>
        <a:buFont typeface="Arial" panose="020B0604020202020204" pitchFamily="34" charset="0"/>
        <a:buNone/>
        <a:defRPr sz="1350" b="0" i="0" kern="1200">
          <a:solidFill>
            <a:schemeClr val="tx1"/>
          </a:solidFill>
          <a:latin typeface="+mn-lt"/>
          <a:ea typeface="Roboto" panose="02000000000000000000" pitchFamily="2" charset="0"/>
          <a:cs typeface="Times New Roman" panose="02020603050405020304" pitchFamily="18" charset="0"/>
        </a:defRPr>
      </a:lvl1pPr>
      <a:lvl2pPr marL="0" indent="0" algn="l" defTabSz="685800" rtl="0" eaLnBrk="1" latinLnBrk="0" hangingPunct="1">
        <a:lnSpc>
          <a:spcPct val="100000"/>
        </a:lnSpc>
        <a:spcBef>
          <a:spcPts val="0"/>
        </a:spcBef>
        <a:spcAft>
          <a:spcPts val="225"/>
        </a:spcAft>
        <a:buClr>
          <a:schemeClr val="accent1"/>
        </a:buClr>
        <a:buFontTx/>
        <a:buNone/>
        <a:tabLst>
          <a:tab pos="210741" algn="l"/>
        </a:tabLst>
        <a:defRPr sz="1350" b="1" i="0" kern="1200">
          <a:solidFill>
            <a:schemeClr val="tx2"/>
          </a:solidFill>
          <a:latin typeface="+mn-lt"/>
          <a:ea typeface="Roboto" panose="02000000000000000000" pitchFamily="2" charset="0"/>
          <a:cs typeface="Times New Roman" panose="02020603050405020304" pitchFamily="18" charset="0"/>
        </a:defRPr>
      </a:lvl2pPr>
      <a:lvl3pPr marL="212598" indent="-212598" algn="l" defTabSz="219456" rtl="0" eaLnBrk="1" latinLnBrk="0" hangingPunct="1">
        <a:lnSpc>
          <a:spcPct val="100000"/>
        </a:lnSpc>
        <a:spcBef>
          <a:spcPts val="0"/>
        </a:spcBef>
        <a:spcAft>
          <a:spcPts val="450"/>
        </a:spcAft>
        <a:buClr>
          <a:schemeClr val="tx1"/>
        </a:buClr>
        <a:buFont typeface="Arial" panose="020B0604020202020204" pitchFamily="34" charset="0"/>
        <a:buChar char="•"/>
        <a:tabLst>
          <a:tab pos="207169" algn="l"/>
          <a:tab pos="438150" algn="l"/>
        </a:tabLst>
        <a:defRPr sz="1350" b="0" i="0" kern="1200">
          <a:solidFill>
            <a:schemeClr val="tx1"/>
          </a:solidFill>
          <a:latin typeface="+mn-lt"/>
          <a:ea typeface="Roboto" panose="02000000000000000000" pitchFamily="2" charset="0"/>
          <a:cs typeface="Times New Roman" panose="02020603050405020304" pitchFamily="18" charset="0"/>
        </a:defRPr>
      </a:lvl3pPr>
      <a:lvl4pPr marL="426244" marR="0" indent="-214313" algn="l" defTabSz="219456" rtl="0" eaLnBrk="1" fontAlgn="auto" latinLnBrk="0" hangingPunct="1">
        <a:lnSpc>
          <a:spcPct val="100000"/>
        </a:lnSpc>
        <a:spcBef>
          <a:spcPts val="0"/>
        </a:spcBef>
        <a:spcAft>
          <a:spcPts val="450"/>
        </a:spcAft>
        <a:buClr>
          <a:schemeClr val="tx1"/>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4pPr>
      <a:lvl5pPr marL="637794" indent="-212598" algn="l" defTabSz="219456" rtl="0" eaLnBrk="1" latinLnBrk="0" hangingPunct="1">
        <a:lnSpc>
          <a:spcPct val="100000"/>
        </a:lnSpc>
        <a:spcBef>
          <a:spcPts val="0"/>
        </a:spcBef>
        <a:spcAft>
          <a:spcPts val="450"/>
        </a:spcAft>
        <a:buClr>
          <a:schemeClr val="tx1"/>
        </a:buClr>
        <a:buSzPct val="100000"/>
        <a:buFont typeface="Arial" panose="020B0604020202020204" pitchFamily="34" charset="0"/>
        <a:buChar char="•"/>
        <a:tabLst>
          <a:tab pos="219456" algn="l"/>
          <a:tab pos="438912"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212598"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350" b="0" i="0" kern="1200">
          <a:solidFill>
            <a:schemeClr val="tx1"/>
          </a:solidFill>
          <a:latin typeface="+mn-lt"/>
          <a:ea typeface="Roboto" panose="02000000000000000000" pitchFamily="2" charset="0"/>
          <a:cs typeface="Times New Roman" panose="02020603050405020304" pitchFamily="18" charset="0"/>
        </a:defRPr>
      </a:lvl6pPr>
      <a:lvl7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7pPr>
      <a:lvl8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8pPr>
      <a:lvl9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94">
          <p15:clr>
            <a:srgbClr val="F26B43"/>
          </p15:clr>
        </p15:guide>
        <p15:guide id="3" pos="296">
          <p15:clr>
            <a:srgbClr val="F26B43"/>
          </p15:clr>
        </p15:guide>
        <p15:guide id="10" pos="4161">
          <p15:clr>
            <a:srgbClr val="F26B43"/>
          </p15:clr>
        </p15:guide>
        <p15:guide id="12" pos="4237">
          <p15:clr>
            <a:srgbClr val="F26B43"/>
          </p15:clr>
        </p15:guide>
        <p15:guide id="13" pos="7389">
          <p15:clr>
            <a:srgbClr val="F26B43"/>
          </p15:clr>
        </p15:guide>
        <p15:guide id="15" pos="5192">
          <p15:clr>
            <a:srgbClr val="F26B43"/>
          </p15:clr>
        </p15:guide>
        <p15:guide id="16" pos="5336">
          <p15:clr>
            <a:srgbClr val="F26B43"/>
          </p15:clr>
        </p15:guide>
        <p15:guide id="23" orient="horz" pos="4224">
          <p15:clr>
            <a:srgbClr val="F26B43"/>
          </p15:clr>
        </p15:guide>
        <p15:guide id="25" orient="horz" pos="288">
          <p15:clr>
            <a:srgbClr val="F26B43"/>
          </p15:clr>
        </p15:guide>
        <p15:guide id="31" orient="horz" pos="4036">
          <p15:clr>
            <a:srgbClr val="F26B43"/>
          </p15:clr>
        </p15:guide>
        <p15:guide id="32" orient="horz" pos="4132">
          <p15:clr>
            <a:srgbClr val="F26B43"/>
          </p15:clr>
        </p15:guide>
        <p15:guide id="37" pos="3138">
          <p15:clr>
            <a:srgbClr val="F26B43"/>
          </p15:clr>
        </p15:guide>
        <p15:guide id="40" pos="4093">
          <p15:clr>
            <a:srgbClr val="F26B43"/>
          </p15:clr>
        </p15:guide>
        <p15:guide id="48" orient="horz" pos="993">
          <p15:clr>
            <a:srgbClr val="F26B43"/>
          </p15:clr>
        </p15:guide>
        <p15:guide id="50" orient="horz" pos="788">
          <p15:clr>
            <a:srgbClr val="F26B43"/>
          </p15:clr>
        </p15:guide>
        <p15:guide id="51" pos="9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fity.club/lists/suggestions/seriously-synonym/" TargetMode="External"/><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hyperlink" Target="https://www.publicdomainpictures.net/view-image.php?image=37364&amp;picture=uniforme-enfermeras" TargetMode="External"/><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1.emf"/><Relationship Id="rId12" Type="http://schemas.openxmlformats.org/officeDocument/2006/relationships/oleObject" Target="../embeddings/oleObject6.bin"/><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43.emf"/><Relationship Id="rId5" Type="http://schemas.openxmlformats.org/officeDocument/2006/relationships/image" Target="../media/image40.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education-learning-school-educate-919895/" TargetMode="External"/><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8" Type="http://schemas.openxmlformats.org/officeDocument/2006/relationships/hyperlink" Target="https://doi.org/10.1016/j.clnu.2020.03.005" TargetMode="External"/><Relationship Id="rId3" Type="http://schemas.openxmlformats.org/officeDocument/2006/relationships/hyperlink" Target="https://doi.org/10.1177/0148607116673053" TargetMode="External"/><Relationship Id="rId7" Type="http://schemas.openxmlformats.org/officeDocument/2006/relationships/hyperlink" Target="https://www.oplc.nh.gov/scope-practice" TargetMode="External"/><Relationship Id="rId2" Type="http://schemas.openxmlformats.org/officeDocument/2006/relationships/hyperlink" Target="https://doi.org/10.1177/0148607115621863" TargetMode="External"/><Relationship Id="rId1" Type="http://schemas.openxmlformats.org/officeDocument/2006/relationships/slideLayout" Target="../slideLayouts/slideLayout8.xml"/><Relationship Id="rId6" Type="http://schemas.openxmlformats.org/officeDocument/2006/relationships/hyperlink" Target="https://www.nice.org.uk/guidance/cg32" TargetMode="External"/><Relationship Id="rId5" Type="http://schemas.openxmlformats.org/officeDocument/2006/relationships/hyperlink" Target="https://www.mass.gov/orgs/board-of-registration-in-nursing" TargetMode="External"/><Relationship Id="rId10" Type="http://schemas.openxmlformats.org/officeDocument/2006/relationships/hyperlink" Target="https://www.cdc.gov/infection-control/hcp/intravascular-catheter-related-infection/index.html" TargetMode="External"/><Relationship Id="rId4" Type="http://schemas.openxmlformats.org/officeDocument/2006/relationships/hyperlink" Target="https://doi.org/10.1097/NAN.0000000000000396" TargetMode="External"/><Relationship Id="rId9" Type="http://schemas.openxmlformats.org/officeDocument/2006/relationships/hyperlink" Target="https://www.ecfr.gov/current/title-42/chapter-IV/subchapter-G/part-484"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title"/>
          </p:nvPr>
        </p:nvSpPr>
        <p:spPr>
          <a:xfrm>
            <a:off x="1782416" y="1699528"/>
            <a:ext cx="5953176" cy="2458919"/>
          </a:xfrm>
        </p:spPr>
        <p:txBody>
          <a:bodyPr/>
          <a:lstStyle/>
          <a:p>
            <a:r>
              <a:rPr lang="en-US" dirty="0"/>
              <a:t>Total Parental Nutrition</a:t>
            </a:r>
            <a:br>
              <a:rPr lang="en-US" dirty="0"/>
            </a:br>
            <a:r>
              <a:rPr lang="en-US" dirty="0"/>
              <a:t>(TPN)</a:t>
            </a:r>
            <a:br>
              <a:rPr lang="en-US" dirty="0"/>
            </a:br>
            <a:r>
              <a:rPr lang="en-US" dirty="0"/>
              <a:t>First-Dose </a:t>
            </a:r>
            <a:r>
              <a:rPr dirty="0"/>
              <a:t>Training</a:t>
            </a:r>
            <a:br>
              <a:rPr lang="en-US" dirty="0"/>
            </a:br>
            <a:r>
              <a:rPr lang="en-US" dirty="0"/>
              <a:t>Safe Practice for Home Infusion</a:t>
            </a:r>
            <a:endParaRPr dirty="0"/>
          </a:p>
        </p:txBody>
      </p:sp>
      <p:sp>
        <p:nvSpPr>
          <p:cNvPr id="3" name="Subtitle 2"/>
          <p:cNvSpPr>
            <a:spLocks noGrp="1" noRot="1" noMove="1" noResize="1" noEditPoints="1" noAdjustHandles="1" noChangeArrowheads="1" noChangeShapeType="1"/>
          </p:cNvSpPr>
          <p:nvPr>
            <p:ph type="body" sz="quarter" idx="19"/>
          </p:nvPr>
        </p:nvSpPr>
        <p:spPr>
          <a:xfrm>
            <a:off x="2347774" y="5920629"/>
            <a:ext cx="6603595" cy="592504"/>
          </a:xfrm>
        </p:spPr>
        <p:txBody>
          <a:bodyPr/>
          <a:lstStyle/>
          <a:p>
            <a:pPr algn="r"/>
            <a:r>
              <a:rPr lang="en-US" i="1" dirty="0"/>
              <a:t>Clinical Staff Development: Nicole M. Tsoukalas, MSN, APRN, FNP-C</a:t>
            </a:r>
            <a:br>
              <a:rPr lang="en-US" i="1" dirty="0"/>
            </a:br>
            <a:r>
              <a:rPr lang="en-US" i="1" dirty="0"/>
              <a:t>August 2025</a:t>
            </a:r>
            <a:endParaRPr i="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2A8986-E0D8-3D58-FFB4-0CB233531227}"/>
              </a:ext>
            </a:extLst>
          </p:cNvPr>
          <p:cNvSpPr>
            <a:spLocks noGrp="1" noRot="1" noMove="1" noResize="1" noEditPoints="1" noAdjustHandles="1" noChangeArrowheads="1" noChangeShapeType="1"/>
          </p:cNvSpPr>
          <p:nvPr>
            <p:ph type="title"/>
          </p:nvPr>
        </p:nvSpPr>
        <p:spPr/>
        <p:txBody>
          <a:bodyPr anchor="b">
            <a:normAutofit/>
          </a:bodyPr>
          <a:lstStyle/>
          <a:p>
            <a:r>
              <a:rPr lang="en-US" dirty="0"/>
              <a:t>Learner Objectives</a:t>
            </a:r>
          </a:p>
        </p:txBody>
      </p:sp>
      <p:sp>
        <p:nvSpPr>
          <p:cNvPr id="9" name="Content Placeholder 1">
            <a:extLst>
              <a:ext uri="{FF2B5EF4-FFF2-40B4-BE49-F238E27FC236}">
                <a16:creationId xmlns:a16="http://schemas.microsoft.com/office/drawing/2014/main" id="{B140107C-E5CA-1B25-0AB5-B3F15DB04D59}"/>
              </a:ext>
            </a:extLst>
          </p:cNvPr>
          <p:cNvSpPr>
            <a:spLocks noGrp="1" noRot="1" noMove="1" noResize="1" noEditPoints="1" noAdjustHandles="1" noChangeArrowheads="1" noChangeShapeType="1"/>
          </p:cNvSpPr>
          <p:nvPr>
            <p:ph idx="4294967295"/>
          </p:nvPr>
        </p:nvSpPr>
        <p:spPr>
          <a:xfrm>
            <a:off x="1106885" y="1581149"/>
            <a:ext cx="7688262" cy="4822825"/>
          </a:xfrm>
        </p:spPr>
        <p:txBody>
          <a:bodyPr>
            <a:normAutofit lnSpcReduction="10000"/>
          </a:bodyPr>
          <a:lstStyle/>
          <a:p>
            <a:pPr>
              <a:lnSpc>
                <a:spcPct val="150000"/>
              </a:lnSpc>
              <a:buNone/>
            </a:pPr>
            <a:r>
              <a:rPr lang="en-US" b="1" i="1" dirty="0"/>
              <a:t>By the end of this training, participants will be able to:</a:t>
            </a:r>
          </a:p>
          <a:p>
            <a:pPr marL="342900" indent="-342900">
              <a:lnSpc>
                <a:spcPct val="150000"/>
              </a:lnSpc>
              <a:buFont typeface="+mj-lt"/>
              <a:buAutoNum type="arabicPeriod"/>
            </a:pPr>
            <a:r>
              <a:rPr lang="en-US" b="1" i="1" dirty="0"/>
              <a:t>Identify</a:t>
            </a:r>
            <a:r>
              <a:rPr lang="en-US" dirty="0"/>
              <a:t> regulatory requirements, as well as CMS and Joint Commission standards for first-dose TPN.</a:t>
            </a:r>
          </a:p>
          <a:p>
            <a:pPr marL="342900" indent="-342900">
              <a:lnSpc>
                <a:spcPct val="150000"/>
              </a:lnSpc>
              <a:buFont typeface="+mj-lt"/>
              <a:buAutoNum type="arabicPeriod"/>
            </a:pPr>
            <a:r>
              <a:rPr lang="en-US" b="1" i="1" dirty="0"/>
              <a:t>Explain</a:t>
            </a:r>
            <a:r>
              <a:rPr lang="en-US" dirty="0"/>
              <a:t> the clinical rationale and risks associated with initiating TPN therapy in the home setting.</a:t>
            </a:r>
          </a:p>
          <a:p>
            <a:pPr marL="342900" indent="-342900">
              <a:lnSpc>
                <a:spcPct val="150000"/>
              </a:lnSpc>
              <a:buFont typeface="+mj-lt"/>
              <a:buAutoNum type="arabicPeriod"/>
            </a:pPr>
            <a:r>
              <a:rPr lang="en-US" b="1" i="1" dirty="0"/>
              <a:t>Recognize</a:t>
            </a:r>
            <a:r>
              <a:rPr lang="en-US" dirty="0"/>
              <a:t> the nurse’s role in first-dose administration, including patient monitoring, emergency preparedness, and documentation.</a:t>
            </a:r>
          </a:p>
          <a:p>
            <a:pPr marL="342900" indent="-342900">
              <a:lnSpc>
                <a:spcPct val="150000"/>
              </a:lnSpc>
              <a:buFont typeface="+mj-lt"/>
              <a:buAutoNum type="arabicPeriod"/>
            </a:pPr>
            <a:r>
              <a:rPr lang="en-US" b="1" i="1" dirty="0"/>
              <a:t>Demonstrate</a:t>
            </a:r>
            <a:r>
              <a:rPr lang="en-US" dirty="0"/>
              <a:t> safe setup and operation of a CADD Solis pump for TPN administration.</a:t>
            </a:r>
          </a:p>
          <a:p>
            <a:pPr marL="342900" indent="-342900">
              <a:lnSpc>
                <a:spcPct val="150000"/>
              </a:lnSpc>
              <a:buFont typeface="+mj-lt"/>
              <a:buAutoNum type="arabicPeriod"/>
            </a:pPr>
            <a:r>
              <a:rPr lang="en-US" b="1" i="1" dirty="0"/>
              <a:t>Apply</a:t>
            </a:r>
            <a:r>
              <a:rPr lang="en-US" dirty="0"/>
              <a:t> appropriate clinical judgment during first-dose monitoring and respond effectively to complications.</a:t>
            </a:r>
          </a:p>
          <a:p>
            <a:endParaRPr lang="en-US" dirty="0"/>
          </a:p>
        </p:txBody>
      </p:sp>
      <p:sp>
        <p:nvSpPr>
          <p:cNvPr id="2" name="Footer Placeholder 1">
            <a:extLst>
              <a:ext uri="{FF2B5EF4-FFF2-40B4-BE49-F238E27FC236}">
                <a16:creationId xmlns:a16="http://schemas.microsoft.com/office/drawing/2014/main" id="{BB4DCE14-1DB3-E83D-D063-DD5A8C96DE45}"/>
              </a:ext>
            </a:extLst>
          </p:cNvPr>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6772BF4E-67D3-4929-5D8D-3A86621AF6BF}"/>
              </a:ext>
            </a:extLst>
          </p:cNvPr>
          <p:cNvSpPr>
            <a:spLocks noGrp="1"/>
          </p:cNvSpPr>
          <p:nvPr>
            <p:ph type="sldNum" sz="quarter" idx="12"/>
          </p:nvPr>
        </p:nvSpPr>
        <p:spPr/>
        <p:txBody>
          <a:bodyPr/>
          <a:lstStyle/>
          <a:p>
            <a:fld id="{C1FF6DA9-008F-8B48-92A6-B652298478BF}" type="slidenum">
              <a:rPr lang="en-US" smtClean="0"/>
              <a:t>10</a:t>
            </a:fld>
            <a:endParaRPr lang="en-US"/>
          </a:p>
        </p:txBody>
      </p:sp>
    </p:spTree>
    <p:extLst>
      <p:ext uri="{BB962C8B-B14F-4D97-AF65-F5344CB8AC3E}">
        <p14:creationId xmlns:p14="http://schemas.microsoft.com/office/powerpoint/2010/main" val="1346856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10FE3-0552-648E-CC33-A54689CB65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18F8B0-3DF9-8423-550A-7CF1A34942B2}"/>
              </a:ext>
            </a:extLst>
          </p:cNvPr>
          <p:cNvSpPr>
            <a:spLocks noGrp="1" noRot="1" noMove="1" noResize="1" noEditPoints="1" noAdjustHandles="1" noChangeArrowheads="1" noChangeShapeType="1"/>
          </p:cNvSpPr>
          <p:nvPr>
            <p:ph type="title"/>
          </p:nvPr>
        </p:nvSpPr>
        <p:spPr>
          <a:xfrm>
            <a:off x="728067" y="977679"/>
            <a:ext cx="7687866" cy="5141913"/>
          </a:xfrm>
        </p:spPr>
        <p:txBody>
          <a:bodyPr/>
          <a:lstStyle/>
          <a:p>
            <a:pPr algn="ctr"/>
            <a:r>
              <a:rPr lang="en-US" dirty="0"/>
              <a:t>TPN Basics</a:t>
            </a:r>
          </a:p>
        </p:txBody>
      </p:sp>
      <p:sp>
        <p:nvSpPr>
          <p:cNvPr id="3" name="Footer Placeholder 2">
            <a:extLst>
              <a:ext uri="{FF2B5EF4-FFF2-40B4-BE49-F238E27FC236}">
                <a16:creationId xmlns:a16="http://schemas.microsoft.com/office/drawing/2014/main" id="{D36AF21D-4602-4702-47AA-9EA3838FB9FB}"/>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02FD2C62-ADAB-ACD4-25D6-01FFCF7C1333}"/>
              </a:ext>
            </a:extLst>
          </p:cNvPr>
          <p:cNvSpPr>
            <a:spLocks noGrp="1"/>
          </p:cNvSpPr>
          <p:nvPr>
            <p:ph type="sldNum" sz="quarter" idx="11"/>
          </p:nvPr>
        </p:nvSpPr>
        <p:spPr/>
        <p:txBody>
          <a:bodyPr/>
          <a:lstStyle/>
          <a:p>
            <a:fld id="{C1FF6DA9-008F-8B48-92A6-B652298478BF}" type="slidenum">
              <a:rPr lang="en-US" smtClean="0"/>
              <a:t>11</a:t>
            </a:fld>
            <a:endParaRPr lang="en-US"/>
          </a:p>
        </p:txBody>
      </p:sp>
    </p:spTree>
    <p:extLst>
      <p:ext uri="{BB962C8B-B14F-4D97-AF65-F5344CB8AC3E}">
        <p14:creationId xmlns:p14="http://schemas.microsoft.com/office/powerpoint/2010/main" val="518108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B484B8-1138-D289-C935-97C6202FF716}"/>
              </a:ext>
            </a:extLst>
          </p:cNvPr>
          <p:cNvSpPr>
            <a:spLocks noGrp="1" noRot="1" noMove="1" noResize="1" noEditPoints="1" noAdjustHandles="1" noChangeArrowheads="1" noChangeShapeType="1"/>
          </p:cNvSpPr>
          <p:nvPr>
            <p:ph sz="quarter" idx="12"/>
          </p:nvPr>
        </p:nvSpPr>
        <p:spPr>
          <a:xfrm>
            <a:off x="1108472" y="1581150"/>
            <a:ext cx="3759994" cy="4822825"/>
          </a:xfrm>
        </p:spPr>
        <p:txBody>
          <a:bodyPr rIns="0">
            <a:normAutofit lnSpcReduction="10000"/>
          </a:bodyPr>
          <a:lstStyle/>
          <a:p>
            <a:pPr marL="285750" indent="-285750">
              <a:lnSpc>
                <a:spcPct val="90000"/>
              </a:lnSpc>
              <a:spcBef>
                <a:spcPts val="600"/>
              </a:spcBef>
              <a:spcAft>
                <a:spcPts val="600"/>
              </a:spcAft>
              <a:buFont typeface="Arial" panose="020B0604020202020204" pitchFamily="34" charset="0"/>
              <a:buChar char="•"/>
            </a:pPr>
            <a:r>
              <a:rPr lang="en-US" sz="1600" b="1" dirty="0"/>
              <a:t>Total Parenteral Nutrition</a:t>
            </a:r>
          </a:p>
          <a:p>
            <a:pPr marL="498348" lvl="2" indent="-285750">
              <a:lnSpc>
                <a:spcPct val="90000"/>
              </a:lnSpc>
              <a:spcBef>
                <a:spcPts val="600"/>
              </a:spcBef>
              <a:spcAft>
                <a:spcPts val="600"/>
              </a:spcAft>
            </a:pPr>
            <a:r>
              <a:rPr lang="en-US" sz="1600" i="1" dirty="0"/>
              <a:t>Complete</a:t>
            </a:r>
            <a:r>
              <a:rPr lang="en-US" sz="1600" dirty="0"/>
              <a:t> IV nutrition when an individual’s gastrointestinal (GI) tract fails or is impaired.</a:t>
            </a:r>
          </a:p>
          <a:p>
            <a:pPr marL="285750" indent="-285750">
              <a:lnSpc>
                <a:spcPct val="90000"/>
              </a:lnSpc>
              <a:spcBef>
                <a:spcPts val="600"/>
              </a:spcBef>
              <a:spcAft>
                <a:spcPts val="600"/>
              </a:spcAft>
              <a:buFont typeface="Arial" panose="020B0604020202020204" pitchFamily="34" charset="0"/>
              <a:buChar char="•"/>
            </a:pPr>
            <a:r>
              <a:rPr lang="en-US" sz="1600" b="1" dirty="0"/>
              <a:t>Components</a:t>
            </a:r>
            <a:r>
              <a:rPr lang="en-US" sz="1600" dirty="0"/>
              <a:t>:</a:t>
            </a:r>
          </a:p>
          <a:p>
            <a:pPr marL="498348" lvl="2" indent="-285750">
              <a:lnSpc>
                <a:spcPct val="90000"/>
              </a:lnSpc>
              <a:spcBef>
                <a:spcPts val="600"/>
              </a:spcBef>
              <a:spcAft>
                <a:spcPts val="600"/>
              </a:spcAft>
            </a:pPr>
            <a:r>
              <a:rPr lang="en-US" sz="1600" dirty="0"/>
              <a:t>Macronutrients: Carbohydrates (dextrose), Proteins (amino acids), Fats (lipid emulsions)</a:t>
            </a:r>
          </a:p>
          <a:p>
            <a:pPr marL="498348" lvl="2" indent="-285750">
              <a:lnSpc>
                <a:spcPct val="90000"/>
              </a:lnSpc>
              <a:spcBef>
                <a:spcPts val="600"/>
              </a:spcBef>
              <a:spcAft>
                <a:spcPts val="600"/>
              </a:spcAft>
            </a:pPr>
            <a:r>
              <a:rPr lang="en-US" sz="1600" dirty="0"/>
              <a:t>Micronutrients: Electrolytes, trace elements, vitamins, minerals</a:t>
            </a:r>
          </a:p>
          <a:p>
            <a:pPr marL="498348" lvl="2" indent="-285750">
              <a:lnSpc>
                <a:spcPct val="90000"/>
              </a:lnSpc>
              <a:spcBef>
                <a:spcPts val="600"/>
              </a:spcBef>
              <a:spcAft>
                <a:spcPts val="600"/>
              </a:spcAft>
            </a:pPr>
            <a:r>
              <a:rPr lang="en-US" sz="1600" dirty="0"/>
              <a:t>Water (fluid balance)</a:t>
            </a:r>
          </a:p>
          <a:p>
            <a:pPr marL="342900" lvl="1" indent="-342900">
              <a:lnSpc>
                <a:spcPct val="90000"/>
              </a:lnSpc>
              <a:spcBef>
                <a:spcPts val="600"/>
              </a:spcBef>
              <a:spcAft>
                <a:spcPts val="600"/>
              </a:spcAft>
              <a:buFont typeface="Arial" panose="020B0604020202020204" pitchFamily="34" charset="0"/>
              <a:buChar char="•"/>
            </a:pPr>
            <a:r>
              <a:rPr lang="en-US" dirty="0"/>
              <a:t>Goal</a:t>
            </a:r>
          </a:p>
          <a:p>
            <a:pPr marL="555498" lvl="2" indent="-342900">
              <a:lnSpc>
                <a:spcPct val="90000"/>
              </a:lnSpc>
              <a:spcBef>
                <a:spcPts val="600"/>
              </a:spcBef>
              <a:spcAft>
                <a:spcPts val="600"/>
              </a:spcAft>
            </a:pPr>
            <a:r>
              <a:rPr lang="en-US" sz="1600" dirty="0"/>
              <a:t>Maintain or restore nutritional status</a:t>
            </a:r>
          </a:p>
          <a:p>
            <a:pPr marL="555498" lvl="2" indent="-342900">
              <a:lnSpc>
                <a:spcPct val="90000"/>
              </a:lnSpc>
              <a:spcBef>
                <a:spcPts val="600"/>
              </a:spcBef>
              <a:spcAft>
                <a:spcPts val="600"/>
              </a:spcAft>
            </a:pPr>
            <a:r>
              <a:rPr lang="en-US" sz="1600" dirty="0"/>
              <a:t>Promote healing</a:t>
            </a:r>
          </a:p>
          <a:p>
            <a:pPr marL="555498" lvl="2" indent="-342900">
              <a:lnSpc>
                <a:spcPct val="90000"/>
              </a:lnSpc>
              <a:spcBef>
                <a:spcPts val="600"/>
              </a:spcBef>
              <a:spcAft>
                <a:spcPts val="600"/>
              </a:spcAft>
            </a:pPr>
            <a:r>
              <a:rPr lang="en-US" sz="1600" dirty="0"/>
              <a:t>Prevent Malnutrition</a:t>
            </a:r>
          </a:p>
        </p:txBody>
      </p:sp>
      <p:sp>
        <p:nvSpPr>
          <p:cNvPr id="3" name="Title 2">
            <a:extLst>
              <a:ext uri="{FF2B5EF4-FFF2-40B4-BE49-F238E27FC236}">
                <a16:creationId xmlns:a16="http://schemas.microsoft.com/office/drawing/2014/main" id="{12C138AE-CD90-FA28-A6EB-FC1E52D9B85E}"/>
              </a:ext>
            </a:extLst>
          </p:cNvPr>
          <p:cNvSpPr>
            <a:spLocks noGrp="1" noRot="1" noMove="1" noResize="1" noEditPoints="1" noAdjustHandles="1" noChangeArrowheads="1" noChangeShapeType="1"/>
          </p:cNvSpPr>
          <p:nvPr>
            <p:ph type="title"/>
          </p:nvPr>
        </p:nvSpPr>
        <p:spPr>
          <a:xfrm>
            <a:off x="1109663" y="454026"/>
            <a:ext cx="7685484" cy="802555"/>
          </a:xfrm>
        </p:spPr>
        <p:txBody>
          <a:bodyPr anchor="b">
            <a:normAutofit/>
          </a:bodyPr>
          <a:lstStyle/>
          <a:p>
            <a:r>
              <a:rPr lang="en-US" dirty="0"/>
              <a:t>What is TPN?</a:t>
            </a:r>
          </a:p>
        </p:txBody>
      </p:sp>
      <p:pic>
        <p:nvPicPr>
          <p:cNvPr id="1026" name="Picture 2" descr="Generated image">
            <a:extLst>
              <a:ext uri="{FF2B5EF4-FFF2-40B4-BE49-F238E27FC236}">
                <a16:creationId xmlns:a16="http://schemas.microsoft.com/office/drawing/2014/main" id="{EE5C7312-6D2E-799F-8254-3F78318A53C0}"/>
              </a:ext>
            </a:extLst>
          </p:cNvPr>
          <p:cNvPicPr>
            <a:picLocks noGrp="1" noRot="1" noChangeAspect="1" noMove="1" noResize="1" noEditPoints="1" noAdjustHandles="1" noChangeArrowheads="1" noChangeShapeType="1" noCrop="1"/>
          </p:cNvPicPr>
          <p:nvPr>
            <p:ph type="pic" sz="quarter" idx="17"/>
          </p:nvPr>
        </p:nvPicPr>
        <p:blipFill>
          <a:blip r:embed="rId2">
            <a:extLst>
              <a:ext uri="{28A0092B-C50C-407E-A947-70E740481C1C}">
                <a14:useLocalDpi xmlns:a14="http://schemas.microsoft.com/office/drawing/2010/main" val="0"/>
              </a:ext>
            </a:extLst>
          </a:blip>
          <a:srcRect t="7235" b="7235"/>
          <a:stretch>
            <a:fillRect/>
          </a:stretch>
        </p:blipFill>
        <p:spPr bwMode="auto">
          <a:xfrm>
            <a:off x="5040313" y="1581150"/>
            <a:ext cx="3759200" cy="48228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2684003-4FAA-09C6-FE19-E0FE1C373F87}"/>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BF297B90-4D97-B0A7-7A68-31D83B53CFF7}"/>
              </a:ext>
            </a:extLst>
          </p:cNvPr>
          <p:cNvSpPr>
            <a:spLocks noGrp="1"/>
          </p:cNvSpPr>
          <p:nvPr>
            <p:ph type="sldNum" sz="quarter" idx="19"/>
          </p:nvPr>
        </p:nvSpPr>
        <p:spPr/>
        <p:txBody>
          <a:bodyPr/>
          <a:lstStyle/>
          <a:p>
            <a:fld id="{C1FF6DA9-008F-8B48-92A6-B652298478BF}" type="slidenum">
              <a:rPr lang="en-US" smtClean="0"/>
              <a:t>12</a:t>
            </a:fld>
            <a:endParaRPr lang="en-US"/>
          </a:p>
        </p:txBody>
      </p:sp>
    </p:spTree>
    <p:extLst>
      <p:ext uri="{BB962C8B-B14F-4D97-AF65-F5344CB8AC3E}">
        <p14:creationId xmlns:p14="http://schemas.microsoft.com/office/powerpoint/2010/main" val="2134755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594FA6-7B57-8711-2F09-84ABC0429235}"/>
              </a:ext>
            </a:extLst>
          </p:cNvPr>
          <p:cNvSpPr>
            <a:spLocks noGrp="1" noRot="1" noMove="1" noResize="1" noEditPoints="1" noAdjustHandles="1" noChangeArrowheads="1" noChangeShapeType="1"/>
          </p:cNvSpPr>
          <p:nvPr>
            <p:ph sz="quarter" idx="12"/>
          </p:nvPr>
        </p:nvSpPr>
        <p:spPr/>
        <p:txBody>
          <a:bodyPr rIns="0"/>
          <a:lstStyle/>
          <a:p>
            <a:pPr>
              <a:spcBef>
                <a:spcPts val="600"/>
              </a:spcBef>
              <a:spcAft>
                <a:spcPts val="600"/>
              </a:spcAft>
            </a:pPr>
            <a:r>
              <a:rPr lang="en-US" b="1" i="1" dirty="0">
                <a:solidFill>
                  <a:schemeClr val="accent6"/>
                </a:solidFill>
              </a:rPr>
              <a:t>When enteral feeding is not feasible due to GI dysfunction:</a:t>
            </a:r>
          </a:p>
          <a:p>
            <a:pPr marL="498348" lvl="2" indent="-285750">
              <a:spcBef>
                <a:spcPts val="600"/>
              </a:spcBef>
              <a:spcAft>
                <a:spcPts val="600"/>
              </a:spcAft>
            </a:pPr>
            <a:r>
              <a:rPr lang="en-US" sz="1800" dirty="0"/>
              <a:t>Bowel Obstruction</a:t>
            </a:r>
          </a:p>
          <a:p>
            <a:pPr marL="498348" lvl="2" indent="-285750">
              <a:spcBef>
                <a:spcPts val="600"/>
              </a:spcBef>
              <a:spcAft>
                <a:spcPts val="600"/>
              </a:spcAft>
            </a:pPr>
            <a:r>
              <a:rPr lang="en-US" sz="1800" dirty="0"/>
              <a:t>Short bowel syndrome</a:t>
            </a:r>
          </a:p>
          <a:p>
            <a:pPr marL="498348" lvl="2" indent="-285750">
              <a:spcBef>
                <a:spcPts val="600"/>
              </a:spcBef>
              <a:spcAft>
                <a:spcPts val="600"/>
              </a:spcAft>
            </a:pPr>
            <a:r>
              <a:rPr lang="en-US" sz="1800" dirty="0"/>
              <a:t>Severe Irritable Bowel Disease (IBD) flare (Crohn’s Disease, Ulcerative Colitis)</a:t>
            </a:r>
          </a:p>
          <a:p>
            <a:pPr marL="498348" lvl="2" indent="-285750">
              <a:spcBef>
                <a:spcPts val="600"/>
              </a:spcBef>
              <a:spcAft>
                <a:spcPts val="600"/>
              </a:spcAft>
            </a:pPr>
            <a:r>
              <a:rPr lang="en-US" sz="1800" dirty="0"/>
              <a:t>High-output fistula</a:t>
            </a:r>
          </a:p>
          <a:p>
            <a:pPr marL="498348" lvl="2" indent="-285750">
              <a:spcBef>
                <a:spcPts val="600"/>
              </a:spcBef>
              <a:spcAft>
                <a:spcPts val="600"/>
              </a:spcAft>
            </a:pPr>
            <a:r>
              <a:rPr lang="en-US" sz="1800" dirty="0"/>
              <a:t>Severe malabsorption or intolerance to enteral nutrition</a:t>
            </a:r>
          </a:p>
          <a:p>
            <a:pPr marL="498348" lvl="2" indent="-285750">
              <a:spcBef>
                <a:spcPts val="600"/>
              </a:spcBef>
              <a:spcAft>
                <a:spcPts val="600"/>
              </a:spcAft>
            </a:pPr>
            <a:r>
              <a:rPr lang="en-US" sz="1800" b="0" dirty="0"/>
              <a:t>Severe malnutrition pre/post major surgery or ins critical illness</a:t>
            </a:r>
          </a:p>
        </p:txBody>
      </p:sp>
      <p:sp>
        <p:nvSpPr>
          <p:cNvPr id="3" name="Title 2">
            <a:extLst>
              <a:ext uri="{FF2B5EF4-FFF2-40B4-BE49-F238E27FC236}">
                <a16:creationId xmlns:a16="http://schemas.microsoft.com/office/drawing/2014/main" id="{426ECD56-0FA8-69AE-E525-88DA36B51F14}"/>
              </a:ext>
            </a:extLst>
          </p:cNvPr>
          <p:cNvSpPr>
            <a:spLocks noGrp="1" noRot="1" noMove="1" noResize="1" noEditPoints="1" noAdjustHandles="1" noChangeArrowheads="1" noChangeShapeType="1"/>
          </p:cNvSpPr>
          <p:nvPr>
            <p:ph type="title"/>
          </p:nvPr>
        </p:nvSpPr>
        <p:spPr/>
        <p:txBody>
          <a:bodyPr/>
          <a:lstStyle/>
          <a:p>
            <a:r>
              <a:rPr lang="en-US" dirty="0"/>
              <a:t>Indications for TPN</a:t>
            </a:r>
          </a:p>
        </p:txBody>
      </p:sp>
      <p:sp>
        <p:nvSpPr>
          <p:cNvPr id="4" name="Footer Placeholder 3">
            <a:extLst>
              <a:ext uri="{FF2B5EF4-FFF2-40B4-BE49-F238E27FC236}">
                <a16:creationId xmlns:a16="http://schemas.microsoft.com/office/drawing/2014/main" id="{E776AAD7-F7DB-D247-BD80-89971790A687}"/>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2F059ABD-164E-6538-5C43-37E6392ADC54}"/>
              </a:ext>
            </a:extLst>
          </p:cNvPr>
          <p:cNvSpPr>
            <a:spLocks noGrp="1"/>
          </p:cNvSpPr>
          <p:nvPr>
            <p:ph type="sldNum" sz="quarter" idx="14"/>
          </p:nvPr>
        </p:nvSpPr>
        <p:spPr/>
        <p:txBody>
          <a:bodyPr/>
          <a:lstStyle/>
          <a:p>
            <a:fld id="{C1FF6DA9-008F-8B48-92A6-B652298478BF}" type="slidenum">
              <a:rPr lang="en-US" smtClean="0"/>
              <a:t>13</a:t>
            </a:fld>
            <a:endParaRPr lang="en-US"/>
          </a:p>
        </p:txBody>
      </p:sp>
    </p:spTree>
    <p:extLst>
      <p:ext uri="{BB962C8B-B14F-4D97-AF65-F5344CB8AC3E}">
        <p14:creationId xmlns:p14="http://schemas.microsoft.com/office/powerpoint/2010/main" val="4101272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CBD422-39FD-C801-D7F5-A7430D6376E3}"/>
              </a:ext>
            </a:extLst>
          </p:cNvPr>
          <p:cNvSpPr>
            <a:spLocks noGrp="1" noRot="1" noMove="1" noResize="1" noEditPoints="1" noAdjustHandles="1" noChangeArrowheads="1" noChangeShapeType="1"/>
          </p:cNvSpPr>
          <p:nvPr>
            <p:ph type="title"/>
          </p:nvPr>
        </p:nvSpPr>
        <p:spPr/>
        <p:txBody>
          <a:bodyPr/>
          <a:lstStyle/>
          <a:p>
            <a:r>
              <a:rPr lang="en-US" dirty="0"/>
              <a:t>Mechanisms of Action of TPN</a:t>
            </a:r>
          </a:p>
        </p:txBody>
      </p:sp>
      <p:graphicFrame>
        <p:nvGraphicFramePr>
          <p:cNvPr id="4" name="Diagram 3">
            <a:extLst>
              <a:ext uri="{FF2B5EF4-FFF2-40B4-BE49-F238E27FC236}">
                <a16:creationId xmlns:a16="http://schemas.microsoft.com/office/drawing/2014/main" id="{1A3751F9-6ECD-6631-FF96-B97AFB7D4B59}"/>
              </a:ext>
            </a:extLst>
          </p:cNvPr>
          <p:cNvGraphicFramePr>
            <a:graphicFrameLocks noGrp="1" noDrilldown="1" noMove="1" noResize="1"/>
          </p:cNvGraphicFramePr>
          <p:nvPr>
            <p:extLst>
              <p:ext uri="{D42A27DB-BD31-4B8C-83A1-F6EECF244321}">
                <p14:modId xmlns:p14="http://schemas.microsoft.com/office/powerpoint/2010/main" val="1610579544"/>
              </p:ext>
            </p:extLst>
          </p:nvPr>
        </p:nvGraphicFramePr>
        <p:xfrm>
          <a:off x="1443210" y="1256580"/>
          <a:ext cx="7271132" cy="5147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2978353-A0C3-39DA-D773-4483CFDD130A}"/>
              </a:ext>
            </a:extLst>
          </p:cNvPr>
          <p:cNvSpPr txBox="1">
            <a:spLocks noGrp="1" noRot="1" noMove="1" noResize="1" noEditPoints="1" noAdjustHandles="1" noChangeArrowheads="1" noChangeShapeType="1"/>
          </p:cNvSpPr>
          <p:nvPr/>
        </p:nvSpPr>
        <p:spPr>
          <a:xfrm>
            <a:off x="1399142" y="5491250"/>
            <a:ext cx="7260116" cy="1027742"/>
          </a:xfrm>
          <a:prstGeom prst="rect">
            <a:avLst/>
          </a:prstGeom>
          <a:noFill/>
        </p:spPr>
        <p:txBody>
          <a:bodyPr wrap="square" lIns="0" tIns="0" rIns="0" bIns="0" rtlCol="0">
            <a:normAutofit lnSpcReduction="10000"/>
          </a:bodyPr>
          <a:lstStyle/>
          <a:p>
            <a:pPr marL="0" indent="-3657600" algn="ctr">
              <a:spcAft>
                <a:spcPts val="600"/>
              </a:spcAft>
            </a:pPr>
            <a:r>
              <a:rPr lang="en-US" sz="1800" b="0" i="1" dirty="0">
                <a:solidFill>
                  <a:schemeClr val="tx2"/>
                </a:solidFill>
                <a:latin typeface="+mn-lt"/>
                <a:ea typeface="Roboto" panose="02000000000000000000" pitchFamily="2" charset="0"/>
                <a:cs typeface="Times New Roman" panose="02020603050405020304" pitchFamily="18" charset="0"/>
              </a:rPr>
              <a:t>TPN works by providing complete system nutrition intravenously, bypassing the gut, to meet metabolic demands, prevent catabolism, and maintain organ and immune function until oral or enteral feeding becomes possible.</a:t>
            </a:r>
          </a:p>
        </p:txBody>
      </p:sp>
      <p:sp>
        <p:nvSpPr>
          <p:cNvPr id="6" name="Footer Placeholder 5">
            <a:extLst>
              <a:ext uri="{FF2B5EF4-FFF2-40B4-BE49-F238E27FC236}">
                <a16:creationId xmlns:a16="http://schemas.microsoft.com/office/drawing/2014/main" id="{4EFA5ED4-F2BA-4079-3C85-9856CFBAE0B4}"/>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E75C3FE1-8350-1A3F-9F4A-795F9917F286}"/>
              </a:ext>
            </a:extLst>
          </p:cNvPr>
          <p:cNvSpPr>
            <a:spLocks noGrp="1"/>
          </p:cNvSpPr>
          <p:nvPr>
            <p:ph type="sldNum" sz="quarter" idx="14"/>
          </p:nvPr>
        </p:nvSpPr>
        <p:spPr/>
        <p:txBody>
          <a:bodyPr/>
          <a:lstStyle/>
          <a:p>
            <a:fld id="{C1FF6DA9-008F-8B48-92A6-B652298478BF}" type="slidenum">
              <a:rPr lang="en-US" smtClean="0"/>
              <a:t>14</a:t>
            </a:fld>
            <a:endParaRPr lang="en-US"/>
          </a:p>
        </p:txBody>
      </p:sp>
    </p:spTree>
    <p:extLst>
      <p:ext uri="{BB962C8B-B14F-4D97-AF65-F5344CB8AC3E}">
        <p14:creationId xmlns:p14="http://schemas.microsoft.com/office/powerpoint/2010/main" val="3617466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297CA0B-7BCC-6C54-5998-0883BFAFDAC0}"/>
              </a:ext>
            </a:extLst>
          </p:cNvPr>
          <p:cNvGraphicFramePr>
            <a:graphicFrameLocks noGrp="1" noDrilldown="1" noMove="1" noResize="1"/>
          </p:cNvGraphicFramePr>
          <p:nvPr>
            <p:extLst>
              <p:ext uri="{D42A27DB-BD31-4B8C-83A1-F6EECF244321}">
                <p14:modId xmlns:p14="http://schemas.microsoft.com/office/powerpoint/2010/main" val="797840368"/>
              </p:ext>
            </p:extLst>
          </p:nvPr>
        </p:nvGraphicFramePr>
        <p:xfrm>
          <a:off x="281763" y="255182"/>
          <a:ext cx="8580474" cy="6177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6">
            <a:extLst>
              <a:ext uri="{FF2B5EF4-FFF2-40B4-BE49-F238E27FC236}">
                <a16:creationId xmlns:a16="http://schemas.microsoft.com/office/drawing/2014/main" id="{68B4AB16-0D46-6E5C-5FCB-1545520AB8EB}"/>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8" name="Slide Number Placeholder 7">
            <a:extLst>
              <a:ext uri="{FF2B5EF4-FFF2-40B4-BE49-F238E27FC236}">
                <a16:creationId xmlns:a16="http://schemas.microsoft.com/office/drawing/2014/main" id="{B33AE34B-E785-FDE2-9F21-315F171E4B75}"/>
              </a:ext>
            </a:extLst>
          </p:cNvPr>
          <p:cNvSpPr>
            <a:spLocks noGrp="1"/>
          </p:cNvSpPr>
          <p:nvPr>
            <p:ph type="sldNum" sz="quarter" idx="11"/>
          </p:nvPr>
        </p:nvSpPr>
        <p:spPr/>
        <p:txBody>
          <a:bodyPr/>
          <a:lstStyle/>
          <a:p>
            <a:fld id="{C1FF6DA9-008F-8B48-92A6-B652298478BF}" type="slidenum">
              <a:rPr lang="en-US" smtClean="0"/>
              <a:t>15</a:t>
            </a:fld>
            <a:endParaRPr lang="en-US"/>
          </a:p>
        </p:txBody>
      </p:sp>
    </p:spTree>
    <p:extLst>
      <p:ext uri="{BB962C8B-B14F-4D97-AF65-F5344CB8AC3E}">
        <p14:creationId xmlns:p14="http://schemas.microsoft.com/office/powerpoint/2010/main" val="294434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CB1A0E-9A9F-43D9-CFAF-1E90782EB01C}"/>
              </a:ext>
            </a:extLst>
          </p:cNvPr>
          <p:cNvSpPr>
            <a:spLocks noGrp="1" noRot="1" noMove="1" noResize="1" noEditPoints="1" noAdjustHandles="1" noChangeArrowheads="1" noChangeShapeType="1"/>
          </p:cNvSpPr>
          <p:nvPr>
            <p:ph sz="quarter" idx="16"/>
          </p:nvPr>
        </p:nvSpPr>
        <p:spPr/>
        <p:txBody>
          <a:bodyPr/>
          <a:lstStyle/>
          <a:p>
            <a:pPr algn="ctr"/>
            <a:r>
              <a:rPr lang="en-US" b="1" dirty="0">
                <a:solidFill>
                  <a:schemeClr val="accent6"/>
                </a:solidFill>
              </a:rPr>
              <a:t>Carbohydrates</a:t>
            </a:r>
          </a:p>
          <a:p>
            <a:pPr marL="342900" indent="-342900">
              <a:buFont typeface="+mj-lt"/>
              <a:buAutoNum type="arabicPeriod"/>
            </a:pPr>
            <a:r>
              <a:rPr lang="en-US" sz="1400" b="1" dirty="0">
                <a:solidFill>
                  <a:schemeClr val="accent6"/>
                </a:solidFill>
              </a:rPr>
              <a:t>Source</a:t>
            </a:r>
            <a:r>
              <a:rPr lang="en-US" sz="1400" dirty="0">
                <a:solidFill>
                  <a:schemeClr val="tx1"/>
                </a:solidFill>
              </a:rPr>
              <a:t>: Provided as dextrose monohydrate in sterile water.</a:t>
            </a:r>
          </a:p>
          <a:p>
            <a:pPr marL="342900" indent="-342900">
              <a:buFont typeface="+mj-lt"/>
              <a:buAutoNum type="arabicPeriod"/>
            </a:pPr>
            <a:r>
              <a:rPr lang="en-US" sz="1400" b="1" dirty="0">
                <a:solidFill>
                  <a:schemeClr val="accent6"/>
                </a:solidFill>
              </a:rPr>
              <a:t>Concentrations:</a:t>
            </a:r>
            <a:r>
              <a:rPr lang="en-US" sz="1400" dirty="0">
                <a:solidFill>
                  <a:schemeClr val="tx1"/>
                </a:solidFill>
              </a:rPr>
              <a:t> Common stock solutions are 40%, 50%, and 70%.</a:t>
            </a:r>
          </a:p>
          <a:p>
            <a:pPr marL="342900" indent="-342900">
              <a:buFont typeface="+mj-lt"/>
              <a:buAutoNum type="arabicPeriod"/>
            </a:pPr>
            <a:r>
              <a:rPr lang="en-US" sz="1400" b="1" dirty="0">
                <a:solidFill>
                  <a:schemeClr val="accent6"/>
                </a:solidFill>
              </a:rPr>
              <a:t>Caloric Value</a:t>
            </a:r>
            <a:r>
              <a:rPr lang="en-US" sz="1400" dirty="0">
                <a:solidFill>
                  <a:schemeClr val="tx1"/>
                </a:solidFill>
              </a:rPr>
              <a:t>: 3.4kcal per gram of dextrose.</a:t>
            </a:r>
          </a:p>
          <a:p>
            <a:pPr marL="342900" indent="-342900">
              <a:buFont typeface="+mj-lt"/>
              <a:buAutoNum type="arabicPeriod"/>
            </a:pPr>
            <a:r>
              <a:rPr lang="en-US" sz="1400" b="1" dirty="0">
                <a:solidFill>
                  <a:schemeClr val="accent6"/>
                </a:solidFill>
              </a:rPr>
              <a:t>Glucose Utilization</a:t>
            </a:r>
            <a:r>
              <a:rPr lang="en-US" sz="1400" dirty="0">
                <a:solidFill>
                  <a:schemeClr val="tx1"/>
                </a:solidFill>
              </a:rPr>
              <a:t>: Maximum safe infusion rate is &lt;/= 5-7 mg/kg/min (varies with metabolic stress, critical illness, and diabetes).</a:t>
            </a:r>
          </a:p>
          <a:p>
            <a:pPr marL="342900" indent="-342900">
              <a:buFont typeface="+mj-lt"/>
              <a:buAutoNum type="arabicPeriod"/>
            </a:pPr>
            <a:r>
              <a:rPr lang="en-US" sz="1400" b="1" i="1" dirty="0">
                <a:solidFill>
                  <a:srgbClr val="FF0000"/>
                </a:solidFill>
              </a:rPr>
              <a:t>Complications of Excess: Overfeeding carbohydrates can cause hyperglycemia, increased CO2 production, respiratory stress, hepatic steatosis, and hypertriglyceridemia</a:t>
            </a:r>
          </a:p>
        </p:txBody>
      </p:sp>
      <p:sp>
        <p:nvSpPr>
          <p:cNvPr id="3" name="Content Placeholder 2">
            <a:extLst>
              <a:ext uri="{FF2B5EF4-FFF2-40B4-BE49-F238E27FC236}">
                <a16:creationId xmlns:a16="http://schemas.microsoft.com/office/drawing/2014/main" id="{777B93DB-6ACD-7F1C-E4D2-8B8E070DD321}"/>
              </a:ext>
            </a:extLst>
          </p:cNvPr>
          <p:cNvSpPr>
            <a:spLocks noGrp="1" noRot="1" noMove="1" noResize="1" noEditPoints="1" noAdjustHandles="1" noChangeArrowheads="1" noChangeShapeType="1"/>
          </p:cNvSpPr>
          <p:nvPr>
            <p:ph sz="quarter" idx="21"/>
          </p:nvPr>
        </p:nvSpPr>
        <p:spPr/>
        <p:txBody>
          <a:bodyPr/>
          <a:lstStyle/>
          <a:p>
            <a:pPr algn="ctr"/>
            <a:r>
              <a:rPr lang="en-US" b="1" dirty="0">
                <a:solidFill>
                  <a:schemeClr val="accent6"/>
                </a:solidFill>
              </a:rPr>
              <a:t>Lipids</a:t>
            </a:r>
          </a:p>
          <a:p>
            <a:pPr marL="342900" indent="-342900">
              <a:buFont typeface="+mj-lt"/>
              <a:buAutoNum type="arabicPeriod"/>
            </a:pPr>
            <a:r>
              <a:rPr lang="en-US" sz="1400" dirty="0">
                <a:solidFill>
                  <a:schemeClr val="tx1"/>
                </a:solidFill>
              </a:rPr>
              <a:t>Supplied as intravenous lipid emulsions (ILEs), typically soybean oil, mixed-oil, or fish-oil-based formulations.</a:t>
            </a:r>
          </a:p>
          <a:p>
            <a:pPr marL="342900" indent="-342900">
              <a:buFont typeface="+mj-lt"/>
              <a:buAutoNum type="arabicPeriod"/>
            </a:pPr>
            <a:r>
              <a:rPr lang="en-US" sz="1400" dirty="0">
                <a:solidFill>
                  <a:schemeClr val="tx1"/>
                </a:solidFill>
              </a:rPr>
              <a:t>Provide a concentrated energy source (I kcal per gram) and are essential for preventing essential fatty acid deficiency (EFAD).</a:t>
            </a:r>
          </a:p>
          <a:p>
            <a:pPr marL="342900" indent="-342900">
              <a:buFont typeface="+mj-lt"/>
              <a:buAutoNum type="arabicPeriod"/>
            </a:pPr>
            <a:r>
              <a:rPr lang="en-US" sz="1400" dirty="0">
                <a:solidFill>
                  <a:schemeClr val="tx1"/>
                </a:solidFill>
              </a:rPr>
              <a:t>EFAD can develop within ~ 2-3 weeks of intravenous fat is omitted.</a:t>
            </a:r>
          </a:p>
          <a:p>
            <a:pPr marL="342900" indent="-342900">
              <a:buFont typeface="+mj-lt"/>
              <a:buAutoNum type="arabicPeriod"/>
            </a:pPr>
            <a:r>
              <a:rPr lang="en-US" sz="1400" dirty="0">
                <a:solidFill>
                  <a:schemeClr val="tx1"/>
                </a:solidFill>
              </a:rPr>
              <a:t>Usually provide 25-30% of total daily calories.</a:t>
            </a:r>
          </a:p>
          <a:p>
            <a:pPr marL="342900" indent="-342900">
              <a:buFont typeface="+mj-lt"/>
              <a:buAutoNum type="arabicPeriod"/>
            </a:pPr>
            <a:r>
              <a:rPr lang="en-US" sz="1400" b="1" dirty="0">
                <a:solidFill>
                  <a:schemeClr val="accent6"/>
                </a:solidFill>
              </a:rPr>
              <a:t>Typical Dosing</a:t>
            </a:r>
            <a:r>
              <a:rPr lang="en-US" sz="1400" dirty="0">
                <a:solidFill>
                  <a:schemeClr val="tx1"/>
                </a:solidFill>
              </a:rPr>
              <a:t>: 0.7-1.3g/kg/day, individualized to patient tolerance and triglyceride levels.</a:t>
            </a:r>
          </a:p>
          <a:p>
            <a:pPr marL="342900" indent="-342900">
              <a:buFont typeface="+mj-lt"/>
              <a:buAutoNum type="arabicPeriod"/>
            </a:pPr>
            <a:r>
              <a:rPr lang="en-US" sz="1400" b="1" i="1" dirty="0">
                <a:solidFill>
                  <a:srgbClr val="FF0000"/>
                </a:solidFill>
              </a:rPr>
              <a:t>Monitor for complications such as hypertriglyceridemia, impaired immune response, or infusion reactions, especially at higher doses.</a:t>
            </a:r>
          </a:p>
        </p:txBody>
      </p:sp>
      <p:sp>
        <p:nvSpPr>
          <p:cNvPr id="4" name="Title 3">
            <a:extLst>
              <a:ext uri="{FF2B5EF4-FFF2-40B4-BE49-F238E27FC236}">
                <a16:creationId xmlns:a16="http://schemas.microsoft.com/office/drawing/2014/main" id="{F53B2252-29D5-C716-FE41-CBB359525B16}"/>
              </a:ext>
            </a:extLst>
          </p:cNvPr>
          <p:cNvSpPr>
            <a:spLocks noGrp="1" noRot="1" noMove="1" noResize="1" noEditPoints="1" noAdjustHandles="1" noChangeArrowheads="1" noChangeShapeType="1"/>
          </p:cNvSpPr>
          <p:nvPr>
            <p:ph type="title"/>
          </p:nvPr>
        </p:nvSpPr>
        <p:spPr/>
        <p:txBody>
          <a:bodyPr/>
          <a:lstStyle/>
          <a:p>
            <a:r>
              <a:rPr lang="en-US" dirty="0"/>
              <a:t>Mechanisms of Action</a:t>
            </a:r>
          </a:p>
        </p:txBody>
      </p:sp>
      <p:sp>
        <p:nvSpPr>
          <p:cNvPr id="5" name="Footer Placeholder 4">
            <a:extLst>
              <a:ext uri="{FF2B5EF4-FFF2-40B4-BE49-F238E27FC236}">
                <a16:creationId xmlns:a16="http://schemas.microsoft.com/office/drawing/2014/main" id="{23951F5E-D4BA-8B03-9067-8AF2D4DA9B41}"/>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711085A1-2CBA-9694-59F4-C36DFF5B2D7A}"/>
              </a:ext>
            </a:extLst>
          </p:cNvPr>
          <p:cNvSpPr>
            <a:spLocks noGrp="1"/>
          </p:cNvSpPr>
          <p:nvPr>
            <p:ph type="sldNum" sz="quarter" idx="15"/>
          </p:nvPr>
        </p:nvSpPr>
        <p:spPr/>
        <p:txBody>
          <a:bodyPr/>
          <a:lstStyle/>
          <a:p>
            <a:fld id="{C1FF6DA9-008F-8B48-92A6-B652298478BF}" type="slidenum">
              <a:rPr lang="en-US" smtClean="0"/>
              <a:t>16</a:t>
            </a:fld>
            <a:endParaRPr lang="en-US"/>
          </a:p>
        </p:txBody>
      </p:sp>
    </p:spTree>
    <p:extLst>
      <p:ext uri="{BB962C8B-B14F-4D97-AF65-F5344CB8AC3E}">
        <p14:creationId xmlns:p14="http://schemas.microsoft.com/office/powerpoint/2010/main" val="445060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A4B0D-2DC8-9765-764A-AE4A19D26BA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35D70B-C3C2-A75E-2986-59D427E9E867}"/>
              </a:ext>
            </a:extLst>
          </p:cNvPr>
          <p:cNvSpPr>
            <a:spLocks noGrp="1" noRot="1" noMove="1" noResize="1" noEditPoints="1" noAdjustHandles="1" noChangeArrowheads="1" noChangeShapeType="1"/>
          </p:cNvSpPr>
          <p:nvPr>
            <p:ph sz="quarter" idx="16"/>
          </p:nvPr>
        </p:nvSpPr>
        <p:spPr/>
        <p:txBody>
          <a:bodyPr/>
          <a:lstStyle/>
          <a:p>
            <a:pPr algn="ctr"/>
            <a:r>
              <a:rPr lang="en-US" b="1" dirty="0">
                <a:solidFill>
                  <a:schemeClr val="accent6"/>
                </a:solidFill>
              </a:rPr>
              <a:t>Proteins</a:t>
            </a:r>
            <a:br>
              <a:rPr lang="en-US" b="1" dirty="0">
                <a:solidFill>
                  <a:schemeClr val="accent6"/>
                </a:solidFill>
              </a:rPr>
            </a:br>
            <a:r>
              <a:rPr lang="en-US" sz="1400" b="1" dirty="0">
                <a:solidFill>
                  <a:schemeClr val="accent6"/>
                </a:solidFill>
              </a:rPr>
              <a:t>(Amino Acids)</a:t>
            </a:r>
          </a:p>
          <a:p>
            <a:pPr marL="342900" indent="-342900">
              <a:buFont typeface="+mj-lt"/>
              <a:buAutoNum type="arabicPeriod"/>
            </a:pPr>
            <a:r>
              <a:rPr lang="en-US" sz="1400" dirty="0">
                <a:solidFill>
                  <a:schemeClr val="tx1"/>
                </a:solidFill>
              </a:rPr>
              <a:t>Provided as an amino acid solution containing both essential and non-essential amino acids (arginine and glutamine are typically excluded).</a:t>
            </a:r>
          </a:p>
          <a:p>
            <a:pPr marL="342900" indent="-342900">
              <a:buFont typeface="+mj-lt"/>
              <a:buAutoNum type="arabicPeriod"/>
            </a:pPr>
            <a:r>
              <a:rPr lang="en-US" sz="1400" dirty="0">
                <a:solidFill>
                  <a:schemeClr val="tx1"/>
                </a:solidFill>
              </a:rPr>
              <a:t>Supplies 4 kcal per gram.</a:t>
            </a:r>
          </a:p>
          <a:p>
            <a:pPr marL="342900" indent="-342900">
              <a:buFont typeface="+mj-lt"/>
              <a:buAutoNum type="arabicPeriod"/>
            </a:pPr>
            <a:r>
              <a:rPr lang="en-US" sz="1400" dirty="0">
                <a:solidFill>
                  <a:schemeClr val="tx1"/>
                </a:solidFill>
              </a:rPr>
              <a:t>Healthy adults require approximately 0.8-1.0 g/kg/day.</a:t>
            </a:r>
          </a:p>
          <a:p>
            <a:pPr marL="342900" indent="-342900">
              <a:buFont typeface="+mj-lt"/>
              <a:buAutoNum type="arabicPeriod"/>
            </a:pPr>
            <a:r>
              <a:rPr lang="en-US" sz="1400" dirty="0">
                <a:solidFill>
                  <a:schemeClr val="tx1"/>
                </a:solidFill>
              </a:rPr>
              <a:t>Requirements vary by clinical condition (e.g., critically ill, CKD, hemodialysis, acute hepatic encephalopathy).</a:t>
            </a:r>
          </a:p>
          <a:p>
            <a:pPr marL="342900" indent="-342900">
              <a:buFont typeface="+mj-lt"/>
              <a:buAutoNum type="arabicPeriod"/>
            </a:pPr>
            <a:r>
              <a:rPr lang="en-US" sz="1400" b="1" i="1" dirty="0">
                <a:solidFill>
                  <a:srgbClr val="FF0000"/>
                </a:solidFill>
              </a:rPr>
              <a:t>Goals: Maintain nitrogen balance, support tissue repair, and prevent muscle catabolism.</a:t>
            </a:r>
          </a:p>
        </p:txBody>
      </p:sp>
      <p:sp>
        <p:nvSpPr>
          <p:cNvPr id="3" name="Content Placeholder 2">
            <a:extLst>
              <a:ext uri="{FF2B5EF4-FFF2-40B4-BE49-F238E27FC236}">
                <a16:creationId xmlns:a16="http://schemas.microsoft.com/office/drawing/2014/main" id="{E4A1450C-2609-0CF3-63FB-094762ECC180}"/>
              </a:ext>
            </a:extLst>
          </p:cNvPr>
          <p:cNvSpPr>
            <a:spLocks noGrp="1" noRot="1" noMove="1" noResize="1" noEditPoints="1" noAdjustHandles="1" noChangeArrowheads="1" noChangeShapeType="1"/>
          </p:cNvSpPr>
          <p:nvPr>
            <p:ph sz="quarter" idx="21"/>
          </p:nvPr>
        </p:nvSpPr>
        <p:spPr/>
        <p:txBody>
          <a:bodyPr/>
          <a:lstStyle/>
          <a:p>
            <a:pPr algn="ctr"/>
            <a:r>
              <a:rPr lang="en-US" b="1" dirty="0">
                <a:solidFill>
                  <a:schemeClr val="accent6"/>
                </a:solidFill>
              </a:rPr>
              <a:t>Micronutrients</a:t>
            </a:r>
            <a:br>
              <a:rPr lang="en-US" b="1" dirty="0">
                <a:solidFill>
                  <a:schemeClr val="accent6"/>
                </a:solidFill>
              </a:rPr>
            </a:br>
            <a:r>
              <a:rPr lang="en-US" sz="1400" b="1" dirty="0">
                <a:solidFill>
                  <a:schemeClr val="accent6"/>
                </a:solidFill>
              </a:rPr>
              <a:t>(Electrolytes, Trace Elements, Vitamins)</a:t>
            </a:r>
          </a:p>
          <a:p>
            <a:pPr marL="342900" indent="-342900">
              <a:buFont typeface="+mj-lt"/>
              <a:buAutoNum type="arabicPeriod"/>
            </a:pPr>
            <a:r>
              <a:rPr lang="en-US" sz="1400" dirty="0">
                <a:solidFill>
                  <a:schemeClr val="tx1"/>
                </a:solidFill>
              </a:rPr>
              <a:t>Includes electrolytes, trace elements, and vitamins, essential for metabolic and cellular function.</a:t>
            </a:r>
          </a:p>
          <a:p>
            <a:pPr marL="342900" indent="-342900">
              <a:buFont typeface="+mj-lt"/>
              <a:buAutoNum type="arabicPeriod"/>
            </a:pPr>
            <a:r>
              <a:rPr lang="en-US" sz="1400" dirty="0">
                <a:solidFill>
                  <a:schemeClr val="tx1"/>
                </a:solidFill>
              </a:rPr>
              <a:t>Trace elements and vitamins are typically dosed according to recommended daily requirements (RDA).Electrolyte recommendations (per liter of PN solution):</a:t>
            </a:r>
          </a:p>
          <a:p>
            <a:pPr marL="555498" lvl="2" indent="-342900"/>
            <a:r>
              <a:rPr lang="en-US" dirty="0">
                <a:solidFill>
                  <a:schemeClr val="tx1"/>
                </a:solidFill>
              </a:rPr>
              <a:t>Sodium (Na⁺): 100–150 </a:t>
            </a:r>
            <a:r>
              <a:rPr lang="en-US" dirty="0" err="1">
                <a:solidFill>
                  <a:schemeClr val="tx1"/>
                </a:solidFill>
              </a:rPr>
              <a:t>mEq</a:t>
            </a:r>
            <a:r>
              <a:rPr lang="en-US" dirty="0">
                <a:solidFill>
                  <a:schemeClr val="tx1"/>
                </a:solidFill>
              </a:rPr>
              <a:t>/L</a:t>
            </a:r>
          </a:p>
          <a:p>
            <a:pPr marL="555498" lvl="2" indent="-342900"/>
            <a:r>
              <a:rPr lang="en-US" dirty="0">
                <a:solidFill>
                  <a:schemeClr val="tx1"/>
                </a:solidFill>
              </a:rPr>
              <a:t>Potassium (K⁺): 50–100 </a:t>
            </a:r>
            <a:r>
              <a:rPr lang="en-US" dirty="0" err="1">
                <a:solidFill>
                  <a:schemeClr val="tx1"/>
                </a:solidFill>
              </a:rPr>
              <a:t>mEq</a:t>
            </a:r>
            <a:r>
              <a:rPr lang="en-US" dirty="0">
                <a:solidFill>
                  <a:schemeClr val="tx1"/>
                </a:solidFill>
              </a:rPr>
              <a:t>/L</a:t>
            </a:r>
          </a:p>
          <a:p>
            <a:pPr marL="555498" lvl="2" indent="-342900"/>
            <a:r>
              <a:rPr lang="en-US" dirty="0">
                <a:solidFill>
                  <a:schemeClr val="tx1"/>
                </a:solidFill>
              </a:rPr>
              <a:t>Calcium (Ca²⁺): 10–20 </a:t>
            </a:r>
            <a:r>
              <a:rPr lang="en-US" dirty="0" err="1">
                <a:solidFill>
                  <a:schemeClr val="tx1"/>
                </a:solidFill>
              </a:rPr>
              <a:t>mEq</a:t>
            </a:r>
            <a:r>
              <a:rPr lang="en-US" dirty="0">
                <a:solidFill>
                  <a:schemeClr val="tx1"/>
                </a:solidFill>
              </a:rPr>
              <a:t>/L</a:t>
            </a:r>
          </a:p>
          <a:p>
            <a:pPr marL="555498" lvl="2" indent="-342900"/>
            <a:r>
              <a:rPr lang="en-US" dirty="0">
                <a:solidFill>
                  <a:schemeClr val="tx1"/>
                </a:solidFill>
              </a:rPr>
              <a:t>Magnesium (Mg²⁺): 8–24 </a:t>
            </a:r>
            <a:r>
              <a:rPr lang="en-US" dirty="0" err="1">
                <a:solidFill>
                  <a:schemeClr val="tx1"/>
                </a:solidFill>
              </a:rPr>
              <a:t>mEq</a:t>
            </a:r>
            <a:r>
              <a:rPr lang="en-US" dirty="0">
                <a:solidFill>
                  <a:schemeClr val="tx1"/>
                </a:solidFill>
              </a:rPr>
              <a:t>/L</a:t>
            </a:r>
          </a:p>
          <a:p>
            <a:pPr marL="555498" lvl="2" indent="-342900"/>
            <a:r>
              <a:rPr lang="en-US" dirty="0">
                <a:solidFill>
                  <a:schemeClr val="tx1"/>
                </a:solidFill>
              </a:rPr>
              <a:t>Phosphorus (Phos): 15–30 </a:t>
            </a:r>
            <a:r>
              <a:rPr lang="en-US" dirty="0" err="1">
                <a:solidFill>
                  <a:schemeClr val="tx1"/>
                </a:solidFill>
              </a:rPr>
              <a:t>mEq</a:t>
            </a:r>
            <a:r>
              <a:rPr lang="en-US" dirty="0">
                <a:solidFill>
                  <a:schemeClr val="tx1"/>
                </a:solidFill>
              </a:rPr>
              <a:t>/L</a:t>
            </a:r>
          </a:p>
          <a:p>
            <a:pPr marL="342900" indent="-342900">
              <a:buFont typeface="+mj-lt"/>
              <a:buAutoNum type="arabicPeriod"/>
            </a:pPr>
            <a:r>
              <a:rPr lang="en-US" sz="1400" b="1" i="1" dirty="0">
                <a:solidFill>
                  <a:srgbClr val="FF0000"/>
                </a:solidFill>
              </a:rPr>
              <a:t>Electrolyte dosing should be individualized based on labs, fluid balance, and clinical status.</a:t>
            </a:r>
          </a:p>
        </p:txBody>
      </p:sp>
      <p:sp>
        <p:nvSpPr>
          <p:cNvPr id="4" name="Title 3">
            <a:extLst>
              <a:ext uri="{FF2B5EF4-FFF2-40B4-BE49-F238E27FC236}">
                <a16:creationId xmlns:a16="http://schemas.microsoft.com/office/drawing/2014/main" id="{964A75FF-4CD1-8E2F-78B1-7F6DC3498A77}"/>
              </a:ext>
            </a:extLst>
          </p:cNvPr>
          <p:cNvSpPr>
            <a:spLocks noGrp="1" noRot="1" noMove="1" noResize="1" noEditPoints="1" noAdjustHandles="1" noChangeArrowheads="1" noChangeShapeType="1"/>
          </p:cNvSpPr>
          <p:nvPr>
            <p:ph type="title"/>
          </p:nvPr>
        </p:nvSpPr>
        <p:spPr/>
        <p:txBody>
          <a:bodyPr/>
          <a:lstStyle/>
          <a:p>
            <a:r>
              <a:rPr lang="en-US" dirty="0"/>
              <a:t>Mechanisms of Action</a:t>
            </a:r>
          </a:p>
        </p:txBody>
      </p:sp>
      <p:sp>
        <p:nvSpPr>
          <p:cNvPr id="6" name="Footer Placeholder 5">
            <a:extLst>
              <a:ext uri="{FF2B5EF4-FFF2-40B4-BE49-F238E27FC236}">
                <a16:creationId xmlns:a16="http://schemas.microsoft.com/office/drawing/2014/main" id="{8CF9C533-CA2C-AD4D-DE50-CF23A89599A8}"/>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406E5E40-3B58-BB1A-9CC7-324C6FDEDDDC}"/>
              </a:ext>
            </a:extLst>
          </p:cNvPr>
          <p:cNvSpPr>
            <a:spLocks noGrp="1"/>
          </p:cNvSpPr>
          <p:nvPr>
            <p:ph type="sldNum" sz="quarter" idx="15"/>
          </p:nvPr>
        </p:nvSpPr>
        <p:spPr/>
        <p:txBody>
          <a:bodyPr/>
          <a:lstStyle/>
          <a:p>
            <a:fld id="{C1FF6DA9-008F-8B48-92A6-B652298478BF}" type="slidenum">
              <a:rPr lang="en-US" smtClean="0"/>
              <a:t>17</a:t>
            </a:fld>
            <a:endParaRPr lang="en-US"/>
          </a:p>
        </p:txBody>
      </p:sp>
    </p:spTree>
    <p:extLst>
      <p:ext uri="{BB962C8B-B14F-4D97-AF65-F5344CB8AC3E}">
        <p14:creationId xmlns:p14="http://schemas.microsoft.com/office/powerpoint/2010/main" val="2739015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Rot="1" noMove="1" noResize="1" noEditPoints="1" noAdjustHandles="1" noChangeArrowheads="1" noChangeShapeType="1"/>
          </p:cNvSpPr>
          <p:nvPr>
            <p:ph sz="quarter" idx="12"/>
          </p:nvPr>
        </p:nvSpPr>
        <p:spPr/>
        <p:txBody>
          <a:bodyPr rIns="0">
            <a:normAutofit/>
          </a:bodyPr>
          <a:lstStyle/>
          <a:p>
            <a:pPr marL="285750" indent="-285750">
              <a:spcBef>
                <a:spcPts val="600"/>
              </a:spcBef>
              <a:buFont typeface="Arial" panose="020B0604020202020204" pitchFamily="34" charset="0"/>
              <a:buChar char="•"/>
            </a:pPr>
            <a:r>
              <a:rPr b="1" i="1" dirty="0">
                <a:solidFill>
                  <a:schemeClr val="accent6"/>
                </a:solidFill>
              </a:rPr>
              <a:t>Higher Risk</a:t>
            </a:r>
            <a:r>
              <a:rPr dirty="0"/>
              <a:t>: First infusion carries the </a:t>
            </a:r>
            <a:r>
              <a:rPr b="1" i="1" dirty="0">
                <a:solidFill>
                  <a:srgbClr val="FF0000"/>
                </a:solidFill>
              </a:rPr>
              <a:t>highest risk for adverse events </a:t>
            </a:r>
            <a:r>
              <a:rPr dirty="0"/>
              <a:t>including hypersensitivity, electrolyte shifts, and sepsis.</a:t>
            </a:r>
            <a:endParaRPr lang="en-US" dirty="0"/>
          </a:p>
          <a:p>
            <a:pPr marL="285750" indent="-285750">
              <a:spcBef>
                <a:spcPts val="600"/>
              </a:spcBef>
              <a:buFont typeface="Arial" panose="020B0604020202020204" pitchFamily="34" charset="0"/>
              <a:buChar char="•"/>
            </a:pPr>
            <a:r>
              <a:rPr b="1" i="1" dirty="0">
                <a:solidFill>
                  <a:schemeClr val="accent6"/>
                </a:solidFill>
              </a:rPr>
              <a:t>Regulatory Requirement</a:t>
            </a:r>
            <a:r>
              <a:rPr dirty="0"/>
              <a:t>: Only RNs may administer first dose; </a:t>
            </a:r>
            <a:r>
              <a:rPr lang="en-US" dirty="0"/>
              <a:t>prescriber </a:t>
            </a:r>
            <a:r>
              <a:rPr dirty="0"/>
              <a:t>order required.</a:t>
            </a:r>
            <a:endParaRPr lang="en-US" dirty="0"/>
          </a:p>
          <a:p>
            <a:pPr marL="285750" indent="-285750">
              <a:spcBef>
                <a:spcPts val="600"/>
              </a:spcBef>
              <a:buFont typeface="Arial" panose="020B0604020202020204" pitchFamily="34" charset="0"/>
              <a:buChar char="•"/>
            </a:pPr>
            <a:r>
              <a:rPr b="1" i="1" dirty="0">
                <a:solidFill>
                  <a:schemeClr val="accent6"/>
                </a:solidFill>
              </a:rPr>
              <a:t>Patient Safety</a:t>
            </a:r>
            <a:r>
              <a:rPr dirty="0"/>
              <a:t>: RN must remain present, assess closely, and intervene if complications occur.</a:t>
            </a:r>
            <a:endParaRPr lang="en-US" dirty="0"/>
          </a:p>
          <a:p>
            <a:pPr marL="285750" indent="-285750">
              <a:spcBef>
                <a:spcPts val="600"/>
              </a:spcBef>
              <a:buFont typeface="Arial" panose="020B0604020202020204" pitchFamily="34" charset="0"/>
              <a:buChar char="•"/>
            </a:pPr>
            <a:r>
              <a:rPr b="1" i="1" dirty="0">
                <a:solidFill>
                  <a:schemeClr val="accent6"/>
                </a:solidFill>
              </a:rPr>
              <a:t>Continuity of Care</a:t>
            </a:r>
            <a:r>
              <a:rPr dirty="0"/>
              <a:t>: Thorough teaching and monitoring builds confidence for future doses.</a:t>
            </a:r>
          </a:p>
        </p:txBody>
      </p:sp>
      <p:sp>
        <p:nvSpPr>
          <p:cNvPr id="2" name="Title 1"/>
          <p:cNvSpPr>
            <a:spLocks noGrp="1" noRot="1" noMove="1" noResize="1" noEditPoints="1" noAdjustHandles="1" noChangeArrowheads="1" noChangeShapeType="1"/>
          </p:cNvSpPr>
          <p:nvPr>
            <p:ph type="title"/>
          </p:nvPr>
        </p:nvSpPr>
        <p:spPr/>
        <p:txBody>
          <a:bodyPr/>
          <a:lstStyle/>
          <a:p>
            <a:r>
              <a:rPr lang="en-US" dirty="0"/>
              <a:t>What’s So Special About First-Dose TPN?</a:t>
            </a:r>
            <a:endParaRPr dirty="0"/>
          </a:p>
        </p:txBody>
      </p:sp>
      <p:pic>
        <p:nvPicPr>
          <p:cNvPr id="5" name="Picture 4" descr="A green sign with white text&#10;&#10;AI-generated content may be incorrect.">
            <a:extLst>
              <a:ext uri="{FF2B5EF4-FFF2-40B4-BE49-F238E27FC236}">
                <a16:creationId xmlns:a16="http://schemas.microsoft.com/office/drawing/2014/main" id="{8BA0DF39-19DA-9B7A-D7A8-5A8F96C0C68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71161" y="4692496"/>
            <a:ext cx="2776251" cy="1561641"/>
          </a:xfrm>
          <a:prstGeom prst="rect">
            <a:avLst/>
          </a:prstGeom>
        </p:spPr>
      </p:pic>
      <p:sp>
        <p:nvSpPr>
          <p:cNvPr id="4" name="Footer Placeholder 3">
            <a:extLst>
              <a:ext uri="{FF2B5EF4-FFF2-40B4-BE49-F238E27FC236}">
                <a16:creationId xmlns:a16="http://schemas.microsoft.com/office/drawing/2014/main" id="{7E1A98F7-8EDA-A35B-A972-21489A642BF4}"/>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4EDCA2CB-3DD9-86B1-53F3-63CC480B7EE3}"/>
              </a:ext>
            </a:extLst>
          </p:cNvPr>
          <p:cNvSpPr>
            <a:spLocks noGrp="1"/>
          </p:cNvSpPr>
          <p:nvPr>
            <p:ph type="sldNum" sz="quarter" idx="14"/>
          </p:nvPr>
        </p:nvSpPr>
        <p:spPr/>
        <p:txBody>
          <a:bodyPr/>
          <a:lstStyle/>
          <a:p>
            <a:fld id="{C1FF6DA9-008F-8B48-92A6-B652298478BF}" type="slidenum">
              <a:rPr lang="en-US" smtClean="0"/>
              <a:t>18</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00" fill="hold">
                                          <p:stCondLst>
                                            <p:cond delay="0"/>
                                          </p:stCondLst>
                                        </p:cTn>
                                        <p:tgtEl>
                                          <p:spTgt spid="5"/>
                                        </p:tgtEl>
                                        <p:attrNameLst>
                                          <p:attrName>r</p:attrName>
                                        </p:attrNameLst>
                                      </p:cBhvr>
                                    </p:animRot>
                                    <p:animRot by="-240000">
                                      <p:cBhvr>
                                        <p:cTn id="7" dur="800" fill="hold">
                                          <p:stCondLst>
                                            <p:cond delay="800"/>
                                          </p:stCondLst>
                                        </p:cTn>
                                        <p:tgtEl>
                                          <p:spTgt spid="5"/>
                                        </p:tgtEl>
                                        <p:attrNameLst>
                                          <p:attrName>r</p:attrName>
                                        </p:attrNameLst>
                                      </p:cBhvr>
                                    </p:animRot>
                                    <p:animRot by="240000">
                                      <p:cBhvr>
                                        <p:cTn id="8" dur="800" fill="hold">
                                          <p:stCondLst>
                                            <p:cond delay="1600"/>
                                          </p:stCondLst>
                                        </p:cTn>
                                        <p:tgtEl>
                                          <p:spTgt spid="5"/>
                                        </p:tgtEl>
                                        <p:attrNameLst>
                                          <p:attrName>r</p:attrName>
                                        </p:attrNameLst>
                                      </p:cBhvr>
                                    </p:animRot>
                                    <p:animRot by="-240000">
                                      <p:cBhvr>
                                        <p:cTn id="9" dur="800" fill="hold">
                                          <p:stCondLst>
                                            <p:cond delay="2400"/>
                                          </p:stCondLst>
                                        </p:cTn>
                                        <p:tgtEl>
                                          <p:spTgt spid="5"/>
                                        </p:tgtEl>
                                        <p:attrNameLst>
                                          <p:attrName>r</p:attrName>
                                        </p:attrNameLst>
                                      </p:cBhvr>
                                    </p:animRot>
                                    <p:animRot by="120000">
                                      <p:cBhvr>
                                        <p:cTn id="10" dur="800" fill="hold">
                                          <p:stCondLst>
                                            <p:cond delay="32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77980-1969-C656-E2A7-6B708D9C47C0}"/>
              </a:ext>
            </a:extLst>
          </p:cNvPr>
          <p:cNvSpPr>
            <a:spLocks noGrp="1" noRot="1" noMove="1" noResize="1" noEditPoints="1" noAdjustHandles="1" noChangeArrowheads="1" noChangeShapeType="1"/>
          </p:cNvSpPr>
          <p:nvPr>
            <p:ph sz="quarter" idx="16"/>
          </p:nvPr>
        </p:nvSpPr>
        <p:spPr/>
        <p:txBody>
          <a:bodyPr/>
          <a:lstStyle/>
          <a:p>
            <a:pPr algn="ctr">
              <a:spcAft>
                <a:spcPts val="0"/>
              </a:spcAft>
            </a:pPr>
            <a:r>
              <a:rPr lang="en-US" b="1" dirty="0">
                <a:solidFill>
                  <a:schemeClr val="accent6"/>
                </a:solidFill>
              </a:rPr>
              <a:t>First Dose = Highest Risk </a:t>
            </a:r>
          </a:p>
          <a:p>
            <a:pPr algn="ctr">
              <a:spcAft>
                <a:spcPts val="600"/>
              </a:spcAft>
            </a:pPr>
            <a:r>
              <a:rPr lang="en-US" b="1" dirty="0">
                <a:solidFill>
                  <a:schemeClr val="accent6"/>
                </a:solidFill>
              </a:rPr>
              <a:t>for a Side Effect</a:t>
            </a:r>
          </a:p>
          <a:p>
            <a:pPr marL="285750" indent="-285750">
              <a:spcAft>
                <a:spcPts val="600"/>
              </a:spcAft>
              <a:buFont typeface="Arial" panose="020B0604020202020204" pitchFamily="34" charset="0"/>
              <a:buChar char="•"/>
            </a:pPr>
            <a:r>
              <a:rPr lang="en-US" b="1" i="1" dirty="0">
                <a:solidFill>
                  <a:schemeClr val="accent6"/>
                </a:solidFill>
              </a:rPr>
              <a:t>NEW</a:t>
            </a:r>
            <a:r>
              <a:rPr lang="en-US" dirty="0">
                <a:solidFill>
                  <a:schemeClr val="tx1"/>
                </a:solidFill>
              </a:rPr>
              <a:t> Therapy: Patient’s metabolic and infusion tolerance is unknown</a:t>
            </a:r>
          </a:p>
          <a:p>
            <a:pPr marL="285750" indent="-285750">
              <a:spcBef>
                <a:spcPts val="600"/>
              </a:spcBef>
              <a:buFont typeface="Arial" panose="020B0604020202020204" pitchFamily="34" charset="0"/>
              <a:buChar char="•"/>
            </a:pPr>
            <a:r>
              <a:rPr lang="en-US" b="1" i="1" dirty="0">
                <a:solidFill>
                  <a:schemeClr val="accent6"/>
                </a:solidFill>
              </a:rPr>
              <a:t>Risk</a:t>
            </a:r>
            <a:r>
              <a:rPr lang="en-US" dirty="0">
                <a:solidFill>
                  <a:schemeClr val="tx1"/>
                </a:solidFill>
              </a:rPr>
              <a:t> of infusion reaction, electrolyte derangement, fluid shifts</a:t>
            </a:r>
          </a:p>
          <a:p>
            <a:pPr marL="285750" indent="-285750">
              <a:spcBef>
                <a:spcPts val="600"/>
              </a:spcBef>
              <a:buFont typeface="Arial" panose="020B0604020202020204" pitchFamily="34" charset="0"/>
              <a:buChar char="•"/>
            </a:pPr>
            <a:r>
              <a:rPr lang="en-US" b="1" i="1" dirty="0">
                <a:solidFill>
                  <a:schemeClr val="accent6"/>
                </a:solidFill>
              </a:rPr>
              <a:t>Requires</a:t>
            </a:r>
            <a:r>
              <a:rPr lang="en-US" dirty="0">
                <a:solidFill>
                  <a:schemeClr val="tx1"/>
                </a:solidFill>
              </a:rPr>
              <a:t> RN presence and continuous monitoring</a:t>
            </a:r>
          </a:p>
        </p:txBody>
      </p:sp>
      <p:sp>
        <p:nvSpPr>
          <p:cNvPr id="3" name="Content Placeholder 2">
            <a:extLst>
              <a:ext uri="{FF2B5EF4-FFF2-40B4-BE49-F238E27FC236}">
                <a16:creationId xmlns:a16="http://schemas.microsoft.com/office/drawing/2014/main" id="{C9DE9916-B1DC-04EF-640D-113C1AA62FAD}"/>
              </a:ext>
            </a:extLst>
          </p:cNvPr>
          <p:cNvSpPr>
            <a:spLocks noGrp="1" noRot="1" noMove="1" noResize="1" noEditPoints="1" noAdjustHandles="1" noChangeArrowheads="1" noChangeShapeType="1"/>
          </p:cNvSpPr>
          <p:nvPr>
            <p:ph sz="quarter" idx="21"/>
          </p:nvPr>
        </p:nvSpPr>
        <p:spPr/>
        <p:txBody>
          <a:bodyPr/>
          <a:lstStyle/>
          <a:p>
            <a:pPr algn="ctr">
              <a:spcAft>
                <a:spcPts val="0"/>
              </a:spcAft>
            </a:pPr>
            <a:r>
              <a:rPr lang="en-US" b="1" dirty="0">
                <a:solidFill>
                  <a:schemeClr val="accent6"/>
                </a:solidFill>
              </a:rPr>
              <a:t>Subsequent</a:t>
            </a:r>
          </a:p>
          <a:p>
            <a:pPr algn="ctr">
              <a:spcAft>
                <a:spcPts val="0"/>
              </a:spcAft>
            </a:pPr>
            <a:r>
              <a:rPr lang="en-US" b="1" dirty="0">
                <a:solidFill>
                  <a:schemeClr val="accent6"/>
                </a:solidFill>
              </a:rPr>
              <a:t>Doses</a:t>
            </a:r>
          </a:p>
          <a:p>
            <a:pPr marL="285750" indent="-285750">
              <a:spcBef>
                <a:spcPts val="600"/>
              </a:spcBef>
              <a:buFont typeface="Arial" panose="020B0604020202020204" pitchFamily="34" charset="0"/>
              <a:buChar char="•"/>
            </a:pPr>
            <a:r>
              <a:rPr lang="en-US" dirty="0"/>
              <a:t>Typically </a:t>
            </a:r>
            <a:r>
              <a:rPr lang="en-US" b="1" i="1" dirty="0">
                <a:solidFill>
                  <a:schemeClr val="accent6"/>
                </a:solidFill>
              </a:rPr>
              <a:t>managed by caregiver </a:t>
            </a:r>
            <a:r>
              <a:rPr lang="en-US" dirty="0"/>
              <a:t>at home (</a:t>
            </a:r>
            <a:r>
              <a:rPr lang="en-US" b="1" i="1" dirty="0"/>
              <a:t>after training</a:t>
            </a:r>
            <a:r>
              <a:rPr lang="en-US" dirty="0"/>
              <a:t>)</a:t>
            </a:r>
          </a:p>
          <a:p>
            <a:pPr marL="285750" indent="-285750">
              <a:spcBef>
                <a:spcPts val="600"/>
              </a:spcBef>
              <a:buFont typeface="Arial" panose="020B0604020202020204" pitchFamily="34" charset="0"/>
              <a:buChar char="•"/>
            </a:pPr>
            <a:r>
              <a:rPr lang="en-US" b="1" i="1" dirty="0">
                <a:solidFill>
                  <a:schemeClr val="accent6"/>
                </a:solidFill>
              </a:rPr>
              <a:t>RN role shifts </a:t>
            </a:r>
            <a:r>
              <a:rPr lang="en-US" dirty="0"/>
              <a:t>to monitoring, education reinforcement, troubleshooting</a:t>
            </a:r>
          </a:p>
          <a:p>
            <a:pPr marL="285750" indent="-285750">
              <a:spcBef>
                <a:spcPts val="600"/>
              </a:spcBef>
              <a:buFont typeface="Arial" panose="020B0604020202020204" pitchFamily="34" charset="0"/>
              <a:buChar char="•"/>
            </a:pPr>
            <a:r>
              <a:rPr lang="en-US" b="1" i="1" dirty="0">
                <a:solidFill>
                  <a:schemeClr val="accent6"/>
                </a:solidFill>
              </a:rPr>
              <a:t>Risk is lower </a:t>
            </a:r>
            <a:r>
              <a:rPr lang="en-US" b="1" dirty="0">
                <a:solidFill>
                  <a:srgbClr val="C00000"/>
                </a:solidFill>
              </a:rPr>
              <a:t>BUT</a:t>
            </a:r>
            <a:r>
              <a:rPr lang="en-US" dirty="0"/>
              <a:t> ongoing vigilance is needed</a:t>
            </a:r>
          </a:p>
        </p:txBody>
      </p:sp>
      <p:sp>
        <p:nvSpPr>
          <p:cNvPr id="4" name="Title 3">
            <a:extLst>
              <a:ext uri="{FF2B5EF4-FFF2-40B4-BE49-F238E27FC236}">
                <a16:creationId xmlns:a16="http://schemas.microsoft.com/office/drawing/2014/main" id="{BD339A99-F29E-90EE-2863-F98BAB22E21D}"/>
              </a:ext>
            </a:extLst>
          </p:cNvPr>
          <p:cNvSpPr>
            <a:spLocks noGrp="1" noRot="1" noMove="1" noResize="1" noEditPoints="1" noAdjustHandles="1" noChangeArrowheads="1" noChangeShapeType="1"/>
          </p:cNvSpPr>
          <p:nvPr>
            <p:ph type="title"/>
          </p:nvPr>
        </p:nvSpPr>
        <p:spPr/>
        <p:txBody>
          <a:bodyPr/>
          <a:lstStyle/>
          <a:p>
            <a:r>
              <a:rPr lang="en-US" dirty="0"/>
              <a:t>First Dose vs. Subsequent Doses</a:t>
            </a:r>
          </a:p>
        </p:txBody>
      </p:sp>
      <p:sp>
        <p:nvSpPr>
          <p:cNvPr id="5" name="Footer Placeholder 4">
            <a:extLst>
              <a:ext uri="{FF2B5EF4-FFF2-40B4-BE49-F238E27FC236}">
                <a16:creationId xmlns:a16="http://schemas.microsoft.com/office/drawing/2014/main" id="{08976216-6CCB-0A91-ED42-A7B2B5D24369}"/>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949965A7-9A7C-4EEE-7C9F-DE0FA0B03954}"/>
              </a:ext>
            </a:extLst>
          </p:cNvPr>
          <p:cNvSpPr>
            <a:spLocks noGrp="1"/>
          </p:cNvSpPr>
          <p:nvPr>
            <p:ph type="sldNum" sz="quarter" idx="15"/>
          </p:nvPr>
        </p:nvSpPr>
        <p:spPr/>
        <p:txBody>
          <a:bodyPr/>
          <a:lstStyle/>
          <a:p>
            <a:fld id="{C1FF6DA9-008F-8B48-92A6-B652298478BF}" type="slidenum">
              <a:rPr lang="en-US" smtClean="0"/>
              <a:t>19</a:t>
            </a:fld>
            <a:endParaRPr lang="en-US"/>
          </a:p>
        </p:txBody>
      </p:sp>
    </p:spTree>
    <p:extLst>
      <p:ext uri="{BB962C8B-B14F-4D97-AF65-F5344CB8AC3E}">
        <p14:creationId xmlns:p14="http://schemas.microsoft.com/office/powerpoint/2010/main" val="3313005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7F91-EDFB-D803-4626-D76C96A52A16}"/>
              </a:ext>
            </a:extLst>
          </p:cNvPr>
          <p:cNvSpPr>
            <a:spLocks noGrp="1" noRot="1" noMove="1" noResize="1" noEditPoints="1" noAdjustHandles="1" noChangeArrowheads="1" noChangeShapeType="1"/>
          </p:cNvSpPr>
          <p:nvPr>
            <p:ph type="title"/>
          </p:nvPr>
        </p:nvSpPr>
        <p:spPr/>
        <p:txBody>
          <a:bodyPr/>
          <a:lstStyle/>
          <a:p>
            <a:r>
              <a:rPr lang="en-US" dirty="0"/>
              <a:t>Pre-Training Knowledge Check</a:t>
            </a:r>
          </a:p>
        </p:txBody>
      </p:sp>
      <p:sp>
        <p:nvSpPr>
          <p:cNvPr id="3" name="Footer Placeholder 2">
            <a:extLst>
              <a:ext uri="{FF2B5EF4-FFF2-40B4-BE49-F238E27FC236}">
                <a16:creationId xmlns:a16="http://schemas.microsoft.com/office/drawing/2014/main" id="{B9167A0A-EF87-AA94-A9CF-57233B9F1F12}"/>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625C343D-E1DD-4682-A411-8BB618C26A1E}"/>
              </a:ext>
            </a:extLst>
          </p:cNvPr>
          <p:cNvSpPr>
            <a:spLocks noGrp="1"/>
          </p:cNvSpPr>
          <p:nvPr>
            <p:ph type="sldNum" sz="quarter" idx="11"/>
          </p:nvPr>
        </p:nvSpPr>
        <p:spPr/>
        <p:txBody>
          <a:bodyPr/>
          <a:lstStyle/>
          <a:p>
            <a:fld id="{C1FF6DA9-008F-8B48-92A6-B652298478BF}" type="slidenum">
              <a:rPr lang="en-US" smtClean="0"/>
              <a:t>2</a:t>
            </a:fld>
            <a:endParaRPr lang="en-US"/>
          </a:p>
        </p:txBody>
      </p:sp>
    </p:spTree>
    <p:extLst>
      <p:ext uri="{BB962C8B-B14F-4D97-AF65-F5344CB8AC3E}">
        <p14:creationId xmlns:p14="http://schemas.microsoft.com/office/powerpoint/2010/main" val="2092770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709F-4FCB-9A56-95EE-6FDD5EFF58BE}"/>
              </a:ext>
            </a:extLst>
          </p:cNvPr>
          <p:cNvSpPr>
            <a:spLocks noGrp="1" noRot="1" noMove="1" noResize="1" noEditPoints="1" noAdjustHandles="1" noChangeArrowheads="1" noChangeShapeType="1"/>
          </p:cNvSpPr>
          <p:nvPr>
            <p:ph type="title"/>
          </p:nvPr>
        </p:nvSpPr>
        <p:spPr>
          <a:xfrm>
            <a:off x="1025718" y="683810"/>
            <a:ext cx="7378811" cy="5231959"/>
          </a:xfrm>
        </p:spPr>
        <p:txBody>
          <a:bodyPr tIns="0"/>
          <a:lstStyle/>
          <a:p>
            <a:pPr>
              <a:lnSpc>
                <a:spcPct val="100000"/>
              </a:lnSpc>
              <a:spcBef>
                <a:spcPts val="1200"/>
              </a:spcBef>
              <a:spcAft>
                <a:spcPts val="1200"/>
              </a:spcAft>
            </a:pPr>
            <a:r>
              <a:rPr lang="en-US" i="1" dirty="0">
                <a:solidFill>
                  <a:schemeClr val="tx1"/>
                </a:solidFill>
              </a:rPr>
              <a:t>Unlike routine IV medications…</a:t>
            </a:r>
            <a:br>
              <a:rPr lang="en-US" i="1" dirty="0">
                <a:solidFill>
                  <a:schemeClr val="tx1"/>
                </a:solidFill>
              </a:rPr>
            </a:br>
            <a:r>
              <a:rPr lang="en-US" dirty="0"/>
              <a:t>TPN is </a:t>
            </a:r>
            <a:r>
              <a:rPr lang="en-US" b="1" i="1" dirty="0">
                <a:solidFill>
                  <a:srgbClr val="FF0000"/>
                </a:solidFill>
              </a:rPr>
              <a:t>high-alert</a:t>
            </a:r>
            <a:r>
              <a:rPr lang="en-US" dirty="0"/>
              <a:t>, </a:t>
            </a:r>
            <a:r>
              <a:rPr lang="en-US" b="1" i="1" dirty="0">
                <a:solidFill>
                  <a:srgbClr val="FF0000"/>
                </a:solidFill>
              </a:rPr>
              <a:t>high-risk</a:t>
            </a:r>
            <a:r>
              <a:rPr lang="en-US" dirty="0"/>
              <a:t>, </a:t>
            </a:r>
            <a:br>
              <a:rPr lang="en-US" dirty="0"/>
            </a:br>
            <a:r>
              <a:rPr lang="en-US" dirty="0"/>
              <a:t>and </a:t>
            </a:r>
            <a:br>
              <a:rPr lang="en-US" dirty="0"/>
            </a:br>
            <a:r>
              <a:rPr lang="en-US" b="1" i="1" dirty="0">
                <a:solidFill>
                  <a:srgbClr val="FF0000"/>
                </a:solidFill>
              </a:rPr>
              <a:t>patient-specific</a:t>
            </a:r>
            <a:r>
              <a:rPr lang="en-US" dirty="0"/>
              <a:t>.</a:t>
            </a:r>
            <a:br>
              <a:rPr lang="en-US" dirty="0"/>
            </a:br>
            <a:br>
              <a:rPr lang="en-US" dirty="0"/>
            </a:br>
            <a:r>
              <a:rPr lang="en-US" sz="2800" i="1" dirty="0">
                <a:solidFill>
                  <a:schemeClr val="tx1"/>
                </a:solidFill>
              </a:rPr>
              <a:t>The 10 Rights of Medication Administration serve as a checklist that forces you (the RN) to validate every safeguard (order </a:t>
            </a:r>
            <a:r>
              <a:rPr lang="en-US" sz="2800" i="1" dirty="0">
                <a:solidFill>
                  <a:schemeClr val="tx1"/>
                </a:solidFill>
                <a:sym typeface="Wingdings" panose="05000000000000000000" pitchFamily="2" charset="2"/>
              </a:rPr>
              <a:t></a:t>
            </a:r>
            <a:r>
              <a:rPr lang="en-US" sz="2800" i="1" dirty="0">
                <a:solidFill>
                  <a:schemeClr val="tx1"/>
                </a:solidFill>
              </a:rPr>
              <a:t> compounding </a:t>
            </a:r>
            <a:r>
              <a:rPr lang="en-US" sz="2800" i="1" dirty="0">
                <a:solidFill>
                  <a:schemeClr val="tx1"/>
                </a:solidFill>
                <a:sym typeface="Wingdings" panose="05000000000000000000" pitchFamily="2" charset="2"/>
              </a:rPr>
              <a:t></a:t>
            </a:r>
            <a:r>
              <a:rPr lang="en-US" sz="2800" i="1" dirty="0">
                <a:solidFill>
                  <a:schemeClr val="tx1"/>
                </a:solidFill>
              </a:rPr>
              <a:t> line </a:t>
            </a:r>
            <a:r>
              <a:rPr lang="en-US" sz="2800" i="1" dirty="0">
                <a:solidFill>
                  <a:schemeClr val="tx1"/>
                </a:solidFill>
                <a:sym typeface="Wingdings" panose="05000000000000000000" pitchFamily="2" charset="2"/>
              </a:rPr>
              <a:t></a:t>
            </a:r>
            <a:r>
              <a:rPr lang="en-US" sz="2800" i="1" dirty="0">
                <a:solidFill>
                  <a:schemeClr val="tx1"/>
                </a:solidFill>
              </a:rPr>
              <a:t> monitoring </a:t>
            </a:r>
            <a:r>
              <a:rPr lang="en-US" sz="2800" i="1" dirty="0">
                <a:solidFill>
                  <a:schemeClr val="tx1"/>
                </a:solidFill>
                <a:sym typeface="Wingdings" panose="05000000000000000000" pitchFamily="2" charset="2"/>
              </a:rPr>
              <a:t></a:t>
            </a:r>
            <a:r>
              <a:rPr lang="en-US" sz="2800" i="1" dirty="0">
                <a:solidFill>
                  <a:schemeClr val="tx1"/>
                </a:solidFill>
              </a:rPr>
              <a:t> documentation)</a:t>
            </a:r>
          </a:p>
        </p:txBody>
      </p:sp>
      <p:sp>
        <p:nvSpPr>
          <p:cNvPr id="3" name="Footer Placeholder 2">
            <a:extLst>
              <a:ext uri="{FF2B5EF4-FFF2-40B4-BE49-F238E27FC236}">
                <a16:creationId xmlns:a16="http://schemas.microsoft.com/office/drawing/2014/main" id="{DA536AF9-358A-B806-B9E5-3A6BDC0DF0C8}"/>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FC9F51CB-E0B1-9462-90FD-32912F6FFBC8}"/>
              </a:ext>
            </a:extLst>
          </p:cNvPr>
          <p:cNvSpPr>
            <a:spLocks noGrp="1"/>
          </p:cNvSpPr>
          <p:nvPr>
            <p:ph type="sldNum" sz="quarter" idx="11"/>
          </p:nvPr>
        </p:nvSpPr>
        <p:spPr/>
        <p:txBody>
          <a:bodyPr/>
          <a:lstStyle/>
          <a:p>
            <a:fld id="{C1FF6DA9-008F-8B48-92A6-B652298478BF}" type="slidenum">
              <a:rPr lang="en-US" smtClean="0"/>
              <a:t>20</a:t>
            </a:fld>
            <a:endParaRPr lang="en-US"/>
          </a:p>
        </p:txBody>
      </p:sp>
    </p:spTree>
    <p:extLst>
      <p:ext uri="{BB962C8B-B14F-4D97-AF65-F5344CB8AC3E}">
        <p14:creationId xmlns:p14="http://schemas.microsoft.com/office/powerpoint/2010/main" val="588509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A3E96-4E38-3DF0-8ED1-343823000F82}"/>
              </a:ext>
            </a:extLst>
          </p:cNvPr>
          <p:cNvSpPr>
            <a:spLocks noGrp="1" noRot="1" noMove="1" noResize="1" noEditPoints="1" noAdjustHandles="1" noChangeArrowheads="1" noChangeShapeType="1"/>
          </p:cNvSpPr>
          <p:nvPr>
            <p:ph type="title"/>
          </p:nvPr>
        </p:nvSpPr>
        <p:spPr>
          <a:xfrm>
            <a:off x="897011" y="605540"/>
            <a:ext cx="7687866" cy="5141913"/>
          </a:xfrm>
        </p:spPr>
        <p:txBody>
          <a:bodyPr/>
          <a:lstStyle/>
          <a:p>
            <a:r>
              <a:rPr lang="en-US" dirty="0"/>
              <a:t>Home TPN</a:t>
            </a:r>
          </a:p>
        </p:txBody>
      </p:sp>
      <p:sp>
        <p:nvSpPr>
          <p:cNvPr id="3" name="Footer Placeholder 2">
            <a:extLst>
              <a:ext uri="{FF2B5EF4-FFF2-40B4-BE49-F238E27FC236}">
                <a16:creationId xmlns:a16="http://schemas.microsoft.com/office/drawing/2014/main" id="{594D125E-9284-6509-DDA1-15FF18A3E82D}"/>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71098271-A920-3A75-7C0F-D345B32248C2}"/>
              </a:ext>
            </a:extLst>
          </p:cNvPr>
          <p:cNvSpPr>
            <a:spLocks noGrp="1"/>
          </p:cNvSpPr>
          <p:nvPr>
            <p:ph type="sldNum" sz="quarter" idx="11"/>
          </p:nvPr>
        </p:nvSpPr>
        <p:spPr/>
        <p:txBody>
          <a:bodyPr/>
          <a:lstStyle/>
          <a:p>
            <a:fld id="{C1FF6DA9-008F-8B48-92A6-B652298478BF}" type="slidenum">
              <a:rPr lang="en-US" smtClean="0"/>
              <a:t>21</a:t>
            </a:fld>
            <a:endParaRPr lang="en-US"/>
          </a:p>
        </p:txBody>
      </p:sp>
    </p:spTree>
    <p:extLst>
      <p:ext uri="{BB962C8B-B14F-4D97-AF65-F5344CB8AC3E}">
        <p14:creationId xmlns:p14="http://schemas.microsoft.com/office/powerpoint/2010/main" val="4104416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A95125-0778-37BE-A631-51FFE95A55EC}"/>
              </a:ext>
            </a:extLst>
          </p:cNvPr>
          <p:cNvSpPr>
            <a:spLocks noGrp="1" noRot="1" noMove="1" noResize="1" noEditPoints="1" noAdjustHandles="1" noChangeArrowheads="1" noChangeShapeType="1"/>
          </p:cNvSpPr>
          <p:nvPr>
            <p:ph sz="quarter" idx="12"/>
          </p:nvPr>
        </p:nvSpPr>
        <p:spPr/>
        <p:txBody>
          <a:bodyPr/>
          <a:lstStyle/>
          <a:p>
            <a:pPr marL="285750" indent="-285750">
              <a:buFont typeface="Arial" panose="020B0604020202020204" pitchFamily="34" charset="0"/>
              <a:buChar char="•"/>
            </a:pPr>
            <a:r>
              <a:rPr lang="en-US" dirty="0"/>
              <a:t>Intestinal/Bowel Obstruction</a:t>
            </a:r>
          </a:p>
          <a:p>
            <a:pPr marL="285750" indent="-285750">
              <a:buFont typeface="Arial" panose="020B0604020202020204" pitchFamily="34" charset="0"/>
              <a:buChar char="•"/>
            </a:pPr>
            <a:r>
              <a:rPr lang="en-US" dirty="0"/>
              <a:t>Bowel Pseudo- Obstruction (with food intolerance)</a:t>
            </a:r>
          </a:p>
          <a:p>
            <a:pPr marL="285750" indent="-285750">
              <a:buFont typeface="Arial" panose="020B0604020202020204" pitchFamily="34" charset="0"/>
              <a:buChar char="•"/>
            </a:pPr>
            <a:r>
              <a:rPr lang="en-US" dirty="0"/>
              <a:t>GI Fistulas with High Flow (rest the bowel)</a:t>
            </a:r>
          </a:p>
          <a:p>
            <a:pPr marL="285750" indent="-285750">
              <a:buFont typeface="Arial" panose="020B0604020202020204" pitchFamily="34" charset="0"/>
              <a:buChar char="•"/>
            </a:pPr>
            <a:r>
              <a:rPr lang="en-US" dirty="0"/>
              <a:t>Infant GI system immaturity or congenital GI malformation</a:t>
            </a:r>
          </a:p>
          <a:p>
            <a:pPr marL="285750" indent="-285750">
              <a:buFont typeface="Arial" panose="020B0604020202020204" pitchFamily="34" charset="0"/>
              <a:buChar char="•"/>
            </a:pPr>
            <a:r>
              <a:rPr lang="en-US" dirty="0"/>
              <a:t>Post-op bowel anastomosis leak</a:t>
            </a:r>
          </a:p>
          <a:p>
            <a:pPr marL="285750" indent="-285750">
              <a:buFont typeface="Arial" panose="020B0604020202020204" pitchFamily="34" charset="0"/>
              <a:buChar char="•"/>
            </a:pPr>
            <a:r>
              <a:rPr lang="en-US" dirty="0"/>
              <a:t>Severe diarrhea/vomiting and inability to maintain nutritional status</a:t>
            </a:r>
          </a:p>
          <a:p>
            <a:pPr marL="285750" indent="-285750">
              <a:buFont typeface="Arial" panose="020B0604020202020204" pitchFamily="34" charset="0"/>
              <a:buChar char="•"/>
            </a:pPr>
            <a:r>
              <a:rPr lang="en-US" dirty="0"/>
              <a:t>Hypercatabolic state (due to sepsis, polytrauma, and/or major fractures)</a:t>
            </a:r>
          </a:p>
          <a:p>
            <a:pPr marL="285750" indent="-285750">
              <a:buFont typeface="Arial" panose="020B0604020202020204" pitchFamily="34" charset="0"/>
              <a:buChar char="•"/>
            </a:pPr>
            <a:r>
              <a:rPr lang="en-US" dirty="0"/>
              <a:t>NPO status &gt;7 days (e.g., inflammatory bowel disease, critically ill patients)</a:t>
            </a:r>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FDF959C-BA70-BFA9-2055-EA29D35EFE12}"/>
              </a:ext>
            </a:extLst>
          </p:cNvPr>
          <p:cNvSpPr>
            <a:spLocks noGrp="1" noRot="1" noMove="1" noResize="1" noEditPoints="1" noAdjustHandles="1" noChangeArrowheads="1" noChangeShapeType="1"/>
          </p:cNvSpPr>
          <p:nvPr>
            <p:ph type="title"/>
          </p:nvPr>
        </p:nvSpPr>
        <p:spPr/>
        <p:txBody>
          <a:bodyPr/>
          <a:lstStyle/>
          <a:p>
            <a:r>
              <a:rPr lang="en-US" dirty="0"/>
              <a:t>Patient Selection: Indications</a:t>
            </a:r>
          </a:p>
        </p:txBody>
      </p:sp>
      <p:sp>
        <p:nvSpPr>
          <p:cNvPr id="4" name="Footer Placeholder 3">
            <a:extLst>
              <a:ext uri="{FF2B5EF4-FFF2-40B4-BE49-F238E27FC236}">
                <a16:creationId xmlns:a16="http://schemas.microsoft.com/office/drawing/2014/main" id="{FA2DA8C0-9373-1163-D223-83AF0971DCB7}"/>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E97020A7-83E5-BB46-6C0B-5627E4F170AA}"/>
              </a:ext>
            </a:extLst>
          </p:cNvPr>
          <p:cNvSpPr>
            <a:spLocks noGrp="1"/>
          </p:cNvSpPr>
          <p:nvPr>
            <p:ph type="sldNum" sz="quarter" idx="14"/>
          </p:nvPr>
        </p:nvSpPr>
        <p:spPr/>
        <p:txBody>
          <a:bodyPr/>
          <a:lstStyle/>
          <a:p>
            <a:fld id="{C1FF6DA9-008F-8B48-92A6-B652298478BF}" type="slidenum">
              <a:rPr lang="en-US" smtClean="0"/>
              <a:t>22</a:t>
            </a:fld>
            <a:endParaRPr lang="en-US"/>
          </a:p>
        </p:txBody>
      </p:sp>
    </p:spTree>
    <p:extLst>
      <p:ext uri="{BB962C8B-B14F-4D97-AF65-F5344CB8AC3E}">
        <p14:creationId xmlns:p14="http://schemas.microsoft.com/office/powerpoint/2010/main" val="1151817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BDB52F2-BECB-0F94-A4E5-F95559F79919}"/>
              </a:ext>
            </a:extLst>
          </p:cNvPr>
          <p:cNvSpPr>
            <a:spLocks noGrp="1" noRot="1" noMove="1" noResize="1" noEditPoints="1" noAdjustHandles="1" noChangeArrowheads="1" noChangeShapeType="1"/>
          </p:cNvSpPr>
          <p:nvPr>
            <p:ph sz="quarter" idx="12"/>
          </p:nvPr>
        </p:nvSpPr>
        <p:spPr/>
        <p:txBody>
          <a:bodyPr rIns="0"/>
          <a:lstStyle/>
          <a:p>
            <a:pPr marL="285750" indent="-285750">
              <a:lnSpc>
                <a:spcPct val="150000"/>
              </a:lnSpc>
              <a:buFont typeface="Arial" panose="020B0604020202020204" pitchFamily="34" charset="0"/>
              <a:buChar char="•"/>
            </a:pPr>
            <a:r>
              <a:rPr lang="en-US" dirty="0"/>
              <a:t>Infants with less than 8cm of the small bowel</a:t>
            </a:r>
          </a:p>
          <a:p>
            <a:pPr marL="285750" indent="-285750">
              <a:lnSpc>
                <a:spcPct val="150000"/>
              </a:lnSpc>
              <a:buFont typeface="Arial" panose="020B0604020202020204" pitchFamily="34" charset="0"/>
              <a:buChar char="•"/>
            </a:pPr>
            <a:r>
              <a:rPr lang="en-US" dirty="0"/>
              <a:t>Critical cardiovascular or metabolic instability – which would require correction before administering IV nutrition</a:t>
            </a:r>
          </a:p>
          <a:p>
            <a:pPr marL="285750" indent="-285750">
              <a:lnSpc>
                <a:spcPct val="150000"/>
              </a:lnSpc>
              <a:buFont typeface="Arial" panose="020B0604020202020204" pitchFamily="34" charset="0"/>
              <a:buChar char="•"/>
            </a:pPr>
            <a:r>
              <a:rPr lang="en-US" dirty="0"/>
              <a:t>When GI feeding is possible (e.g., enteral feedings)</a:t>
            </a:r>
          </a:p>
          <a:p>
            <a:pPr marL="285750" indent="-285750">
              <a:lnSpc>
                <a:spcPct val="150000"/>
              </a:lnSpc>
              <a:buFont typeface="Arial" panose="020B0604020202020204" pitchFamily="34" charset="0"/>
              <a:buChar char="•"/>
            </a:pPr>
            <a:r>
              <a:rPr lang="en-US" dirty="0"/>
              <a:t>If/when nutritional status is “good” – TPN is no longer needed</a:t>
            </a:r>
          </a:p>
          <a:p>
            <a:pPr marL="285750" indent="-285750">
              <a:lnSpc>
                <a:spcPct val="150000"/>
              </a:lnSpc>
              <a:buFont typeface="Arial" panose="020B0604020202020204" pitchFamily="34" charset="0"/>
              <a:buChar char="•"/>
            </a:pPr>
            <a:r>
              <a:rPr lang="en-US" dirty="0"/>
              <a:t>TPN should not be sued to prolong life when death is inescapable</a:t>
            </a:r>
          </a:p>
        </p:txBody>
      </p:sp>
      <p:sp>
        <p:nvSpPr>
          <p:cNvPr id="5" name="Title 4">
            <a:extLst>
              <a:ext uri="{FF2B5EF4-FFF2-40B4-BE49-F238E27FC236}">
                <a16:creationId xmlns:a16="http://schemas.microsoft.com/office/drawing/2014/main" id="{1B4136DF-0641-3659-81D9-AE7F2D27AA46}"/>
              </a:ext>
            </a:extLst>
          </p:cNvPr>
          <p:cNvSpPr>
            <a:spLocks noGrp="1" noRot="1" noMove="1" noResize="1" noEditPoints="1" noAdjustHandles="1" noChangeArrowheads="1" noChangeShapeType="1"/>
          </p:cNvSpPr>
          <p:nvPr>
            <p:ph type="title"/>
          </p:nvPr>
        </p:nvSpPr>
        <p:spPr/>
        <p:txBody>
          <a:bodyPr/>
          <a:lstStyle/>
          <a:p>
            <a:r>
              <a:rPr kumimoji="0" lang="en-US" sz="3200" b="0" i="0" u="none" strike="noStrike" kern="1200" cap="none" spc="0" normalizeH="0" baseline="0" noProof="0" dirty="0">
                <a:ln>
                  <a:noFill/>
                </a:ln>
                <a:solidFill>
                  <a:srgbClr val="00308C"/>
                </a:solidFill>
                <a:effectLst/>
                <a:uLnTx/>
                <a:uFillTx/>
                <a:latin typeface="Rockwell" panose="02060603020205020403" pitchFamily="18" charset="77"/>
                <a:ea typeface="Roboto Medium" panose="02000000000000000000" pitchFamily="2" charset="0"/>
              </a:rPr>
              <a:t>Patient Selection: </a:t>
            </a:r>
            <a:r>
              <a:rPr kumimoji="0" lang="en-US" sz="3200" b="0" i="0" u="none" strike="noStrike" kern="1200" cap="none" spc="0" normalizeH="0" baseline="0" noProof="0" dirty="0">
                <a:ln>
                  <a:noFill/>
                </a:ln>
                <a:solidFill>
                  <a:srgbClr val="FF0000"/>
                </a:solidFill>
                <a:effectLst/>
                <a:uLnTx/>
                <a:uFillTx/>
                <a:latin typeface="Rockwell" panose="02060603020205020403" pitchFamily="18" charset="77"/>
                <a:ea typeface="Roboto Medium" panose="02000000000000000000" pitchFamily="2" charset="0"/>
              </a:rPr>
              <a:t>Contraindications</a:t>
            </a:r>
            <a:endParaRPr lang="en-US" dirty="0">
              <a:solidFill>
                <a:srgbClr val="FF0000"/>
              </a:solidFill>
            </a:endParaRPr>
          </a:p>
        </p:txBody>
      </p:sp>
      <p:sp>
        <p:nvSpPr>
          <p:cNvPr id="2" name="Footer Placeholder 1">
            <a:extLst>
              <a:ext uri="{FF2B5EF4-FFF2-40B4-BE49-F238E27FC236}">
                <a16:creationId xmlns:a16="http://schemas.microsoft.com/office/drawing/2014/main" id="{613E4DA7-1297-FB03-67AA-ACF48D9ACFDF}"/>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28565B0D-48CA-C27E-EF23-82A2F13F2134}"/>
              </a:ext>
            </a:extLst>
          </p:cNvPr>
          <p:cNvSpPr>
            <a:spLocks noGrp="1"/>
          </p:cNvSpPr>
          <p:nvPr>
            <p:ph type="sldNum" sz="quarter" idx="14"/>
          </p:nvPr>
        </p:nvSpPr>
        <p:spPr/>
        <p:txBody>
          <a:bodyPr/>
          <a:lstStyle/>
          <a:p>
            <a:fld id="{C1FF6DA9-008F-8B48-92A6-B652298478BF}" type="slidenum">
              <a:rPr lang="en-US" smtClean="0"/>
              <a:t>23</a:t>
            </a:fld>
            <a:endParaRPr lang="en-US"/>
          </a:p>
        </p:txBody>
      </p:sp>
    </p:spTree>
    <p:extLst>
      <p:ext uri="{BB962C8B-B14F-4D97-AF65-F5344CB8AC3E}">
        <p14:creationId xmlns:p14="http://schemas.microsoft.com/office/powerpoint/2010/main" val="3347205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14E42E6-C148-4879-F886-D602CE055FF1}"/>
              </a:ext>
            </a:extLst>
          </p:cNvPr>
          <p:cNvGraphicFramePr>
            <a:graphicFrameLocks noGrp="1" noDrilldown="1" noMove="1" noResize="1"/>
          </p:cNvGraphicFramePr>
          <p:nvPr>
            <p:extLst>
              <p:ext uri="{D42A27DB-BD31-4B8C-83A1-F6EECF244321}">
                <p14:modId xmlns:p14="http://schemas.microsoft.com/office/powerpoint/2010/main" val="1740575116"/>
              </p:ext>
            </p:extLst>
          </p:nvPr>
        </p:nvGraphicFramePr>
        <p:xfrm>
          <a:off x="481781" y="235974"/>
          <a:ext cx="8436077" cy="6459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FE2BB932-29CF-ED1A-7293-E45919C83E00}"/>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2383DC6E-FCEB-07B3-A671-0D35FA2D4A06}"/>
              </a:ext>
            </a:extLst>
          </p:cNvPr>
          <p:cNvSpPr>
            <a:spLocks noGrp="1"/>
          </p:cNvSpPr>
          <p:nvPr>
            <p:ph type="sldNum" sz="quarter" idx="11"/>
          </p:nvPr>
        </p:nvSpPr>
        <p:spPr/>
        <p:txBody>
          <a:bodyPr/>
          <a:lstStyle/>
          <a:p>
            <a:fld id="{C1FF6DA9-008F-8B48-92A6-B652298478BF}" type="slidenum">
              <a:rPr lang="en-US" smtClean="0"/>
              <a:t>24</a:t>
            </a:fld>
            <a:endParaRPr lang="en-US"/>
          </a:p>
        </p:txBody>
      </p:sp>
    </p:spTree>
    <p:extLst>
      <p:ext uri="{BB962C8B-B14F-4D97-AF65-F5344CB8AC3E}">
        <p14:creationId xmlns:p14="http://schemas.microsoft.com/office/powerpoint/2010/main" val="3306991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D62E-DC53-049B-7B9B-1F12D365FB06}"/>
              </a:ext>
            </a:extLst>
          </p:cNvPr>
          <p:cNvSpPr>
            <a:spLocks noGrp="1" noRot="1" noMove="1" noResize="1" noEditPoints="1" noAdjustHandles="1" noChangeArrowheads="1" noChangeShapeType="1"/>
          </p:cNvSpPr>
          <p:nvPr>
            <p:ph type="title"/>
          </p:nvPr>
        </p:nvSpPr>
        <p:spPr>
          <a:xfrm>
            <a:off x="897011" y="499214"/>
            <a:ext cx="7687866" cy="5141913"/>
          </a:xfrm>
        </p:spPr>
        <p:txBody>
          <a:bodyPr/>
          <a:lstStyle/>
          <a:p>
            <a:r>
              <a:rPr lang="en-US" dirty="0"/>
              <a:t>TPN</a:t>
            </a:r>
            <a:br>
              <a:rPr lang="en-US" dirty="0"/>
            </a:br>
            <a:r>
              <a:rPr lang="en-US" dirty="0"/>
              <a:t>Administration</a:t>
            </a:r>
            <a:br>
              <a:rPr lang="en-US" dirty="0"/>
            </a:br>
            <a:r>
              <a:rPr lang="en-US" dirty="0"/>
              <a:t>Guidelines</a:t>
            </a:r>
          </a:p>
        </p:txBody>
      </p:sp>
      <p:sp>
        <p:nvSpPr>
          <p:cNvPr id="3" name="Footer Placeholder 2">
            <a:extLst>
              <a:ext uri="{FF2B5EF4-FFF2-40B4-BE49-F238E27FC236}">
                <a16:creationId xmlns:a16="http://schemas.microsoft.com/office/drawing/2014/main" id="{9CBCC236-B36E-9A1E-1BD6-20E2076E3243}"/>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2B122193-0388-2999-B65E-5DAE5EE16980}"/>
              </a:ext>
            </a:extLst>
          </p:cNvPr>
          <p:cNvSpPr>
            <a:spLocks noGrp="1"/>
          </p:cNvSpPr>
          <p:nvPr>
            <p:ph type="sldNum" sz="quarter" idx="11"/>
          </p:nvPr>
        </p:nvSpPr>
        <p:spPr/>
        <p:txBody>
          <a:bodyPr/>
          <a:lstStyle/>
          <a:p>
            <a:fld id="{C1FF6DA9-008F-8B48-92A6-B652298478BF}" type="slidenum">
              <a:rPr lang="en-US" smtClean="0"/>
              <a:t>25</a:t>
            </a:fld>
            <a:endParaRPr lang="en-US"/>
          </a:p>
        </p:txBody>
      </p:sp>
    </p:spTree>
    <p:extLst>
      <p:ext uri="{BB962C8B-B14F-4D97-AF65-F5344CB8AC3E}">
        <p14:creationId xmlns:p14="http://schemas.microsoft.com/office/powerpoint/2010/main" val="385090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6802142-DF75-EA07-E618-6F7CC2261C83}"/>
              </a:ext>
            </a:extLst>
          </p:cNvPr>
          <p:cNvGraphicFramePr>
            <a:graphicFrameLocks noGrp="1" noDrilldown="1" noMove="1" noResize="1"/>
          </p:cNvGraphicFramePr>
          <p:nvPr>
            <p:extLst>
              <p:ext uri="{D42A27DB-BD31-4B8C-83A1-F6EECF244321}">
                <p14:modId xmlns:p14="http://schemas.microsoft.com/office/powerpoint/2010/main" val="2554969882"/>
              </p:ext>
            </p:extLst>
          </p:nvPr>
        </p:nvGraphicFramePr>
        <p:xfrm>
          <a:off x="198304" y="286440"/>
          <a:ext cx="8549089" cy="6257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9A84FED0-FEFA-2E36-DD1E-81A1D0EC2E90}"/>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36EC62CC-7217-BAD0-6C19-9F9F1DC1D434}"/>
              </a:ext>
            </a:extLst>
          </p:cNvPr>
          <p:cNvSpPr>
            <a:spLocks noGrp="1"/>
          </p:cNvSpPr>
          <p:nvPr>
            <p:ph type="sldNum" sz="quarter" idx="11"/>
          </p:nvPr>
        </p:nvSpPr>
        <p:spPr/>
        <p:txBody>
          <a:bodyPr/>
          <a:lstStyle/>
          <a:p>
            <a:fld id="{C1FF6DA9-008F-8B48-92A6-B652298478BF}" type="slidenum">
              <a:rPr lang="en-US" smtClean="0"/>
              <a:t>26</a:t>
            </a:fld>
            <a:endParaRPr lang="en-US"/>
          </a:p>
        </p:txBody>
      </p:sp>
    </p:spTree>
    <p:extLst>
      <p:ext uri="{BB962C8B-B14F-4D97-AF65-F5344CB8AC3E}">
        <p14:creationId xmlns:p14="http://schemas.microsoft.com/office/powerpoint/2010/main" val="2314153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3">
                                            <p:graphicEl>
                                              <a:dgm id="{3DC70915-9C3F-405A-B6EE-F59020A502FD}"/>
                                            </p:graphicEl>
                                          </p:spTgt>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graphicEl>
                                              <a:dgm id="{360EB430-1DF4-4F18-9625-1007F8E53D7E}"/>
                                            </p:graphicEl>
                                          </p:spTgt>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3">
                                            <p:graphicEl>
                                              <a:dgm id="{BC99535A-3890-41AC-81ED-1002E429108B}"/>
                                            </p:graphicEl>
                                          </p:spTgt>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3">
                                            <p:graphicEl>
                                              <a:dgm id="{2D9A5446-0CFC-44C6-8C1E-10CA515175C3}"/>
                                            </p:graphicEl>
                                          </p:spTgt>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3">
                                            <p:graphicEl>
                                              <a:dgm id="{05B0191D-88DB-4853-8595-FD7547CBB14E}"/>
                                            </p:graphicEl>
                                          </p:spTgt>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3">
                                            <p:graphicEl>
                                              <a:dgm id="{57D975B5-8434-4406-BFA6-A6A9C654F39F}"/>
                                            </p:graphicEl>
                                          </p:spTgt>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3">
                                            <p:graphicEl>
                                              <a:dgm id="{D502A671-C6D7-4CC1-9DA6-B129D8E20626}"/>
                                            </p:graphicEl>
                                          </p:spTgt>
                                        </p:tgtEl>
                                        <p:attrNameLst>
                                          <p:attrName>r</p:attrName>
                                        </p:attrNameLst>
                                      </p:cBhvr>
                                    </p:animRot>
                                  </p:childTnLst>
                                </p:cTn>
                              </p:par>
                              <p:par>
                                <p:cTn id="19" presetID="8" presetClass="emph" presetSubtype="0" fill="hold" grpId="0" nodeType="withEffect">
                                  <p:stCondLst>
                                    <p:cond delay="0"/>
                                  </p:stCondLst>
                                  <p:childTnLst>
                                    <p:animRot by="21600000">
                                      <p:cBhvr>
                                        <p:cTn id="20" dur="2000" fill="hold"/>
                                        <p:tgtEl>
                                          <p:spTgt spid="3">
                                            <p:graphicEl>
                                              <a:dgm id="{AA89A9CA-5BBA-4CF5-8C89-36C4D1296200}"/>
                                            </p:graphicEl>
                                          </p:spTgt>
                                        </p:tgtEl>
                                        <p:attrNameLst>
                                          <p:attrName>r</p:attrName>
                                        </p:attrNameLst>
                                      </p:cBhvr>
                                    </p:animRot>
                                  </p:childTnLst>
                                </p:cTn>
                              </p:par>
                              <p:par>
                                <p:cTn id="21" presetID="8" presetClass="emph" presetSubtype="0" fill="hold" grpId="0" nodeType="withEffect">
                                  <p:stCondLst>
                                    <p:cond delay="0"/>
                                  </p:stCondLst>
                                  <p:childTnLst>
                                    <p:animRot by="21600000">
                                      <p:cBhvr>
                                        <p:cTn id="22" dur="2000" fill="hold"/>
                                        <p:tgtEl>
                                          <p:spTgt spid="3">
                                            <p:graphicEl>
                                              <a:dgm id="{93A48243-FAD8-4BB5-9780-B94CE63E4A31}"/>
                                            </p:graphicEl>
                                          </p:spTgt>
                                        </p:tgtEl>
                                        <p:attrNameLst>
                                          <p:attrName>r</p:attrName>
                                        </p:attrNameLst>
                                      </p:cBhvr>
                                    </p:animRot>
                                  </p:childTnLst>
                                </p:cTn>
                              </p:par>
                              <p:par>
                                <p:cTn id="23" presetID="8" presetClass="emph" presetSubtype="0" fill="hold" grpId="0" nodeType="withEffect">
                                  <p:stCondLst>
                                    <p:cond delay="0"/>
                                  </p:stCondLst>
                                  <p:childTnLst>
                                    <p:animRot by="21600000">
                                      <p:cBhvr>
                                        <p:cTn id="24" dur="2000" fill="hold"/>
                                        <p:tgtEl>
                                          <p:spTgt spid="3">
                                            <p:graphicEl>
                                              <a:dgm id="{335FE2E2-B985-437D-AC43-F6A3311AB889}"/>
                                            </p:graphicEl>
                                          </p:spTgt>
                                        </p:tgtEl>
                                        <p:attrNameLst>
                                          <p:attrName>r</p:attrName>
                                        </p:attrNameLst>
                                      </p:cBhvr>
                                    </p:animRot>
                                  </p:childTnLst>
                                </p:cTn>
                              </p:par>
                              <p:par>
                                <p:cTn id="25" presetID="8" presetClass="emph" presetSubtype="0" fill="hold" grpId="0" nodeType="withEffect">
                                  <p:stCondLst>
                                    <p:cond delay="0"/>
                                  </p:stCondLst>
                                  <p:childTnLst>
                                    <p:animRot by="21600000">
                                      <p:cBhvr>
                                        <p:cTn id="26" dur="2000" fill="hold"/>
                                        <p:tgtEl>
                                          <p:spTgt spid="3">
                                            <p:graphicEl>
                                              <a:dgm id="{DDAB79E7-E644-4C3F-AA09-6CE7292935E6}"/>
                                            </p:graphicEl>
                                          </p:spTgt>
                                        </p:tgtEl>
                                        <p:attrNameLst>
                                          <p:attrName>r</p:attrName>
                                        </p:attrNameLst>
                                      </p:cBhvr>
                                    </p:animRot>
                                  </p:childTnLst>
                                </p:cTn>
                              </p:par>
                              <p:par>
                                <p:cTn id="27" presetID="8" presetClass="emph" presetSubtype="0" fill="hold" grpId="0" nodeType="withEffect">
                                  <p:stCondLst>
                                    <p:cond delay="0"/>
                                  </p:stCondLst>
                                  <p:childTnLst>
                                    <p:animRot by="21600000">
                                      <p:cBhvr>
                                        <p:cTn id="28" dur="2000" fill="hold"/>
                                        <p:tgtEl>
                                          <p:spTgt spid="3">
                                            <p:graphicEl>
                                              <a:dgm id="{78169A5D-7CBB-4437-A1A7-523B4EA48B03}"/>
                                            </p:graphicEl>
                                          </p:spTgt>
                                        </p:tgtEl>
                                        <p:attrNameLst>
                                          <p:attrName>r</p:attrName>
                                        </p:attrNameLst>
                                      </p:cBhvr>
                                    </p:animRot>
                                  </p:childTnLst>
                                </p:cTn>
                              </p:par>
                              <p:par>
                                <p:cTn id="29" presetID="8" presetClass="emph" presetSubtype="0" fill="hold" grpId="0" nodeType="withEffect">
                                  <p:stCondLst>
                                    <p:cond delay="0"/>
                                  </p:stCondLst>
                                  <p:childTnLst>
                                    <p:animRot by="21600000">
                                      <p:cBhvr>
                                        <p:cTn id="30" dur="2000" fill="hold"/>
                                        <p:tgtEl>
                                          <p:spTgt spid="3">
                                            <p:graphicEl>
                                              <a:dgm id="{563D8BCF-1137-4BA7-934E-E28F23F0211E}"/>
                                            </p:graphicEl>
                                          </p:spTgt>
                                        </p:tgtEl>
                                        <p:attrNameLst>
                                          <p:attrName>r</p:attrName>
                                        </p:attrNameLst>
                                      </p:cBhvr>
                                    </p:animRot>
                                  </p:childTnLst>
                                </p:cTn>
                              </p:par>
                              <p:par>
                                <p:cTn id="31" presetID="8" presetClass="emph" presetSubtype="0" fill="hold" grpId="0" nodeType="withEffect">
                                  <p:stCondLst>
                                    <p:cond delay="0"/>
                                  </p:stCondLst>
                                  <p:childTnLst>
                                    <p:animRot by="21600000">
                                      <p:cBhvr>
                                        <p:cTn id="32" dur="2000" fill="hold"/>
                                        <p:tgtEl>
                                          <p:spTgt spid="3">
                                            <p:graphicEl>
                                              <a:dgm id="{0BAC6257-5EEC-4E39-9868-CC29D2F45814}"/>
                                            </p:graphicEl>
                                          </p:spTgt>
                                        </p:tgtEl>
                                        <p:attrNameLst>
                                          <p:attrName>r</p:attrName>
                                        </p:attrNameLst>
                                      </p:cBhvr>
                                    </p:animRot>
                                  </p:childTnLst>
                                </p:cTn>
                              </p:par>
                              <p:par>
                                <p:cTn id="33" presetID="8" presetClass="emph" presetSubtype="0" fill="hold" grpId="0" nodeType="withEffect">
                                  <p:stCondLst>
                                    <p:cond delay="0"/>
                                  </p:stCondLst>
                                  <p:childTnLst>
                                    <p:animRot by="21600000">
                                      <p:cBhvr>
                                        <p:cTn id="34" dur="2000" fill="hold"/>
                                        <p:tgtEl>
                                          <p:spTgt spid="3">
                                            <p:graphicEl>
                                              <a:dgm id="{F8CB7905-E0D0-4733-A138-C5F0AC5BD7D9}"/>
                                            </p:graphicEl>
                                          </p:spTgt>
                                        </p:tgtEl>
                                        <p:attrNameLst>
                                          <p:attrName>r</p:attrName>
                                        </p:attrNameLst>
                                      </p:cBhvr>
                                    </p:animRot>
                                  </p:childTnLst>
                                </p:cTn>
                              </p:par>
                              <p:par>
                                <p:cTn id="35" presetID="8" presetClass="emph" presetSubtype="0" fill="hold" grpId="0" nodeType="withEffect">
                                  <p:stCondLst>
                                    <p:cond delay="0"/>
                                  </p:stCondLst>
                                  <p:childTnLst>
                                    <p:animRot by="21600000">
                                      <p:cBhvr>
                                        <p:cTn id="36" dur="2000" fill="hold"/>
                                        <p:tgtEl>
                                          <p:spTgt spid="3">
                                            <p:graphicEl>
                                              <a:dgm id="{1A8FA700-3380-493A-97F2-5198BCCA3254}"/>
                                            </p:graphicEl>
                                          </p:spTgt>
                                        </p:tgtEl>
                                        <p:attrNameLst>
                                          <p:attrName>r</p:attrName>
                                        </p:attrNameLst>
                                      </p:cBhvr>
                                    </p:animRot>
                                  </p:childTnLst>
                                </p:cTn>
                              </p:par>
                              <p:par>
                                <p:cTn id="37" presetID="8" presetClass="emph" presetSubtype="0" fill="hold" grpId="0" nodeType="withEffect">
                                  <p:stCondLst>
                                    <p:cond delay="0"/>
                                  </p:stCondLst>
                                  <p:childTnLst>
                                    <p:animRot by="21600000">
                                      <p:cBhvr>
                                        <p:cTn id="38" dur="2000" fill="hold"/>
                                        <p:tgtEl>
                                          <p:spTgt spid="3">
                                            <p:graphicEl>
                                              <a:dgm id="{CF7FF513-3899-4076-A54E-5D6892455A91}"/>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Rot="1" noMove="1" noResize="1" noEditPoints="1" noAdjustHandles="1" noChangeArrowheads="1" noChangeShapeType="1"/>
          </p:cNvSpPr>
          <p:nvPr>
            <p:ph sz="quarter" idx="12"/>
          </p:nvPr>
        </p:nvSpPr>
        <p:spPr/>
        <p:txBody>
          <a:bodyPr>
            <a:normAutofit/>
          </a:bodyPr>
          <a:lstStyle/>
          <a:p>
            <a:pPr marL="285750" indent="-285750">
              <a:lnSpc>
                <a:spcPct val="150000"/>
              </a:lnSpc>
              <a:buFont typeface="Arial" panose="020B0604020202020204" pitchFamily="34" charset="0"/>
              <a:buChar char="•"/>
            </a:pPr>
            <a:r>
              <a:rPr dirty="0"/>
              <a:t>RN</a:t>
            </a:r>
            <a:r>
              <a:rPr lang="en-US" dirty="0"/>
              <a:t>s</a:t>
            </a:r>
            <a:r>
              <a:rPr dirty="0"/>
              <a:t>: Initial patient assessment &amp; care planning</a:t>
            </a:r>
            <a:endParaRPr lang="en-US" dirty="0"/>
          </a:p>
          <a:p>
            <a:pPr marL="285750" indent="-285750">
              <a:lnSpc>
                <a:spcPct val="150000"/>
              </a:lnSpc>
              <a:buFont typeface="Arial" panose="020B0604020202020204" pitchFamily="34" charset="0"/>
              <a:buChar char="•"/>
            </a:pPr>
            <a:r>
              <a:rPr dirty="0"/>
              <a:t>First dose of TPN must be RN-led due to </a:t>
            </a:r>
            <a:r>
              <a:rPr b="1" i="1" dirty="0"/>
              <a:t>complexity &amp; need for clinical judgment</a:t>
            </a:r>
          </a:p>
        </p:txBody>
      </p:sp>
      <p:sp>
        <p:nvSpPr>
          <p:cNvPr id="2" name="Title 1"/>
          <p:cNvSpPr>
            <a:spLocks noGrp="1" noRot="1" noMove="1" noResize="1" noEditPoints="1" noAdjustHandles="1" noChangeArrowheads="1" noChangeShapeType="1"/>
          </p:cNvSpPr>
          <p:nvPr>
            <p:ph type="title"/>
          </p:nvPr>
        </p:nvSpPr>
        <p:spPr/>
        <p:txBody>
          <a:bodyPr rIns="0"/>
          <a:lstStyle/>
          <a:p>
            <a:r>
              <a:rPr dirty="0"/>
              <a:t>RN</a:t>
            </a:r>
            <a:r>
              <a:rPr lang="en-US" dirty="0"/>
              <a:t>s Only</a:t>
            </a:r>
            <a:endParaRPr dirty="0"/>
          </a:p>
        </p:txBody>
      </p:sp>
      <p:pic>
        <p:nvPicPr>
          <p:cNvPr id="5" name="Picture 4" descr="A group of medical professionals standing together">
            <a:extLst>
              <a:ext uri="{FF2B5EF4-FFF2-40B4-BE49-F238E27FC236}">
                <a16:creationId xmlns:a16="http://schemas.microsoft.com/office/drawing/2014/main" id="{70B04D8B-B2C9-4A0D-BA02-56F51FD735BA}"/>
              </a:ext>
            </a:extLst>
          </p:cNvPr>
          <p:cNvPicPr>
            <a:picLocks noGrp="1" noRot="1" noChangeAspect="1" noMove="1" noResize="1" noEditPoints="1" noAdjustHandles="1" noChangeArrowheads="1" noChangeShapeType="1" noCrop="1"/>
          </p:cNvPicPr>
          <p:nvPr/>
        </p:nvPicPr>
        <p:blipFill>
          <a:blip r:embed="rId2">
            <a:extLst>
              <a:ext uri="{837473B0-CC2E-450A-ABE3-18F120FF3D39}">
                <a1611:picAttrSrcUrl xmlns:a1611="http://schemas.microsoft.com/office/drawing/2016/11/main" r:id="rId3"/>
              </a:ext>
            </a:extLst>
          </a:blip>
          <a:stretch>
            <a:fillRect/>
          </a:stretch>
        </p:blipFill>
        <p:spPr>
          <a:xfrm>
            <a:off x="4236719" y="3204972"/>
            <a:ext cx="4585019" cy="3063626"/>
          </a:xfrm>
          <a:prstGeom prst="rect">
            <a:avLst/>
          </a:prstGeom>
        </p:spPr>
      </p:pic>
      <p:sp>
        <p:nvSpPr>
          <p:cNvPr id="4" name="Footer Placeholder 3">
            <a:extLst>
              <a:ext uri="{FF2B5EF4-FFF2-40B4-BE49-F238E27FC236}">
                <a16:creationId xmlns:a16="http://schemas.microsoft.com/office/drawing/2014/main" id="{E9290859-E18B-5FA2-E4A4-96F7E5ACB932}"/>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94495F63-B8D7-8BD9-F631-72776FD99A58}"/>
              </a:ext>
            </a:extLst>
          </p:cNvPr>
          <p:cNvSpPr>
            <a:spLocks noGrp="1"/>
          </p:cNvSpPr>
          <p:nvPr>
            <p:ph type="sldNum" sz="quarter" idx="14"/>
          </p:nvPr>
        </p:nvSpPr>
        <p:spPr/>
        <p:txBody>
          <a:bodyPr/>
          <a:lstStyle/>
          <a:p>
            <a:fld id="{C1FF6DA9-008F-8B48-92A6-B652298478BF}" type="slidenum">
              <a:rPr lang="en-US" smtClean="0"/>
              <a:t>27</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C37CC63-E54A-54A4-DAF1-455FB2A71C65}"/>
              </a:ext>
            </a:extLst>
          </p:cNvPr>
          <p:cNvGraphicFramePr>
            <a:graphicFrameLocks noGrp="1" noDrilldown="1" noMove="1" noResize="1"/>
          </p:cNvGraphicFramePr>
          <p:nvPr/>
        </p:nvGraphicFramePr>
        <p:xfrm>
          <a:off x="302964" y="1187678"/>
          <a:ext cx="8538072" cy="4066673"/>
        </p:xfrm>
        <a:graphic>
          <a:graphicData uri="http://schemas.openxmlformats.org/drawingml/2006/table">
            <a:tbl>
              <a:tblPr firstRow="1" bandRow="1">
                <a:tableStyleId>{5C22544A-7EE6-4342-B048-85BDC9FD1C3A}</a:tableStyleId>
              </a:tblPr>
              <a:tblGrid>
                <a:gridCol w="2846024">
                  <a:extLst>
                    <a:ext uri="{9D8B030D-6E8A-4147-A177-3AD203B41FA5}">
                      <a16:colId xmlns:a16="http://schemas.microsoft.com/office/drawing/2014/main" val="1949248239"/>
                    </a:ext>
                  </a:extLst>
                </a:gridCol>
                <a:gridCol w="2846024">
                  <a:extLst>
                    <a:ext uri="{9D8B030D-6E8A-4147-A177-3AD203B41FA5}">
                      <a16:colId xmlns:a16="http://schemas.microsoft.com/office/drawing/2014/main" val="2228100763"/>
                    </a:ext>
                  </a:extLst>
                </a:gridCol>
                <a:gridCol w="2846024">
                  <a:extLst>
                    <a:ext uri="{9D8B030D-6E8A-4147-A177-3AD203B41FA5}">
                      <a16:colId xmlns:a16="http://schemas.microsoft.com/office/drawing/2014/main" val="2857940851"/>
                    </a:ext>
                  </a:extLst>
                </a:gridCol>
              </a:tblGrid>
              <a:tr h="591953">
                <a:tc>
                  <a:txBody>
                    <a:bodyPr/>
                    <a:lstStyle/>
                    <a:p>
                      <a:pPr algn="ctr"/>
                      <a:r>
                        <a:rPr lang="en-US" sz="1800" dirty="0"/>
                        <a:t>ASPECT</a:t>
                      </a:r>
                    </a:p>
                  </a:txBody>
                  <a:tcPr/>
                </a:tc>
                <a:tc>
                  <a:txBody>
                    <a:bodyPr/>
                    <a:lstStyle/>
                    <a:p>
                      <a:pPr algn="ctr"/>
                      <a:r>
                        <a:rPr lang="en-US" sz="1800" dirty="0"/>
                        <a:t>FIRST DOSE</a:t>
                      </a:r>
                    </a:p>
                  </a:txBody>
                  <a:tcPr/>
                </a:tc>
                <a:tc>
                  <a:txBody>
                    <a:bodyPr/>
                    <a:lstStyle/>
                    <a:p>
                      <a:pPr algn="ctr"/>
                      <a:r>
                        <a:rPr lang="en-US" sz="1800" dirty="0"/>
                        <a:t>SUBSEQUENT DOSES</a:t>
                      </a:r>
                    </a:p>
                  </a:txBody>
                  <a:tcPr/>
                </a:tc>
                <a:extLst>
                  <a:ext uri="{0D108BD9-81ED-4DB2-BD59-A6C34878D82A}">
                    <a16:rowId xmlns:a16="http://schemas.microsoft.com/office/drawing/2014/main" val="3427981291"/>
                  </a:ext>
                </a:extLst>
              </a:tr>
              <a:tr h="591953">
                <a:tc>
                  <a:txBody>
                    <a:bodyPr/>
                    <a:lstStyle/>
                    <a:p>
                      <a:pPr algn="ctr"/>
                      <a:r>
                        <a:rPr lang="en-US" sz="1800" dirty="0"/>
                        <a:t>Who Can Administer</a:t>
                      </a:r>
                    </a:p>
                  </a:txBody>
                  <a:tcPr/>
                </a:tc>
                <a:tc>
                  <a:txBody>
                    <a:bodyPr/>
                    <a:lstStyle/>
                    <a:p>
                      <a:pPr algn="ctr"/>
                      <a:r>
                        <a:rPr lang="en-US" sz="1800" dirty="0"/>
                        <a:t>RN Only</a:t>
                      </a:r>
                    </a:p>
                  </a:txBody>
                  <a:tcPr/>
                </a:tc>
                <a:tc>
                  <a:txBody>
                    <a:bodyPr/>
                    <a:lstStyle/>
                    <a:p>
                      <a:pPr algn="ctr"/>
                      <a:r>
                        <a:rPr lang="en-US" sz="1800" dirty="0"/>
                        <a:t>Trained caregiver (with RN oversight)</a:t>
                      </a:r>
                    </a:p>
                  </a:txBody>
                  <a:tcPr/>
                </a:tc>
                <a:extLst>
                  <a:ext uri="{0D108BD9-81ED-4DB2-BD59-A6C34878D82A}">
                    <a16:rowId xmlns:a16="http://schemas.microsoft.com/office/drawing/2014/main" val="4206555554"/>
                  </a:ext>
                </a:extLst>
              </a:tr>
              <a:tr h="591953">
                <a:tc>
                  <a:txBody>
                    <a:bodyPr/>
                    <a:lstStyle/>
                    <a:p>
                      <a:pPr algn="ctr"/>
                      <a:r>
                        <a:rPr lang="en-US" sz="1800" dirty="0"/>
                        <a:t>Monitoring Intensity</a:t>
                      </a:r>
                    </a:p>
                  </a:txBody>
                  <a:tcPr/>
                </a:tc>
                <a:tc>
                  <a:txBody>
                    <a:bodyPr/>
                    <a:lstStyle/>
                    <a:p>
                      <a:pPr algn="ctr"/>
                      <a:r>
                        <a:rPr lang="en-US" sz="1800" dirty="0"/>
                        <a:t>Continuous: Vitals every 15 to 30 minutes</a:t>
                      </a:r>
                    </a:p>
                  </a:txBody>
                  <a:tcPr/>
                </a:tc>
                <a:tc>
                  <a:txBody>
                    <a:bodyPr/>
                    <a:lstStyle/>
                    <a:p>
                      <a:pPr algn="ctr"/>
                      <a:r>
                        <a:rPr lang="en-US" sz="1800" dirty="0"/>
                        <a:t>Routine, per protocol</a:t>
                      </a:r>
                    </a:p>
                  </a:txBody>
                  <a:tcPr/>
                </a:tc>
                <a:extLst>
                  <a:ext uri="{0D108BD9-81ED-4DB2-BD59-A6C34878D82A}">
                    <a16:rowId xmlns:a16="http://schemas.microsoft.com/office/drawing/2014/main" val="1780777197"/>
                  </a:ext>
                </a:extLst>
              </a:tr>
              <a:tr h="591953">
                <a:tc>
                  <a:txBody>
                    <a:bodyPr/>
                    <a:lstStyle/>
                    <a:p>
                      <a:pPr algn="ctr"/>
                      <a:r>
                        <a:rPr lang="en-US" sz="1800" dirty="0"/>
                        <a:t>Risk Level</a:t>
                      </a:r>
                    </a:p>
                  </a:txBody>
                  <a:tcPr/>
                </a:tc>
                <a:tc>
                  <a:txBody>
                    <a:bodyPr/>
                    <a:lstStyle/>
                    <a:p>
                      <a:pPr algn="ctr"/>
                      <a:r>
                        <a:rPr lang="en-US" sz="1800" dirty="0"/>
                        <a:t>Highest (reaction, electrolyte shifts)</a:t>
                      </a:r>
                    </a:p>
                  </a:txBody>
                  <a:tcPr/>
                </a:tc>
                <a:tc>
                  <a:txBody>
                    <a:bodyPr/>
                    <a:lstStyle/>
                    <a:p>
                      <a:pPr algn="ctr"/>
                      <a:r>
                        <a:rPr lang="en-US" sz="1800" dirty="0"/>
                        <a:t>Lower, but infection/metabolic risk</a:t>
                      </a:r>
                    </a:p>
                  </a:txBody>
                  <a:tcPr/>
                </a:tc>
                <a:extLst>
                  <a:ext uri="{0D108BD9-81ED-4DB2-BD59-A6C34878D82A}">
                    <a16:rowId xmlns:a16="http://schemas.microsoft.com/office/drawing/2014/main" val="1637480306"/>
                  </a:ext>
                </a:extLst>
              </a:tr>
              <a:tr h="591953">
                <a:tc>
                  <a:txBody>
                    <a:bodyPr/>
                    <a:lstStyle/>
                    <a:p>
                      <a:pPr algn="ctr"/>
                      <a:r>
                        <a:rPr lang="en-US" sz="1800" dirty="0"/>
                        <a:t>RN Role</a:t>
                      </a:r>
                    </a:p>
                  </a:txBody>
                  <a:tcPr/>
                </a:tc>
                <a:tc>
                  <a:txBody>
                    <a:bodyPr/>
                    <a:lstStyle/>
                    <a:p>
                      <a:pPr algn="ctr"/>
                      <a:r>
                        <a:rPr lang="en-US" sz="1800" dirty="0"/>
                        <a:t>Direct infusion, emergency readiness</a:t>
                      </a:r>
                    </a:p>
                  </a:txBody>
                  <a:tcPr/>
                </a:tc>
                <a:tc>
                  <a:txBody>
                    <a:bodyPr/>
                    <a:lstStyle/>
                    <a:p>
                      <a:pPr algn="ctr"/>
                      <a:r>
                        <a:rPr lang="en-US" sz="1800" dirty="0"/>
                        <a:t>Reinforcement, troubleshooting</a:t>
                      </a:r>
                    </a:p>
                  </a:txBody>
                  <a:tcPr/>
                </a:tc>
                <a:extLst>
                  <a:ext uri="{0D108BD9-81ED-4DB2-BD59-A6C34878D82A}">
                    <a16:rowId xmlns:a16="http://schemas.microsoft.com/office/drawing/2014/main" val="3791565989"/>
                  </a:ext>
                </a:extLst>
              </a:tr>
              <a:tr h="591953">
                <a:tc>
                  <a:txBody>
                    <a:bodyPr/>
                    <a:lstStyle/>
                    <a:p>
                      <a:pPr algn="ctr"/>
                      <a:r>
                        <a:rPr lang="en-US" sz="1800" dirty="0"/>
                        <a:t>Documentation</a:t>
                      </a:r>
                    </a:p>
                  </a:txBody>
                  <a:tcPr/>
                </a:tc>
                <a:tc>
                  <a:txBody>
                    <a:bodyPr/>
                    <a:lstStyle/>
                    <a:p>
                      <a:pPr algn="ctr"/>
                      <a:r>
                        <a:rPr lang="en-US" sz="1800" dirty="0"/>
                        <a:t>Full Details: Order, labs, teaching, assessment (including vitals)</a:t>
                      </a:r>
                    </a:p>
                  </a:txBody>
                  <a:tcPr/>
                </a:tc>
                <a:tc>
                  <a:txBody>
                    <a:bodyPr/>
                    <a:lstStyle/>
                    <a:p>
                      <a:pPr algn="ctr"/>
                      <a:r>
                        <a:rPr lang="en-US" sz="1800" dirty="0"/>
                        <a:t>Tolerance, adherence, ongoing issues</a:t>
                      </a:r>
                    </a:p>
                  </a:txBody>
                  <a:tcPr/>
                </a:tc>
                <a:extLst>
                  <a:ext uri="{0D108BD9-81ED-4DB2-BD59-A6C34878D82A}">
                    <a16:rowId xmlns:a16="http://schemas.microsoft.com/office/drawing/2014/main" val="3141319514"/>
                  </a:ext>
                </a:extLst>
              </a:tr>
            </a:tbl>
          </a:graphicData>
        </a:graphic>
      </p:graphicFrame>
      <p:sp>
        <p:nvSpPr>
          <p:cNvPr id="2" name="Footer Placeholder 1">
            <a:extLst>
              <a:ext uri="{FF2B5EF4-FFF2-40B4-BE49-F238E27FC236}">
                <a16:creationId xmlns:a16="http://schemas.microsoft.com/office/drawing/2014/main" id="{448F3842-4E7B-B760-9D3A-4D5FFF2E48AB}"/>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F561D370-09F4-1CDE-1F69-FB1D15245BF1}"/>
              </a:ext>
            </a:extLst>
          </p:cNvPr>
          <p:cNvSpPr>
            <a:spLocks noGrp="1"/>
          </p:cNvSpPr>
          <p:nvPr>
            <p:ph type="sldNum" sz="quarter" idx="11"/>
          </p:nvPr>
        </p:nvSpPr>
        <p:spPr/>
        <p:txBody>
          <a:bodyPr/>
          <a:lstStyle/>
          <a:p>
            <a:fld id="{C1FF6DA9-008F-8B48-92A6-B652298478BF}" type="slidenum">
              <a:rPr lang="en-US" smtClean="0"/>
              <a:t>28</a:t>
            </a:fld>
            <a:endParaRPr lang="en-US"/>
          </a:p>
        </p:txBody>
      </p:sp>
    </p:spTree>
    <p:extLst>
      <p:ext uri="{BB962C8B-B14F-4D97-AF65-F5344CB8AC3E}">
        <p14:creationId xmlns:p14="http://schemas.microsoft.com/office/powerpoint/2010/main" val="2428973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A22C76-FC37-6A8E-827C-09F18DD9B434}"/>
              </a:ext>
            </a:extLst>
          </p:cNvPr>
          <p:cNvSpPr>
            <a:spLocks noGrp="1" noRot="1" noMove="1" noResize="1" noEditPoints="1" noAdjustHandles="1" noChangeArrowheads="1" noChangeShapeType="1"/>
          </p:cNvSpPr>
          <p:nvPr>
            <p:ph sz="quarter" idx="12"/>
          </p:nvPr>
        </p:nvSpPr>
        <p:spPr/>
        <p:txBody>
          <a:bodyPr rIns="0"/>
          <a:lstStyle/>
          <a:p>
            <a:pPr marL="285750" indent="-285750">
              <a:spcAft>
                <a:spcPts val="600"/>
              </a:spcAft>
              <a:buFont typeface="Arial" panose="020B0604020202020204" pitchFamily="34" charset="0"/>
              <a:buChar char="•"/>
            </a:pPr>
            <a:r>
              <a:rPr lang="en-US" b="1" i="1" dirty="0">
                <a:solidFill>
                  <a:schemeClr val="accent6"/>
                </a:solidFill>
              </a:rPr>
              <a:t>Must</a:t>
            </a:r>
            <a:r>
              <a:rPr lang="en-US" dirty="0"/>
              <a:t> be given via central venous access device (CVAD)</a:t>
            </a:r>
          </a:p>
          <a:p>
            <a:pPr marL="498348" lvl="2" indent="-285750">
              <a:spcAft>
                <a:spcPts val="600"/>
              </a:spcAft>
            </a:pPr>
            <a:r>
              <a:rPr lang="en-US" sz="1600" dirty="0"/>
              <a:t>PICC</a:t>
            </a:r>
          </a:p>
          <a:p>
            <a:pPr marL="498348" lvl="2" indent="-285750">
              <a:spcAft>
                <a:spcPts val="600"/>
              </a:spcAft>
            </a:pPr>
            <a:r>
              <a:rPr lang="en-US" sz="1600" dirty="0"/>
              <a:t>Tunneled catheter (Hickman, Broviac)</a:t>
            </a:r>
          </a:p>
          <a:p>
            <a:pPr marL="498348" lvl="2" indent="-285750">
              <a:spcAft>
                <a:spcPts val="600"/>
              </a:spcAft>
            </a:pPr>
            <a:r>
              <a:rPr lang="en-US" sz="1600" dirty="0"/>
              <a:t>Implanted port</a:t>
            </a:r>
          </a:p>
          <a:p>
            <a:pPr marL="285750" lvl="1" indent="-285750">
              <a:spcAft>
                <a:spcPts val="600"/>
              </a:spcAft>
              <a:buFont typeface="Arial" panose="020B0604020202020204" pitchFamily="34" charset="0"/>
              <a:buChar char="•"/>
            </a:pPr>
            <a:r>
              <a:rPr lang="en-US" sz="1800" i="1" dirty="0">
                <a:solidFill>
                  <a:schemeClr val="accent6"/>
                </a:solidFill>
              </a:rPr>
              <a:t>Why?</a:t>
            </a:r>
          </a:p>
          <a:p>
            <a:pPr marL="498348" lvl="2" indent="-285750">
              <a:spcAft>
                <a:spcPts val="600"/>
              </a:spcAft>
            </a:pPr>
            <a:r>
              <a:rPr lang="en-US" sz="1600" dirty="0"/>
              <a:t>You cannot use a peripheral line due to the hyperosmolar contents – risk of phlebitis and/or tissue damage</a:t>
            </a:r>
          </a:p>
          <a:p>
            <a:pPr marL="285750" lvl="1" indent="-285750">
              <a:spcAft>
                <a:spcPts val="600"/>
              </a:spcAft>
              <a:buFont typeface="Arial" panose="020B0604020202020204" pitchFamily="34" charset="0"/>
              <a:buChar char="•"/>
            </a:pPr>
            <a:r>
              <a:rPr lang="en-US" sz="1800" i="1" dirty="0">
                <a:solidFill>
                  <a:schemeClr val="accent6"/>
                </a:solidFill>
              </a:rPr>
              <a:t>Administration Method</a:t>
            </a:r>
          </a:p>
          <a:p>
            <a:pPr marL="498348" lvl="2" indent="-285750">
              <a:spcAft>
                <a:spcPts val="600"/>
              </a:spcAft>
            </a:pPr>
            <a:r>
              <a:rPr lang="en-US" sz="1600" dirty="0"/>
              <a:t>Continuous (24-hours) or cyclic (12 to 18-hour infusion)</a:t>
            </a:r>
          </a:p>
          <a:p>
            <a:pPr marL="923544" lvl="4" indent="-285750">
              <a:spcAft>
                <a:spcPts val="600"/>
              </a:spcAft>
            </a:pPr>
            <a:r>
              <a:rPr lang="en-US" sz="1600" b="1" i="1" dirty="0"/>
              <a:t>On day 1 of TPN, it is not unusual for a patient to receive only ½ the expected dose (until tolerance/stability is known).</a:t>
            </a:r>
          </a:p>
          <a:p>
            <a:pPr marL="923544" lvl="4" indent="-285750">
              <a:spcAft>
                <a:spcPts val="600"/>
              </a:spcAft>
            </a:pPr>
            <a:r>
              <a:rPr lang="en-US" sz="1600" b="1" i="1" dirty="0"/>
              <a:t>On first-dose, confirm starting dose and time – as it is expected to be SLOWER for X amount of minutes</a:t>
            </a:r>
          </a:p>
          <a:p>
            <a:pPr marL="498348" lvl="2" indent="-285750">
              <a:spcAft>
                <a:spcPts val="600"/>
              </a:spcAft>
            </a:pPr>
            <a:r>
              <a:rPr lang="en-US" sz="1600" dirty="0"/>
              <a:t>RNs use sterile technique for dressing changes, proper catheter site cleaning (chlorhexidine use), flushing protocols, locking techniques, and hub/connector disinfection (“scrub the hub”)</a:t>
            </a:r>
          </a:p>
        </p:txBody>
      </p:sp>
      <p:sp>
        <p:nvSpPr>
          <p:cNvPr id="3" name="Title 2">
            <a:extLst>
              <a:ext uri="{FF2B5EF4-FFF2-40B4-BE49-F238E27FC236}">
                <a16:creationId xmlns:a16="http://schemas.microsoft.com/office/drawing/2014/main" id="{62577586-E4D1-72C7-D4CA-583B5E3544AC}"/>
              </a:ext>
            </a:extLst>
          </p:cNvPr>
          <p:cNvSpPr>
            <a:spLocks noGrp="1" noRot="1" noMove="1" noResize="1" noEditPoints="1" noAdjustHandles="1" noChangeArrowheads="1" noChangeShapeType="1"/>
          </p:cNvSpPr>
          <p:nvPr>
            <p:ph type="title"/>
          </p:nvPr>
        </p:nvSpPr>
        <p:spPr/>
        <p:txBody>
          <a:bodyPr/>
          <a:lstStyle/>
          <a:p>
            <a:r>
              <a:rPr lang="en-US" dirty="0"/>
              <a:t>TPN: Delivery &amp; Access</a:t>
            </a:r>
          </a:p>
        </p:txBody>
      </p:sp>
      <p:sp>
        <p:nvSpPr>
          <p:cNvPr id="4" name="Footer Placeholder 3">
            <a:extLst>
              <a:ext uri="{FF2B5EF4-FFF2-40B4-BE49-F238E27FC236}">
                <a16:creationId xmlns:a16="http://schemas.microsoft.com/office/drawing/2014/main" id="{529D03AE-4AB9-97E3-235A-9769C076AE29}"/>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EE64C853-96FC-907C-C54B-22FF65F836FC}"/>
              </a:ext>
            </a:extLst>
          </p:cNvPr>
          <p:cNvSpPr>
            <a:spLocks noGrp="1"/>
          </p:cNvSpPr>
          <p:nvPr>
            <p:ph type="sldNum" sz="quarter" idx="14"/>
          </p:nvPr>
        </p:nvSpPr>
        <p:spPr/>
        <p:txBody>
          <a:bodyPr/>
          <a:lstStyle/>
          <a:p>
            <a:fld id="{C1FF6DA9-008F-8B48-92A6-B652298478BF}" type="slidenum">
              <a:rPr lang="en-US" smtClean="0"/>
              <a:t>29</a:t>
            </a:fld>
            <a:endParaRPr lang="en-US"/>
          </a:p>
        </p:txBody>
      </p:sp>
    </p:spTree>
    <p:extLst>
      <p:ext uri="{BB962C8B-B14F-4D97-AF65-F5344CB8AC3E}">
        <p14:creationId xmlns:p14="http://schemas.microsoft.com/office/powerpoint/2010/main" val="2449065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339A25-038A-FE60-9082-6817B151E649}"/>
              </a:ext>
            </a:extLst>
          </p:cNvPr>
          <p:cNvSpPr>
            <a:spLocks noGrp="1" noRot="1" noMove="1" noResize="1" noEditPoints="1" noAdjustHandles="1" noChangeArrowheads="1" noChangeShapeType="1"/>
          </p:cNvSpPr>
          <p:nvPr>
            <p:ph sz="quarter" idx="16"/>
          </p:nvPr>
        </p:nvSpPr>
        <p:spPr/>
        <p:txBody>
          <a:bodyPr/>
          <a:lstStyle/>
          <a:p>
            <a:pPr marL="342900" indent="-342900">
              <a:lnSpc>
                <a:spcPct val="150000"/>
              </a:lnSpc>
              <a:buFont typeface="+mj-lt"/>
              <a:buAutoNum type="arabicPeriod"/>
            </a:pPr>
            <a:r>
              <a:rPr lang="en-US" sz="2000" b="1" i="1" dirty="0"/>
              <a:t>Only Registered Nurses (RNs) may administer the first dose of TPN in the home setting.</a:t>
            </a:r>
          </a:p>
          <a:p>
            <a:pPr marL="342900" lvl="1" indent="-342900" algn="ctr">
              <a:lnSpc>
                <a:spcPct val="150000"/>
              </a:lnSpc>
            </a:pPr>
            <a:r>
              <a:rPr lang="en-US" sz="2000" b="1" dirty="0">
                <a:solidFill>
                  <a:schemeClr val="accent6"/>
                </a:solidFill>
              </a:rPr>
              <a:t>True or False?</a:t>
            </a:r>
          </a:p>
        </p:txBody>
      </p:sp>
      <p:sp>
        <p:nvSpPr>
          <p:cNvPr id="3" name="Content Placeholder 2">
            <a:extLst>
              <a:ext uri="{FF2B5EF4-FFF2-40B4-BE49-F238E27FC236}">
                <a16:creationId xmlns:a16="http://schemas.microsoft.com/office/drawing/2014/main" id="{20439F6B-61C3-5885-2571-9333DBC5F837}"/>
              </a:ext>
            </a:extLst>
          </p:cNvPr>
          <p:cNvSpPr>
            <a:spLocks noGrp="1" noRot="1" noMove="1" noResize="1" noEditPoints="1" noAdjustHandles="1" noChangeArrowheads="1" noChangeShapeType="1"/>
          </p:cNvSpPr>
          <p:nvPr>
            <p:ph sz="quarter" idx="21"/>
          </p:nvPr>
        </p:nvSpPr>
        <p:spPr/>
        <p:txBody>
          <a:bodyPr/>
          <a:lstStyle/>
          <a:p>
            <a:pPr algn="ctr"/>
            <a:r>
              <a:rPr lang="en-US" sz="2000" b="1" dirty="0">
                <a:solidFill>
                  <a:schemeClr val="accent6"/>
                </a:solidFill>
              </a:rPr>
              <a:t>Answer: TRUE</a:t>
            </a:r>
          </a:p>
          <a:p>
            <a:r>
              <a:rPr lang="en-US" sz="2000" b="1" i="1" dirty="0"/>
              <a:t>Rationale</a:t>
            </a:r>
          </a:p>
          <a:p>
            <a:pPr marL="342900" indent="-342900">
              <a:buFont typeface="Arial" panose="020B0604020202020204" pitchFamily="34" charset="0"/>
              <a:buChar char="•"/>
            </a:pPr>
            <a:r>
              <a:rPr lang="en-US" sz="2000" b="1" i="1" dirty="0"/>
              <a:t>Both</a:t>
            </a:r>
            <a:r>
              <a:rPr lang="en-US" sz="2000" dirty="0"/>
              <a:t> Massachusetts and New Hampshire regulations, along with the Infusion Nurses Society (INS) Standards of Practice, specify that the </a:t>
            </a:r>
            <a:r>
              <a:rPr lang="en-US" sz="2000" b="1" dirty="0"/>
              <a:t>first dose requires RN administration</a:t>
            </a:r>
            <a:r>
              <a:rPr lang="en-US" sz="2000" dirty="0"/>
              <a:t> due to complexity, monitoring requirements, and potential for severe adverse events.</a:t>
            </a:r>
          </a:p>
        </p:txBody>
      </p:sp>
      <p:sp>
        <p:nvSpPr>
          <p:cNvPr id="4" name="Title 3">
            <a:extLst>
              <a:ext uri="{FF2B5EF4-FFF2-40B4-BE49-F238E27FC236}">
                <a16:creationId xmlns:a16="http://schemas.microsoft.com/office/drawing/2014/main" id="{2FAC350B-E164-C0A1-5BFB-A2AE5BA57077}"/>
              </a:ext>
            </a:extLst>
          </p:cNvPr>
          <p:cNvSpPr>
            <a:spLocks noGrp="1" noRot="1" noMove="1" noResize="1" noEditPoints="1" noAdjustHandles="1" noChangeArrowheads="1" noChangeShapeType="1"/>
          </p:cNvSpPr>
          <p:nvPr>
            <p:ph type="title"/>
          </p:nvPr>
        </p:nvSpPr>
        <p:spPr/>
        <p:txBody>
          <a:bodyPr/>
          <a:lstStyle/>
          <a:p>
            <a:r>
              <a:rPr lang="en-US" dirty="0"/>
              <a:t>Knowledge Check: Question 1</a:t>
            </a:r>
          </a:p>
        </p:txBody>
      </p:sp>
      <p:sp>
        <p:nvSpPr>
          <p:cNvPr id="5" name="Footer Placeholder 4">
            <a:extLst>
              <a:ext uri="{FF2B5EF4-FFF2-40B4-BE49-F238E27FC236}">
                <a16:creationId xmlns:a16="http://schemas.microsoft.com/office/drawing/2014/main" id="{C83009F2-BB5B-BFDB-1108-61C26C107D6E}"/>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F92704D1-921E-1276-078B-9DB8796F138A}"/>
              </a:ext>
            </a:extLst>
          </p:cNvPr>
          <p:cNvSpPr>
            <a:spLocks noGrp="1"/>
          </p:cNvSpPr>
          <p:nvPr>
            <p:ph type="sldNum" sz="quarter" idx="15"/>
          </p:nvPr>
        </p:nvSpPr>
        <p:spPr/>
        <p:txBody>
          <a:bodyPr/>
          <a:lstStyle/>
          <a:p>
            <a:fld id="{C1FF6DA9-008F-8B48-92A6-B652298478BF}" type="slidenum">
              <a:rPr lang="en-US" smtClean="0"/>
              <a:t>3</a:t>
            </a:fld>
            <a:endParaRPr lang="en-US"/>
          </a:p>
        </p:txBody>
      </p:sp>
    </p:spTree>
    <p:extLst>
      <p:ext uri="{BB962C8B-B14F-4D97-AF65-F5344CB8AC3E}">
        <p14:creationId xmlns:p14="http://schemas.microsoft.com/office/powerpoint/2010/main" val="1900477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52D9944-67B1-28AF-D797-9BF5E0C1ECC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1518" y="579303"/>
            <a:ext cx="7160964" cy="47739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4CE99739-5CDF-9625-62D9-3E5EE1FF7278}"/>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4B6D5027-8B66-9DC7-E431-9B3A0EB8875B}"/>
              </a:ext>
            </a:extLst>
          </p:cNvPr>
          <p:cNvSpPr>
            <a:spLocks noGrp="1"/>
          </p:cNvSpPr>
          <p:nvPr>
            <p:ph type="sldNum" sz="quarter" idx="11"/>
          </p:nvPr>
        </p:nvSpPr>
        <p:spPr/>
        <p:txBody>
          <a:bodyPr/>
          <a:lstStyle/>
          <a:p>
            <a:fld id="{C1FF6DA9-008F-8B48-92A6-B652298478BF}" type="slidenum">
              <a:rPr lang="en-US" smtClean="0"/>
              <a:t>30</a:t>
            </a:fld>
            <a:endParaRPr lang="en-US"/>
          </a:p>
        </p:txBody>
      </p:sp>
    </p:spTree>
    <p:extLst>
      <p:ext uri="{BB962C8B-B14F-4D97-AF65-F5344CB8AC3E}">
        <p14:creationId xmlns:p14="http://schemas.microsoft.com/office/powerpoint/2010/main" val="4211692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109EA-D18E-D740-75EB-EE4277615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00B8F-F058-B4C1-5848-664F619081B5}"/>
              </a:ext>
            </a:extLst>
          </p:cNvPr>
          <p:cNvSpPr>
            <a:spLocks noGrp="1" noRot="1" noMove="1" noResize="1" noEditPoints="1" noAdjustHandles="1" noChangeArrowheads="1" noChangeShapeType="1"/>
          </p:cNvSpPr>
          <p:nvPr>
            <p:ph type="title"/>
          </p:nvPr>
        </p:nvSpPr>
        <p:spPr>
          <a:xfrm>
            <a:off x="568578" y="464897"/>
            <a:ext cx="7687866" cy="2964104"/>
          </a:xfrm>
        </p:spPr>
        <p:txBody>
          <a:bodyPr tIns="1005840"/>
          <a:lstStyle/>
          <a:p>
            <a:pPr algn="ctr"/>
            <a:r>
              <a:rPr lang="en-US" dirty="0"/>
              <a:t>TPN Delivery</a:t>
            </a:r>
            <a:br>
              <a:rPr lang="en-US" dirty="0"/>
            </a:br>
            <a:r>
              <a:rPr lang="en-US" dirty="0"/>
              <a:t>in</a:t>
            </a:r>
            <a:br>
              <a:rPr lang="en-US" dirty="0"/>
            </a:br>
            <a:r>
              <a:rPr lang="en-US" dirty="0"/>
              <a:t>Home Care</a:t>
            </a:r>
          </a:p>
        </p:txBody>
      </p:sp>
      <p:sp>
        <p:nvSpPr>
          <p:cNvPr id="3" name="Footer Placeholder 2">
            <a:extLst>
              <a:ext uri="{FF2B5EF4-FFF2-40B4-BE49-F238E27FC236}">
                <a16:creationId xmlns:a16="http://schemas.microsoft.com/office/drawing/2014/main" id="{53FFAF13-DC92-4400-F20A-8FB965FCBCA4}"/>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9C575794-5066-5010-FA15-24A5006A1619}"/>
              </a:ext>
            </a:extLst>
          </p:cNvPr>
          <p:cNvSpPr>
            <a:spLocks noGrp="1"/>
          </p:cNvSpPr>
          <p:nvPr>
            <p:ph type="sldNum" sz="quarter" idx="11"/>
          </p:nvPr>
        </p:nvSpPr>
        <p:spPr/>
        <p:txBody>
          <a:bodyPr/>
          <a:lstStyle/>
          <a:p>
            <a:fld id="{C1FF6DA9-008F-8B48-92A6-B652298478BF}" type="slidenum">
              <a:rPr lang="en-US" smtClean="0"/>
              <a:t>31</a:t>
            </a:fld>
            <a:endParaRPr lang="en-US"/>
          </a:p>
        </p:txBody>
      </p:sp>
    </p:spTree>
    <p:extLst>
      <p:ext uri="{BB962C8B-B14F-4D97-AF65-F5344CB8AC3E}">
        <p14:creationId xmlns:p14="http://schemas.microsoft.com/office/powerpoint/2010/main" val="1828334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84A510-5748-F130-48F2-E43487C80624}"/>
              </a:ext>
            </a:extLst>
          </p:cNvPr>
          <p:cNvSpPr>
            <a:spLocks noGrp="1" noRot="1" noMove="1" noResize="1" noEditPoints="1" noAdjustHandles="1" noChangeArrowheads="1" noChangeShapeType="1"/>
          </p:cNvSpPr>
          <p:nvPr>
            <p:ph sz="quarter" idx="12"/>
          </p:nvPr>
        </p:nvSpPr>
        <p:spPr/>
        <p:txBody>
          <a:bodyPr/>
          <a:lstStyle/>
          <a:p>
            <a:pPr marL="285750" indent="-285750">
              <a:spcBef>
                <a:spcPts val="1200"/>
              </a:spcBef>
              <a:buFont typeface="Arial" panose="020B0604020202020204" pitchFamily="34" charset="0"/>
              <a:buChar char="•"/>
            </a:pPr>
            <a:r>
              <a:rPr lang="en-US" dirty="0"/>
              <a:t>RN stays with the patient during infusion initiation (coordinate your time appropriately)</a:t>
            </a:r>
          </a:p>
          <a:p>
            <a:pPr marL="285750" indent="-285750">
              <a:spcBef>
                <a:spcPts val="1200"/>
              </a:spcBef>
              <a:buFont typeface="Arial" panose="020B0604020202020204" pitchFamily="34" charset="0"/>
              <a:buChar char="•"/>
            </a:pPr>
            <a:r>
              <a:rPr lang="en-US" dirty="0"/>
              <a:t>Observe pump function for accuracy, alarms, flow</a:t>
            </a:r>
          </a:p>
          <a:p>
            <a:pPr marL="285750" indent="-285750">
              <a:spcBef>
                <a:spcPts val="1200"/>
              </a:spcBef>
              <a:buFont typeface="Arial" panose="020B0604020202020204" pitchFamily="34" charset="0"/>
              <a:buChar char="•"/>
            </a:pPr>
            <a:r>
              <a:rPr lang="en-US" dirty="0"/>
              <a:t>Reinforce caregiver education on pump basics, alarms, and who to call after you leave</a:t>
            </a:r>
          </a:p>
          <a:p>
            <a:pPr marL="285750" indent="-285750">
              <a:spcBef>
                <a:spcPts val="1200"/>
              </a:spcBef>
              <a:buFont typeface="Arial" panose="020B0604020202020204" pitchFamily="34" charset="0"/>
              <a:buChar char="•"/>
            </a:pPr>
            <a:r>
              <a:rPr lang="en-US" dirty="0"/>
              <a:t>Document: Pump settings, start time, teaching provided (and to whom), and patient tolerance of treatment</a:t>
            </a:r>
          </a:p>
          <a:p>
            <a:pPr marL="285750" indent="-285750">
              <a:spcBef>
                <a:spcPts val="1200"/>
              </a:spcBef>
              <a:buFont typeface="Arial" panose="020B0604020202020204" pitchFamily="34" charset="0"/>
              <a:buChar char="•"/>
            </a:pPr>
            <a:endParaRPr lang="en-US" dirty="0"/>
          </a:p>
          <a:p>
            <a:pPr>
              <a:spcBef>
                <a:spcPts val="1200"/>
              </a:spcBef>
            </a:pPr>
            <a:endParaRPr lang="en-US" dirty="0"/>
          </a:p>
        </p:txBody>
      </p:sp>
      <p:sp>
        <p:nvSpPr>
          <p:cNvPr id="3" name="Title 2">
            <a:extLst>
              <a:ext uri="{FF2B5EF4-FFF2-40B4-BE49-F238E27FC236}">
                <a16:creationId xmlns:a16="http://schemas.microsoft.com/office/drawing/2014/main" id="{F62EAFB1-E443-9FBD-E5F5-F9129191FDC7}"/>
              </a:ext>
            </a:extLst>
          </p:cNvPr>
          <p:cNvSpPr>
            <a:spLocks noGrp="1" noRot="1" noMove="1" noResize="1" noEditPoints="1" noAdjustHandles="1" noChangeArrowheads="1" noChangeShapeType="1"/>
          </p:cNvSpPr>
          <p:nvPr>
            <p:ph type="title"/>
          </p:nvPr>
        </p:nvSpPr>
        <p:spPr/>
        <p:txBody>
          <a:bodyPr/>
          <a:lstStyle/>
          <a:p>
            <a:r>
              <a:rPr lang="en-US" dirty="0"/>
              <a:t>RN Role During First Dose</a:t>
            </a:r>
          </a:p>
        </p:txBody>
      </p:sp>
      <p:sp>
        <p:nvSpPr>
          <p:cNvPr id="4" name="Footer Placeholder 3">
            <a:extLst>
              <a:ext uri="{FF2B5EF4-FFF2-40B4-BE49-F238E27FC236}">
                <a16:creationId xmlns:a16="http://schemas.microsoft.com/office/drawing/2014/main" id="{27477232-1BA4-996E-C2A2-7D36E31D5053}"/>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D151C51E-DAD8-445A-5695-5C6342B73511}"/>
              </a:ext>
            </a:extLst>
          </p:cNvPr>
          <p:cNvSpPr>
            <a:spLocks noGrp="1"/>
          </p:cNvSpPr>
          <p:nvPr>
            <p:ph type="sldNum" sz="quarter" idx="14"/>
          </p:nvPr>
        </p:nvSpPr>
        <p:spPr/>
        <p:txBody>
          <a:bodyPr/>
          <a:lstStyle/>
          <a:p>
            <a:fld id="{C1FF6DA9-008F-8B48-92A6-B652298478BF}" type="slidenum">
              <a:rPr lang="en-US" smtClean="0"/>
              <a:t>32</a:t>
            </a:fld>
            <a:endParaRPr lang="en-US"/>
          </a:p>
        </p:txBody>
      </p:sp>
    </p:spTree>
    <p:extLst>
      <p:ext uri="{BB962C8B-B14F-4D97-AF65-F5344CB8AC3E}">
        <p14:creationId xmlns:p14="http://schemas.microsoft.com/office/powerpoint/2010/main" val="1102106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3F9BDC-FFB8-0CE1-4B31-2C1033B7A65D}"/>
              </a:ext>
            </a:extLst>
          </p:cNvPr>
          <p:cNvSpPr>
            <a:spLocks noGrp="1" noRot="1" noMove="1" noResize="1" noEditPoints="1" noAdjustHandles="1" noChangeArrowheads="1" noChangeShapeType="1"/>
          </p:cNvSpPr>
          <p:nvPr>
            <p:ph sz="quarter" idx="12"/>
          </p:nvPr>
        </p:nvSpPr>
        <p:spPr/>
        <p:txBody>
          <a:bodyPr rIns="0"/>
          <a:lstStyle/>
          <a:p>
            <a:pPr marL="285750" indent="-285750">
              <a:spcBef>
                <a:spcPts val="1200"/>
              </a:spcBef>
              <a:buFont typeface="Arial" panose="020B0604020202020204" pitchFamily="34" charset="0"/>
              <a:buChar char="•"/>
            </a:pPr>
            <a:r>
              <a:rPr lang="en-US" dirty="0"/>
              <a:t>Verify orders, labs, and solution label</a:t>
            </a:r>
          </a:p>
          <a:p>
            <a:pPr marL="285750" indent="-285750">
              <a:spcBef>
                <a:spcPts val="1200"/>
              </a:spcBef>
              <a:buFont typeface="Arial" panose="020B0604020202020204" pitchFamily="34" charset="0"/>
              <a:buChar char="•"/>
            </a:pPr>
            <a:r>
              <a:rPr lang="en-US" dirty="0"/>
              <a:t>Complete baseline assessment, including vitals</a:t>
            </a:r>
          </a:p>
          <a:p>
            <a:pPr marL="285750" indent="-285750">
              <a:spcBef>
                <a:spcPts val="1200"/>
              </a:spcBef>
              <a:buFont typeface="Arial" panose="020B0604020202020204" pitchFamily="34" charset="0"/>
              <a:buChar char="•"/>
            </a:pPr>
            <a:r>
              <a:rPr lang="en-US" dirty="0"/>
              <a:t>Set up and start infusion (first dose = stay for monitoring period)</a:t>
            </a:r>
          </a:p>
          <a:p>
            <a:pPr marL="285750" indent="-285750">
              <a:spcBef>
                <a:spcPts val="1200"/>
              </a:spcBef>
              <a:buFont typeface="Arial" panose="020B0604020202020204" pitchFamily="34" charset="0"/>
              <a:buChar char="•"/>
            </a:pPr>
            <a:r>
              <a:rPr lang="en-US" dirty="0"/>
              <a:t>Provide ongoing patient/caregiver teaching</a:t>
            </a:r>
          </a:p>
          <a:p>
            <a:pPr marL="285750" indent="-285750">
              <a:spcBef>
                <a:spcPts val="1200"/>
              </a:spcBef>
              <a:buFont typeface="Arial" panose="020B0604020202020204" pitchFamily="34" charset="0"/>
              <a:buChar char="•"/>
            </a:pPr>
            <a:r>
              <a:rPr lang="en-US" dirty="0"/>
              <a:t>Document all assessments, infusion details, education, and tolerance in the medical record</a:t>
            </a:r>
          </a:p>
          <a:p>
            <a:pPr>
              <a:spcBef>
                <a:spcPts val="1200"/>
              </a:spcBef>
            </a:pPr>
            <a:endParaRPr lang="en-US" dirty="0"/>
          </a:p>
          <a:p>
            <a:pPr algn="ctr">
              <a:spcBef>
                <a:spcPts val="1200"/>
              </a:spcBef>
            </a:pPr>
            <a:r>
              <a:rPr lang="en-US" b="1" i="1" dirty="0">
                <a:solidFill>
                  <a:srgbClr val="FF0000"/>
                </a:solidFill>
              </a:rPr>
              <a:t>** First Dose: Highest risk for complications ** Patient’s tolerance is unknown (Metabolic and infusion-related) ** RN presence ensures early recognition and rapid intervention ** Oversight required by MA/NH regulations, INS, ASPEN, and CMS standards </a:t>
            </a:r>
          </a:p>
          <a:p>
            <a:pPr>
              <a:spcBef>
                <a:spcPts val="1200"/>
              </a:spcBef>
            </a:pPr>
            <a:endParaRPr lang="en-US" dirty="0"/>
          </a:p>
        </p:txBody>
      </p:sp>
      <p:sp>
        <p:nvSpPr>
          <p:cNvPr id="3" name="Title 2">
            <a:extLst>
              <a:ext uri="{FF2B5EF4-FFF2-40B4-BE49-F238E27FC236}">
                <a16:creationId xmlns:a16="http://schemas.microsoft.com/office/drawing/2014/main" id="{384309B2-EC02-FA3B-38F9-446E6675E1B4}"/>
              </a:ext>
            </a:extLst>
          </p:cNvPr>
          <p:cNvSpPr>
            <a:spLocks noGrp="1" noRot="1" noMove="1" noResize="1" noEditPoints="1" noAdjustHandles="1" noChangeArrowheads="1" noChangeShapeType="1"/>
          </p:cNvSpPr>
          <p:nvPr>
            <p:ph type="title"/>
          </p:nvPr>
        </p:nvSpPr>
        <p:spPr/>
        <p:txBody>
          <a:bodyPr/>
          <a:lstStyle/>
          <a:p>
            <a:r>
              <a:rPr lang="en-US" dirty="0"/>
              <a:t>RN Role </a:t>
            </a:r>
            <a:r>
              <a:rPr lang="en-US" i="1" dirty="0"/>
              <a:t>Continued….</a:t>
            </a:r>
          </a:p>
        </p:txBody>
      </p:sp>
      <p:sp>
        <p:nvSpPr>
          <p:cNvPr id="4" name="Footer Placeholder 3">
            <a:extLst>
              <a:ext uri="{FF2B5EF4-FFF2-40B4-BE49-F238E27FC236}">
                <a16:creationId xmlns:a16="http://schemas.microsoft.com/office/drawing/2014/main" id="{7ABAC057-19CA-CFCA-0B82-CC79F36CC93B}"/>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6E10EC1F-460F-F3CE-8934-AFCAB5FAC7DE}"/>
              </a:ext>
            </a:extLst>
          </p:cNvPr>
          <p:cNvSpPr>
            <a:spLocks noGrp="1"/>
          </p:cNvSpPr>
          <p:nvPr>
            <p:ph type="sldNum" sz="quarter" idx="14"/>
          </p:nvPr>
        </p:nvSpPr>
        <p:spPr/>
        <p:txBody>
          <a:bodyPr/>
          <a:lstStyle/>
          <a:p>
            <a:fld id="{C1FF6DA9-008F-8B48-92A6-B652298478BF}" type="slidenum">
              <a:rPr lang="en-US" smtClean="0"/>
              <a:t>33</a:t>
            </a:fld>
            <a:endParaRPr lang="en-US"/>
          </a:p>
        </p:txBody>
      </p:sp>
    </p:spTree>
    <p:extLst>
      <p:ext uri="{BB962C8B-B14F-4D97-AF65-F5344CB8AC3E}">
        <p14:creationId xmlns:p14="http://schemas.microsoft.com/office/powerpoint/2010/main" val="2356977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CC716A-F51E-B09A-56DC-5FA52D50DDD7}"/>
              </a:ext>
            </a:extLst>
          </p:cNvPr>
          <p:cNvSpPr>
            <a:spLocks noGrp="1" noRot="1" noMove="1" noResize="1" noEditPoints="1" noAdjustHandles="1" noChangeArrowheads="1" noChangeShapeType="1"/>
          </p:cNvSpPr>
          <p:nvPr>
            <p:ph sz="quarter" idx="12"/>
          </p:nvPr>
        </p:nvSpPr>
        <p:spPr/>
        <p:txBody>
          <a:bodyPr rIns="0"/>
          <a:lstStyle/>
          <a:p>
            <a:pPr marL="342900" indent="-342900">
              <a:buFont typeface="+mj-lt"/>
              <a:buAutoNum type="arabicPeriod"/>
            </a:pPr>
            <a:r>
              <a:rPr lang="en-US" sz="1400" b="1" dirty="0">
                <a:solidFill>
                  <a:schemeClr val="accent6"/>
                </a:solidFill>
              </a:rPr>
              <a:t>Right Patient</a:t>
            </a:r>
          </a:p>
          <a:p>
            <a:pPr marL="555498" lvl="2" indent="-342900"/>
            <a:r>
              <a:rPr lang="en-US" dirty="0"/>
              <a:t>Confirm patient identify using two identifiers (Name, DOB).</a:t>
            </a:r>
          </a:p>
          <a:p>
            <a:pPr marL="555498" lvl="2" indent="-342900"/>
            <a:r>
              <a:rPr lang="en-US" dirty="0"/>
              <a:t>For TPN: Verify </a:t>
            </a:r>
            <a:r>
              <a:rPr lang="en-US" b="1" i="1" dirty="0"/>
              <a:t>patient’s central line access device </a:t>
            </a:r>
            <a:r>
              <a:rPr lang="en-US" dirty="0"/>
              <a:t>matches the order (correct lumen, correct patient).</a:t>
            </a:r>
          </a:p>
          <a:p>
            <a:pPr marL="342900" lvl="1" indent="-342900">
              <a:buClr>
                <a:schemeClr val="accent6"/>
              </a:buClr>
              <a:buFont typeface="+mj-lt"/>
              <a:buAutoNum type="arabicPeriod" startAt="2"/>
            </a:pPr>
            <a:r>
              <a:rPr lang="en-US" dirty="0">
                <a:solidFill>
                  <a:schemeClr val="accent6"/>
                </a:solidFill>
              </a:rPr>
              <a:t>Right Medication (Solution)</a:t>
            </a:r>
          </a:p>
          <a:p>
            <a:pPr marL="555498" lvl="2" indent="-342900">
              <a:buClr>
                <a:schemeClr val="accent6"/>
              </a:buClr>
            </a:pPr>
            <a:r>
              <a:rPr lang="en-US" dirty="0"/>
              <a:t>TPN is a </a:t>
            </a:r>
            <a:r>
              <a:rPr lang="en-US" b="1" i="1" dirty="0"/>
              <a:t>custom-compounded sterile solution</a:t>
            </a:r>
          </a:p>
          <a:p>
            <a:pPr marL="555498" lvl="2" indent="-342900">
              <a:buClr>
                <a:schemeClr val="accent6"/>
              </a:buClr>
            </a:pPr>
            <a:r>
              <a:rPr lang="en-US" dirty="0"/>
              <a:t>Compare </a:t>
            </a:r>
            <a:r>
              <a:rPr lang="en-US" b="1" i="1" dirty="0"/>
              <a:t>prescribers order, pharmacy label, and MAR </a:t>
            </a:r>
            <a:r>
              <a:rPr lang="en-US" dirty="0"/>
              <a:t>carefully – TPN must match the individualized formula</a:t>
            </a:r>
          </a:p>
          <a:p>
            <a:pPr marL="342900" lvl="1" indent="-342900">
              <a:buClr>
                <a:schemeClr val="accent6"/>
              </a:buClr>
              <a:buFont typeface="+mj-lt"/>
              <a:buAutoNum type="arabicPeriod" startAt="3"/>
            </a:pPr>
            <a:r>
              <a:rPr lang="en-US" dirty="0">
                <a:solidFill>
                  <a:schemeClr val="accent6"/>
                </a:solidFill>
              </a:rPr>
              <a:t>Right Dose</a:t>
            </a:r>
          </a:p>
          <a:p>
            <a:pPr marL="555498" lvl="2" indent="-342900">
              <a:buClr>
                <a:schemeClr val="accent6"/>
              </a:buClr>
            </a:pPr>
            <a:r>
              <a:rPr lang="en-US" dirty="0"/>
              <a:t>Dose = the </a:t>
            </a:r>
            <a:r>
              <a:rPr lang="en-US" b="1" i="1" dirty="0"/>
              <a:t>volume and composition </a:t>
            </a:r>
            <a:r>
              <a:rPr lang="en-US" dirty="0"/>
              <a:t>of TPN solution.</a:t>
            </a:r>
          </a:p>
          <a:p>
            <a:pPr marL="555498" lvl="2" indent="-342900">
              <a:buClr>
                <a:schemeClr val="accent6"/>
              </a:buClr>
            </a:pPr>
            <a:r>
              <a:rPr lang="en-US" dirty="0"/>
              <a:t>First Dose: Double-check macronutrient concentration (dextrose %, lipid %, electrolytes) against order.</a:t>
            </a:r>
          </a:p>
          <a:p>
            <a:pPr marL="555498" lvl="2" indent="-342900">
              <a:buClr>
                <a:schemeClr val="accent6"/>
              </a:buClr>
            </a:pPr>
            <a:r>
              <a:rPr lang="en-US" dirty="0"/>
              <a:t>Wrong dose – electrolyte shifts, hyperglycemia, or fluid overload</a:t>
            </a:r>
          </a:p>
          <a:p>
            <a:pPr marL="342900" lvl="1" indent="-342900">
              <a:buClr>
                <a:schemeClr val="accent6"/>
              </a:buClr>
              <a:buFont typeface="+mj-lt"/>
              <a:buAutoNum type="arabicPeriod" startAt="3"/>
            </a:pPr>
            <a:r>
              <a:rPr lang="en-US" dirty="0">
                <a:solidFill>
                  <a:schemeClr val="accent6"/>
                </a:solidFill>
              </a:rPr>
              <a:t>Right Route</a:t>
            </a:r>
          </a:p>
          <a:p>
            <a:pPr marL="555498" lvl="2" indent="-342900">
              <a:buClr>
                <a:schemeClr val="accent6"/>
              </a:buClr>
            </a:pPr>
            <a:r>
              <a:rPr lang="en-US" dirty="0"/>
              <a:t>TPN must be infused </a:t>
            </a:r>
            <a:r>
              <a:rPr lang="en-US" b="1" i="1" dirty="0"/>
              <a:t>via central venous access (PICC, tunneled, or port) </a:t>
            </a:r>
            <a:r>
              <a:rPr lang="en-US" dirty="0"/>
              <a:t>– </a:t>
            </a:r>
            <a:r>
              <a:rPr lang="en-US" i="1" dirty="0"/>
              <a:t>never peripheral</a:t>
            </a:r>
          </a:p>
          <a:p>
            <a:pPr marL="555498" lvl="2" indent="-342900">
              <a:buClr>
                <a:schemeClr val="accent6"/>
              </a:buClr>
            </a:pPr>
            <a:r>
              <a:rPr lang="en-US" dirty="0"/>
              <a:t>Verify the patency and that TPN runs through a </a:t>
            </a:r>
            <a:r>
              <a:rPr lang="en-US" b="1" i="1" dirty="0"/>
              <a:t>dedicated lumen only.</a:t>
            </a:r>
          </a:p>
          <a:p>
            <a:pPr marL="342900" lvl="1" indent="-342900">
              <a:buClr>
                <a:schemeClr val="accent6"/>
              </a:buClr>
              <a:buFont typeface="+mj-lt"/>
              <a:buAutoNum type="arabicPeriod" startAt="5"/>
            </a:pPr>
            <a:r>
              <a:rPr lang="en-US" dirty="0">
                <a:solidFill>
                  <a:schemeClr val="accent6"/>
                </a:solidFill>
              </a:rPr>
              <a:t>Right Time</a:t>
            </a:r>
          </a:p>
          <a:p>
            <a:pPr marL="555498" lvl="2" indent="-342900">
              <a:buClr>
                <a:schemeClr val="accent6"/>
              </a:buClr>
            </a:pPr>
            <a:r>
              <a:rPr lang="en-US" dirty="0"/>
              <a:t>Initiate at the prescribed time, starting </a:t>
            </a:r>
            <a:r>
              <a:rPr lang="en-US" b="1" i="1" dirty="0"/>
              <a:t>slowly for the first dose </a:t>
            </a:r>
            <a:r>
              <a:rPr lang="en-US" dirty="0"/>
              <a:t>(per order/protocol)</a:t>
            </a:r>
          </a:p>
          <a:p>
            <a:pPr marL="555498" lvl="2" indent="-342900">
              <a:buClr>
                <a:schemeClr val="accent6"/>
              </a:buClr>
            </a:pPr>
            <a:r>
              <a:rPr lang="en-US" dirty="0"/>
              <a:t>Monitor closely during the first 30 to 60 minutes (highest risk for infusion reactions)</a:t>
            </a:r>
          </a:p>
        </p:txBody>
      </p:sp>
      <p:sp>
        <p:nvSpPr>
          <p:cNvPr id="3" name="Title 2">
            <a:extLst>
              <a:ext uri="{FF2B5EF4-FFF2-40B4-BE49-F238E27FC236}">
                <a16:creationId xmlns:a16="http://schemas.microsoft.com/office/drawing/2014/main" id="{676D9AA3-0B50-26C9-18D8-AB2FBE0014ED}"/>
              </a:ext>
            </a:extLst>
          </p:cNvPr>
          <p:cNvSpPr>
            <a:spLocks noGrp="1" noRot="1" noMove="1" noResize="1" noEditPoints="1" noAdjustHandles="1" noChangeArrowheads="1" noChangeShapeType="1"/>
          </p:cNvSpPr>
          <p:nvPr>
            <p:ph type="title"/>
          </p:nvPr>
        </p:nvSpPr>
        <p:spPr/>
        <p:txBody>
          <a:bodyPr/>
          <a:lstStyle/>
          <a:p>
            <a:r>
              <a:rPr lang="en-US" dirty="0"/>
              <a:t>10 Rights of Medication Administration</a:t>
            </a:r>
            <a:br>
              <a:rPr lang="en-US" dirty="0"/>
            </a:br>
            <a:r>
              <a:rPr lang="en-US" dirty="0"/>
              <a:t>First-Dose TPN (1-5)</a:t>
            </a:r>
          </a:p>
        </p:txBody>
      </p:sp>
      <p:sp>
        <p:nvSpPr>
          <p:cNvPr id="4" name="Footer Placeholder 3">
            <a:extLst>
              <a:ext uri="{FF2B5EF4-FFF2-40B4-BE49-F238E27FC236}">
                <a16:creationId xmlns:a16="http://schemas.microsoft.com/office/drawing/2014/main" id="{8F5C41FC-0326-C665-442F-FCAA9F01ED90}"/>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B34DAECE-BAF6-391B-61D6-3B8AE41B6EA6}"/>
              </a:ext>
            </a:extLst>
          </p:cNvPr>
          <p:cNvSpPr>
            <a:spLocks noGrp="1"/>
          </p:cNvSpPr>
          <p:nvPr>
            <p:ph type="sldNum" sz="quarter" idx="14"/>
          </p:nvPr>
        </p:nvSpPr>
        <p:spPr/>
        <p:txBody>
          <a:bodyPr/>
          <a:lstStyle/>
          <a:p>
            <a:fld id="{C1FF6DA9-008F-8B48-92A6-B652298478BF}" type="slidenum">
              <a:rPr lang="en-US" smtClean="0"/>
              <a:t>34</a:t>
            </a:fld>
            <a:endParaRPr lang="en-US"/>
          </a:p>
        </p:txBody>
      </p:sp>
    </p:spTree>
    <p:extLst>
      <p:ext uri="{BB962C8B-B14F-4D97-AF65-F5344CB8AC3E}">
        <p14:creationId xmlns:p14="http://schemas.microsoft.com/office/powerpoint/2010/main" val="207140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17407-7D0D-316F-EE3F-44D8853545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35AE9-2E68-517E-9CEE-EB5A6248BCE9}"/>
              </a:ext>
            </a:extLst>
          </p:cNvPr>
          <p:cNvSpPr>
            <a:spLocks noGrp="1" noRot="1" noMove="1" noResize="1" noEditPoints="1" noAdjustHandles="1" noChangeArrowheads="1" noChangeShapeType="1"/>
          </p:cNvSpPr>
          <p:nvPr>
            <p:ph sz="quarter" idx="12"/>
          </p:nvPr>
        </p:nvSpPr>
        <p:spPr/>
        <p:txBody>
          <a:bodyPr/>
          <a:lstStyle/>
          <a:p>
            <a:pPr marL="342900" indent="-342900">
              <a:buFont typeface="+mj-lt"/>
              <a:buAutoNum type="arabicPeriod" startAt="6"/>
            </a:pPr>
            <a:r>
              <a:rPr lang="en-US" sz="1400" b="1" dirty="0">
                <a:solidFill>
                  <a:schemeClr val="accent6"/>
                </a:solidFill>
              </a:rPr>
              <a:t>Right Patient/Caregiver Education</a:t>
            </a:r>
          </a:p>
          <a:p>
            <a:pPr marL="555498" lvl="2" indent="-342900"/>
            <a:r>
              <a:rPr lang="en-US" dirty="0"/>
              <a:t>For first dose: RN must explain what TPN is, expected monitoring, and possible side effects.</a:t>
            </a:r>
          </a:p>
          <a:p>
            <a:pPr marL="555498" lvl="2" indent="-342900"/>
            <a:r>
              <a:rPr lang="en-US" dirty="0"/>
              <a:t>Teach caregiver about </a:t>
            </a:r>
            <a:r>
              <a:rPr lang="en-US" b="1" i="1" dirty="0"/>
              <a:t>pump alarms</a:t>
            </a:r>
            <a:r>
              <a:rPr lang="en-US" dirty="0"/>
              <a:t>, what to watch for (rash, shortness of breath, chest pain), and when (and who) to call for help.</a:t>
            </a:r>
          </a:p>
          <a:p>
            <a:pPr marL="342900" lvl="1" indent="-342900">
              <a:buClr>
                <a:schemeClr val="accent6"/>
              </a:buClr>
              <a:buFont typeface="+mj-lt"/>
              <a:buAutoNum type="arabicPeriod" startAt="7"/>
            </a:pPr>
            <a:r>
              <a:rPr lang="en-US" dirty="0">
                <a:solidFill>
                  <a:schemeClr val="accent6"/>
                </a:solidFill>
              </a:rPr>
              <a:t>Right Documentation</a:t>
            </a:r>
          </a:p>
          <a:p>
            <a:pPr marL="555498" lvl="2" indent="-342900">
              <a:buClr>
                <a:schemeClr val="accent6"/>
              </a:buClr>
            </a:pPr>
            <a:r>
              <a:rPr lang="en-US" dirty="0"/>
              <a:t>Document: Order verification; Central line assessment; Vitals before, during, and after infusion; Patient education provided; and Any adverse events or interventions</a:t>
            </a:r>
          </a:p>
          <a:p>
            <a:pPr marL="342900" lvl="1" indent="-342900">
              <a:buClr>
                <a:schemeClr val="accent6"/>
              </a:buClr>
              <a:buFont typeface="+mj-lt"/>
              <a:buAutoNum type="arabicPeriod" startAt="8"/>
            </a:pPr>
            <a:r>
              <a:rPr lang="en-US" dirty="0">
                <a:solidFill>
                  <a:schemeClr val="accent6"/>
                </a:solidFill>
              </a:rPr>
              <a:t>Right to Refuse</a:t>
            </a:r>
          </a:p>
          <a:p>
            <a:pPr marL="555498" lvl="2" indent="-342900">
              <a:buClr>
                <a:schemeClr val="accent6"/>
              </a:buClr>
            </a:pPr>
            <a:r>
              <a:rPr lang="en-US" dirty="0"/>
              <a:t>Patients (or caregivers) have the right to refuse therapy.</a:t>
            </a:r>
          </a:p>
          <a:p>
            <a:pPr marL="555498" lvl="2" indent="-342900">
              <a:buClr>
                <a:schemeClr val="accent6"/>
              </a:buClr>
            </a:pPr>
            <a:r>
              <a:rPr lang="en-US" dirty="0"/>
              <a:t>RN must </a:t>
            </a:r>
            <a:r>
              <a:rPr lang="en-US" b="1" i="1" dirty="0"/>
              <a:t>assess reasons </a:t>
            </a:r>
            <a:r>
              <a:rPr lang="en-US" dirty="0"/>
              <a:t>(fear, misunderstanding), re-educate, and notify the prescriber if refusal persists.</a:t>
            </a:r>
          </a:p>
          <a:p>
            <a:pPr marL="342900" lvl="1" indent="-342900">
              <a:buClr>
                <a:schemeClr val="accent6"/>
              </a:buClr>
              <a:buFont typeface="+mj-lt"/>
              <a:buAutoNum type="arabicPeriod" startAt="8"/>
            </a:pPr>
            <a:r>
              <a:rPr lang="en-US" dirty="0">
                <a:solidFill>
                  <a:schemeClr val="accent6"/>
                </a:solidFill>
              </a:rPr>
              <a:t>Right Assessment</a:t>
            </a:r>
          </a:p>
          <a:p>
            <a:pPr marL="555498" lvl="2" indent="-342900">
              <a:buClr>
                <a:schemeClr val="accent6"/>
              </a:buClr>
            </a:pPr>
            <a:r>
              <a:rPr lang="en-US" dirty="0"/>
              <a:t>Before first dose: Review labs (electrolytes, glucose, renal/hepatic function, triglycerides)</a:t>
            </a:r>
          </a:p>
          <a:p>
            <a:pPr marL="555498" lvl="2" indent="-342900">
              <a:buClr>
                <a:schemeClr val="accent6"/>
              </a:buClr>
            </a:pPr>
            <a:r>
              <a:rPr lang="en-US" dirty="0"/>
              <a:t>During infusion: Monitor vitals, infusion site, and patient tolerance.</a:t>
            </a:r>
          </a:p>
          <a:p>
            <a:pPr marL="555498" lvl="2" indent="-342900">
              <a:buClr>
                <a:schemeClr val="accent6"/>
              </a:buClr>
            </a:pPr>
            <a:r>
              <a:rPr lang="en-US" dirty="0"/>
              <a:t>Ongoing: Weight, Input/Output (I&amp;O), labs daily/weekly.</a:t>
            </a:r>
          </a:p>
          <a:p>
            <a:pPr marL="342900" lvl="1" indent="-342900">
              <a:buClr>
                <a:schemeClr val="accent6"/>
              </a:buClr>
              <a:buFont typeface="+mj-lt"/>
              <a:buAutoNum type="arabicPeriod" startAt="5"/>
            </a:pPr>
            <a:r>
              <a:rPr lang="en-US" dirty="0">
                <a:solidFill>
                  <a:schemeClr val="accent6"/>
                </a:solidFill>
              </a:rPr>
              <a:t>Right Evaluation</a:t>
            </a:r>
          </a:p>
          <a:p>
            <a:pPr marL="555498" lvl="2" indent="-342900">
              <a:buClr>
                <a:schemeClr val="accent6"/>
              </a:buClr>
            </a:pPr>
            <a:r>
              <a:rPr lang="en-US" dirty="0"/>
              <a:t>After infusion: Evaluate patient’s tolerance, metabolic response, and central line condition.</a:t>
            </a:r>
          </a:p>
          <a:p>
            <a:pPr marL="555498" lvl="2" indent="-342900">
              <a:buClr>
                <a:schemeClr val="accent6"/>
              </a:buClr>
            </a:pPr>
            <a:r>
              <a:rPr lang="en-US" dirty="0"/>
              <a:t>For first dose: Ensures </a:t>
            </a:r>
            <a:r>
              <a:rPr lang="en-US" b="1" i="1" dirty="0"/>
              <a:t>no signs of hypersensitivity or fluid/electrolyte imbalance </a:t>
            </a:r>
            <a:r>
              <a:rPr lang="en-US" dirty="0"/>
              <a:t>before concluding monitoring.</a:t>
            </a:r>
          </a:p>
        </p:txBody>
      </p:sp>
      <p:sp>
        <p:nvSpPr>
          <p:cNvPr id="3" name="Title 2">
            <a:extLst>
              <a:ext uri="{FF2B5EF4-FFF2-40B4-BE49-F238E27FC236}">
                <a16:creationId xmlns:a16="http://schemas.microsoft.com/office/drawing/2014/main" id="{942A8285-F6AD-D7C7-A18B-D96D41135AE2}"/>
              </a:ext>
            </a:extLst>
          </p:cNvPr>
          <p:cNvSpPr>
            <a:spLocks noGrp="1" noRot="1" noMove="1" noResize="1" noEditPoints="1" noAdjustHandles="1" noChangeArrowheads="1" noChangeShapeType="1"/>
          </p:cNvSpPr>
          <p:nvPr>
            <p:ph type="title"/>
          </p:nvPr>
        </p:nvSpPr>
        <p:spPr/>
        <p:txBody>
          <a:bodyPr/>
          <a:lstStyle/>
          <a:p>
            <a:r>
              <a:rPr lang="en-US" dirty="0"/>
              <a:t>10 Rights of Medication Administration</a:t>
            </a:r>
            <a:br>
              <a:rPr lang="en-US" dirty="0"/>
            </a:br>
            <a:r>
              <a:rPr lang="en-US" dirty="0"/>
              <a:t>First-Dose TPN  Continued…(6-10)</a:t>
            </a:r>
          </a:p>
        </p:txBody>
      </p:sp>
      <p:sp>
        <p:nvSpPr>
          <p:cNvPr id="4" name="Footer Placeholder 3">
            <a:extLst>
              <a:ext uri="{FF2B5EF4-FFF2-40B4-BE49-F238E27FC236}">
                <a16:creationId xmlns:a16="http://schemas.microsoft.com/office/drawing/2014/main" id="{5CFE1FEE-2388-D9FC-B155-2BCE730BC754}"/>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7BB320F2-6677-47E3-D7DE-3147B9153F3A}"/>
              </a:ext>
            </a:extLst>
          </p:cNvPr>
          <p:cNvSpPr>
            <a:spLocks noGrp="1"/>
          </p:cNvSpPr>
          <p:nvPr>
            <p:ph type="sldNum" sz="quarter" idx="14"/>
          </p:nvPr>
        </p:nvSpPr>
        <p:spPr/>
        <p:txBody>
          <a:bodyPr/>
          <a:lstStyle/>
          <a:p>
            <a:fld id="{C1FF6DA9-008F-8B48-92A6-B652298478BF}" type="slidenum">
              <a:rPr lang="en-US" smtClean="0"/>
              <a:t>35</a:t>
            </a:fld>
            <a:endParaRPr lang="en-US"/>
          </a:p>
        </p:txBody>
      </p:sp>
    </p:spTree>
    <p:extLst>
      <p:ext uri="{BB962C8B-B14F-4D97-AF65-F5344CB8AC3E}">
        <p14:creationId xmlns:p14="http://schemas.microsoft.com/office/powerpoint/2010/main" val="3536102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1B2C60-3E29-CED5-AB8A-588C8E9D679A}"/>
              </a:ext>
            </a:extLst>
          </p:cNvPr>
          <p:cNvSpPr>
            <a:spLocks noGrp="1" noRot="1" noMove="1" noResize="1" noEditPoints="1" noAdjustHandles="1" noChangeArrowheads="1" noChangeShapeType="1"/>
          </p:cNvSpPr>
          <p:nvPr>
            <p:ph sz="quarter" idx="16"/>
          </p:nvPr>
        </p:nvSpPr>
        <p:spPr/>
        <p:txBody>
          <a:bodyPr rIns="0"/>
          <a:lstStyle/>
          <a:p>
            <a:pPr algn="ctr">
              <a:spcAft>
                <a:spcPts val="600"/>
              </a:spcAft>
            </a:pPr>
            <a:r>
              <a:rPr lang="en-US" b="1" dirty="0">
                <a:solidFill>
                  <a:schemeClr val="accent6"/>
                </a:solidFill>
              </a:rPr>
              <a:t>Arrival &amp; Pre-Infusion</a:t>
            </a:r>
          </a:p>
          <a:p>
            <a:pPr marL="342900" indent="-342900">
              <a:spcAft>
                <a:spcPts val="600"/>
              </a:spcAft>
              <a:buFont typeface="+mj-lt"/>
              <a:buAutoNum type="arabicPeriod"/>
            </a:pPr>
            <a:r>
              <a:rPr lang="en-US" dirty="0"/>
              <a:t>Verify patient identifiers (name, DOB)</a:t>
            </a:r>
          </a:p>
          <a:p>
            <a:pPr marL="342900" indent="-342900">
              <a:spcAft>
                <a:spcPts val="600"/>
              </a:spcAft>
              <a:buFont typeface="+mj-lt"/>
              <a:buAutoNum type="arabicPeriod"/>
            </a:pPr>
            <a:r>
              <a:rPr lang="en-US" dirty="0"/>
              <a:t>Confirm provider order and pharmacy label match (components, volume, rate, additives, expiration)</a:t>
            </a:r>
          </a:p>
          <a:p>
            <a:pPr marL="342900" indent="-342900">
              <a:spcAft>
                <a:spcPts val="600"/>
              </a:spcAft>
              <a:buFont typeface="+mj-lt"/>
              <a:buAutoNum type="arabicPeriod"/>
            </a:pPr>
            <a:r>
              <a:rPr lang="en-US" dirty="0"/>
              <a:t>Review most recent lab:  (CBC, electrolytes, glucose, renal/hepatic (CMP),magnesium, phosphate,  triglycerides)</a:t>
            </a:r>
          </a:p>
          <a:p>
            <a:pPr marL="342900" indent="-342900">
              <a:spcAft>
                <a:spcPts val="600"/>
              </a:spcAft>
              <a:buFont typeface="+mj-lt"/>
              <a:buAutoNum type="arabicPeriod"/>
            </a:pPr>
            <a:r>
              <a:rPr lang="en-US" dirty="0"/>
              <a:t>Assess home environment: Clean workspace, refrigeration, safe disposal area.</a:t>
            </a:r>
          </a:p>
        </p:txBody>
      </p:sp>
      <p:sp>
        <p:nvSpPr>
          <p:cNvPr id="3" name="Title 2">
            <a:extLst>
              <a:ext uri="{FF2B5EF4-FFF2-40B4-BE49-F238E27FC236}">
                <a16:creationId xmlns:a16="http://schemas.microsoft.com/office/drawing/2014/main" id="{279D4F67-636A-CB01-7DF9-722583985125}"/>
              </a:ext>
            </a:extLst>
          </p:cNvPr>
          <p:cNvSpPr>
            <a:spLocks noGrp="1" noRot="1" noMove="1" noResize="1" noEditPoints="1" noAdjustHandles="1" noChangeArrowheads="1" noChangeShapeType="1"/>
          </p:cNvSpPr>
          <p:nvPr>
            <p:ph type="title"/>
          </p:nvPr>
        </p:nvSpPr>
        <p:spPr/>
        <p:txBody>
          <a:bodyPr/>
          <a:lstStyle/>
          <a:p>
            <a:r>
              <a:rPr lang="en-US" dirty="0"/>
              <a:t>First-Dose TPN In-Home Checklist</a:t>
            </a:r>
          </a:p>
        </p:txBody>
      </p:sp>
      <p:sp>
        <p:nvSpPr>
          <p:cNvPr id="4" name="Text Placeholder 3">
            <a:extLst>
              <a:ext uri="{FF2B5EF4-FFF2-40B4-BE49-F238E27FC236}">
                <a16:creationId xmlns:a16="http://schemas.microsoft.com/office/drawing/2014/main" id="{11692E20-48C6-C56F-4362-093A8FC5B7CB}"/>
              </a:ext>
            </a:extLst>
          </p:cNvPr>
          <p:cNvSpPr>
            <a:spLocks noGrp="1" noRot="1" noMove="1" noResize="1" noEditPoints="1" noAdjustHandles="1" noChangeArrowheads="1" noChangeShapeType="1"/>
          </p:cNvSpPr>
          <p:nvPr>
            <p:ph type="body" sz="quarter" idx="22"/>
          </p:nvPr>
        </p:nvSpPr>
        <p:spPr/>
        <p:txBody>
          <a:bodyPr rIns="0"/>
          <a:lstStyle/>
          <a:p>
            <a:pPr algn="ctr">
              <a:spcAft>
                <a:spcPts val="600"/>
              </a:spcAft>
            </a:pPr>
            <a:r>
              <a:rPr lang="en-US" b="1" dirty="0"/>
              <a:t>Pre-Infusion</a:t>
            </a:r>
          </a:p>
          <a:p>
            <a:pPr marL="342900" indent="-342900">
              <a:spcAft>
                <a:spcPts val="600"/>
              </a:spcAft>
              <a:buFont typeface="+mj-lt"/>
              <a:buAutoNum type="arabicPeriod"/>
            </a:pPr>
            <a:r>
              <a:rPr lang="en-US" dirty="0">
                <a:solidFill>
                  <a:schemeClr val="tx1"/>
                </a:solidFill>
              </a:rPr>
              <a:t>Perform hand hygiene and don PPE</a:t>
            </a:r>
          </a:p>
          <a:p>
            <a:pPr marL="342900" indent="-342900">
              <a:spcAft>
                <a:spcPts val="600"/>
              </a:spcAft>
              <a:buFont typeface="+mj-lt"/>
              <a:buAutoNum type="arabicPeriod"/>
            </a:pPr>
            <a:r>
              <a:rPr lang="en-US" dirty="0">
                <a:solidFill>
                  <a:schemeClr val="tx1"/>
                </a:solidFill>
              </a:rPr>
              <a:t>Inspect TPN bag: Clarity, no precipitate, intact, within expiration time (not expired)</a:t>
            </a:r>
          </a:p>
          <a:p>
            <a:pPr marL="342900" indent="-342900">
              <a:spcAft>
                <a:spcPts val="600"/>
              </a:spcAft>
              <a:buFont typeface="+mj-lt"/>
              <a:buAutoNum type="arabicPeriod"/>
            </a:pPr>
            <a:r>
              <a:rPr lang="en-US" dirty="0">
                <a:solidFill>
                  <a:schemeClr val="tx1"/>
                </a:solidFill>
              </a:rPr>
              <a:t>Confirm TPN bag was stored refrigerated and has warmed to room temperature (1-2 hours out of the fridge prior to infusion)</a:t>
            </a:r>
          </a:p>
          <a:p>
            <a:pPr marL="342900" indent="-342900">
              <a:spcAft>
                <a:spcPts val="600"/>
              </a:spcAft>
              <a:buFont typeface="+mj-lt"/>
              <a:buAutoNum type="arabicPeriod"/>
            </a:pPr>
            <a:r>
              <a:rPr lang="en-US" dirty="0">
                <a:solidFill>
                  <a:schemeClr val="tx1"/>
                </a:solidFill>
              </a:rPr>
              <a:t>Ensure emergency readiness: 911 access, providers on call, infusion company contact, spare batteries</a:t>
            </a:r>
          </a:p>
        </p:txBody>
      </p:sp>
      <p:sp>
        <p:nvSpPr>
          <p:cNvPr id="5" name="Footer Placeholder 4">
            <a:extLst>
              <a:ext uri="{FF2B5EF4-FFF2-40B4-BE49-F238E27FC236}">
                <a16:creationId xmlns:a16="http://schemas.microsoft.com/office/drawing/2014/main" id="{35DFF780-879D-9F6D-F209-682F51E49F9B}"/>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67153449-095C-37B4-1B8A-4F13E7FA5BC6}"/>
              </a:ext>
            </a:extLst>
          </p:cNvPr>
          <p:cNvSpPr>
            <a:spLocks noGrp="1"/>
          </p:cNvSpPr>
          <p:nvPr>
            <p:ph type="sldNum" sz="quarter" idx="15"/>
          </p:nvPr>
        </p:nvSpPr>
        <p:spPr/>
        <p:txBody>
          <a:bodyPr/>
          <a:lstStyle/>
          <a:p>
            <a:fld id="{C1FF6DA9-008F-8B48-92A6-B652298478BF}" type="slidenum">
              <a:rPr lang="en-US" smtClean="0"/>
              <a:t>36</a:t>
            </a:fld>
            <a:endParaRPr lang="en-US"/>
          </a:p>
        </p:txBody>
      </p:sp>
    </p:spTree>
    <p:extLst>
      <p:ext uri="{BB962C8B-B14F-4D97-AF65-F5344CB8AC3E}">
        <p14:creationId xmlns:p14="http://schemas.microsoft.com/office/powerpoint/2010/main" val="688553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1DE147-882C-ECFD-0EAB-2F3E9C16DC69}"/>
              </a:ext>
            </a:extLst>
          </p:cNvPr>
          <p:cNvSpPr>
            <a:spLocks noGrp="1" noRot="1" noMove="1" noResize="1" noEditPoints="1" noAdjustHandles="1" noChangeArrowheads="1" noChangeShapeType="1"/>
          </p:cNvSpPr>
          <p:nvPr>
            <p:ph sz="quarter" idx="12"/>
          </p:nvPr>
        </p:nvSpPr>
        <p:spPr/>
        <p:txBody>
          <a:bodyPr rIns="0"/>
          <a:lstStyle/>
          <a:p>
            <a:r>
              <a:rPr lang="en-US" b="1" dirty="0">
                <a:solidFill>
                  <a:schemeClr val="accent6"/>
                </a:solidFill>
              </a:rPr>
              <a:t>Line Safety:</a:t>
            </a:r>
          </a:p>
          <a:p>
            <a:pPr marL="285750" indent="-285750">
              <a:buFont typeface="Arial" panose="020B0604020202020204" pitchFamily="34" charset="0"/>
              <a:buChar char="•"/>
            </a:pPr>
            <a:r>
              <a:rPr lang="en-US" dirty="0"/>
              <a:t>Dedicated lumen ONLY for TPN (do NOT piggyback medications)</a:t>
            </a:r>
          </a:p>
          <a:p>
            <a:r>
              <a:rPr lang="en-US" b="1" dirty="0">
                <a:solidFill>
                  <a:schemeClr val="accent6"/>
                </a:solidFill>
              </a:rPr>
              <a:t>Filters:</a:t>
            </a:r>
          </a:p>
          <a:p>
            <a:pPr marL="285750" indent="-285750">
              <a:buFont typeface="Arial" panose="020B0604020202020204" pitchFamily="34" charset="0"/>
              <a:buChar char="•"/>
            </a:pPr>
            <a:r>
              <a:rPr lang="en-US" dirty="0"/>
              <a:t>0.2 micron (without lipids)</a:t>
            </a:r>
          </a:p>
          <a:p>
            <a:pPr marL="285750" indent="-285750">
              <a:buFont typeface="Arial" panose="020B0604020202020204" pitchFamily="34" charset="0"/>
              <a:buChar char="•"/>
            </a:pPr>
            <a:r>
              <a:rPr lang="en-US" dirty="0"/>
              <a:t>1.2 micron (with lipids)</a:t>
            </a:r>
          </a:p>
          <a:p>
            <a:r>
              <a:rPr lang="en-US" b="1" dirty="0">
                <a:solidFill>
                  <a:schemeClr val="accent6"/>
                </a:solidFill>
              </a:rPr>
              <a:t>Aseptic Technique:</a:t>
            </a:r>
          </a:p>
          <a:p>
            <a:pPr marL="285750" indent="-285750">
              <a:buFont typeface="Arial" panose="020B0604020202020204" pitchFamily="34" charset="0"/>
              <a:buChar char="•"/>
            </a:pPr>
            <a:r>
              <a:rPr lang="en-US" dirty="0"/>
              <a:t>Critical to prevent infection</a:t>
            </a:r>
          </a:p>
          <a:p>
            <a:pPr marL="285750" indent="-285750">
              <a:buFont typeface="Arial" panose="020B0604020202020204" pitchFamily="34" charset="0"/>
              <a:buChar char="•"/>
            </a:pPr>
            <a:r>
              <a:rPr lang="en-US" dirty="0"/>
              <a:t>CLABSI: A lab-confirmed bloodstream infection</a:t>
            </a:r>
          </a:p>
          <a:p>
            <a:r>
              <a:rPr lang="en-US" b="1" dirty="0">
                <a:solidFill>
                  <a:schemeClr val="accent6"/>
                </a:solidFill>
              </a:rPr>
              <a:t>Daily Checks:</a:t>
            </a:r>
          </a:p>
          <a:p>
            <a:pPr marL="285750" indent="-285750">
              <a:buFont typeface="Arial" panose="020B0604020202020204" pitchFamily="34" charset="0"/>
              <a:buChar char="•"/>
            </a:pPr>
            <a:r>
              <a:rPr lang="en-US" dirty="0"/>
              <a:t>Bag integrity</a:t>
            </a:r>
          </a:p>
          <a:p>
            <a:pPr marL="285750" indent="-285750">
              <a:buFont typeface="Arial" panose="020B0604020202020204" pitchFamily="34" charset="0"/>
              <a:buChar char="•"/>
            </a:pPr>
            <a:r>
              <a:rPr lang="en-US" dirty="0"/>
              <a:t>Solution clarity</a:t>
            </a:r>
          </a:p>
          <a:p>
            <a:pPr marL="285750" indent="-285750">
              <a:buFont typeface="Arial" panose="020B0604020202020204" pitchFamily="34" charset="0"/>
              <a:buChar char="•"/>
            </a:pPr>
            <a:r>
              <a:rPr lang="en-US" dirty="0"/>
              <a:t>Expiration date</a:t>
            </a:r>
          </a:p>
          <a:p>
            <a:r>
              <a:rPr lang="en-US" b="1" dirty="0">
                <a:solidFill>
                  <a:schemeClr val="accent6"/>
                </a:solidFill>
              </a:rPr>
              <a:t>Baseline labs:</a:t>
            </a:r>
          </a:p>
          <a:p>
            <a:pPr marL="285750" indent="-285750">
              <a:buFont typeface="Arial" panose="020B0604020202020204" pitchFamily="34" charset="0"/>
              <a:buChar char="•"/>
            </a:pPr>
            <a:r>
              <a:rPr lang="en-US" dirty="0"/>
              <a:t>Electrolytes, glucose, liver/kidney function (CMP), triglycerides</a:t>
            </a:r>
          </a:p>
        </p:txBody>
      </p:sp>
      <p:sp>
        <p:nvSpPr>
          <p:cNvPr id="3" name="Title 2">
            <a:extLst>
              <a:ext uri="{FF2B5EF4-FFF2-40B4-BE49-F238E27FC236}">
                <a16:creationId xmlns:a16="http://schemas.microsoft.com/office/drawing/2014/main" id="{BA61A024-5D13-B3EB-9CAF-E978BC88E8A0}"/>
              </a:ext>
            </a:extLst>
          </p:cNvPr>
          <p:cNvSpPr>
            <a:spLocks noGrp="1" noRot="1" noMove="1" noResize="1" noEditPoints="1" noAdjustHandles="1" noChangeArrowheads="1" noChangeShapeType="1"/>
          </p:cNvSpPr>
          <p:nvPr>
            <p:ph type="title"/>
          </p:nvPr>
        </p:nvSpPr>
        <p:spPr/>
        <p:txBody>
          <a:bodyPr/>
          <a:lstStyle/>
          <a:p>
            <a:r>
              <a:rPr lang="en-US" dirty="0"/>
              <a:t>Safety Considerations</a:t>
            </a:r>
          </a:p>
        </p:txBody>
      </p:sp>
      <p:sp>
        <p:nvSpPr>
          <p:cNvPr id="4" name="Footer Placeholder 3">
            <a:extLst>
              <a:ext uri="{FF2B5EF4-FFF2-40B4-BE49-F238E27FC236}">
                <a16:creationId xmlns:a16="http://schemas.microsoft.com/office/drawing/2014/main" id="{660216A1-9C1D-7532-CF09-99BC58285B70}"/>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F55062C2-CFFE-196B-DD23-0FA0EE0B8641}"/>
              </a:ext>
            </a:extLst>
          </p:cNvPr>
          <p:cNvSpPr>
            <a:spLocks noGrp="1"/>
          </p:cNvSpPr>
          <p:nvPr>
            <p:ph type="sldNum" sz="quarter" idx="14"/>
          </p:nvPr>
        </p:nvSpPr>
        <p:spPr/>
        <p:txBody>
          <a:bodyPr/>
          <a:lstStyle/>
          <a:p>
            <a:fld id="{C1FF6DA9-008F-8B48-92A6-B652298478BF}" type="slidenum">
              <a:rPr lang="en-US" smtClean="0"/>
              <a:t>37</a:t>
            </a:fld>
            <a:endParaRPr lang="en-US"/>
          </a:p>
        </p:txBody>
      </p:sp>
    </p:spTree>
    <p:extLst>
      <p:ext uri="{BB962C8B-B14F-4D97-AF65-F5344CB8AC3E}">
        <p14:creationId xmlns:p14="http://schemas.microsoft.com/office/powerpoint/2010/main" val="3548351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81029-5A57-CDF0-2323-13E79615AD43}"/>
              </a:ext>
            </a:extLst>
          </p:cNvPr>
          <p:cNvSpPr>
            <a:spLocks noGrp="1" noRot="1" noMove="1" noResize="1" noEditPoints="1" noAdjustHandles="1" noChangeArrowheads="1" noChangeShapeType="1"/>
          </p:cNvSpPr>
          <p:nvPr>
            <p:ph sz="quarter" idx="12"/>
          </p:nvPr>
        </p:nvSpPr>
        <p:spPr/>
        <p:txBody>
          <a:bodyPr/>
          <a:lstStyle/>
          <a:p>
            <a:pPr marL="285750" indent="-285750">
              <a:spcBef>
                <a:spcPts val="600"/>
              </a:spcBef>
              <a:buFont typeface="Arial" panose="020B0604020202020204" pitchFamily="34" charset="0"/>
              <a:buChar char="•"/>
            </a:pPr>
            <a:r>
              <a:rPr lang="en-US" b="1" i="1" dirty="0">
                <a:solidFill>
                  <a:schemeClr val="accent6"/>
                </a:solidFill>
              </a:rPr>
              <a:t>Inspect</a:t>
            </a:r>
            <a:r>
              <a:rPr lang="en-US" dirty="0"/>
              <a:t> Site</a:t>
            </a:r>
          </a:p>
          <a:p>
            <a:pPr marL="498348" lvl="2" indent="-285750">
              <a:spcBef>
                <a:spcPts val="600"/>
              </a:spcBef>
            </a:pPr>
            <a:r>
              <a:rPr lang="en-US" sz="1600" dirty="0"/>
              <a:t>Redness</a:t>
            </a:r>
          </a:p>
          <a:p>
            <a:pPr marL="498348" lvl="2" indent="-285750">
              <a:spcBef>
                <a:spcPts val="600"/>
              </a:spcBef>
            </a:pPr>
            <a:r>
              <a:rPr lang="en-US" sz="1600" dirty="0"/>
              <a:t>Swelling</a:t>
            </a:r>
          </a:p>
          <a:p>
            <a:pPr marL="498348" lvl="2" indent="-285750">
              <a:spcBef>
                <a:spcPts val="600"/>
              </a:spcBef>
            </a:pPr>
            <a:r>
              <a:rPr lang="en-US" sz="1600" dirty="0"/>
              <a:t>Drainage</a:t>
            </a:r>
          </a:p>
          <a:p>
            <a:pPr marL="498348" lvl="2" indent="-285750">
              <a:spcBef>
                <a:spcPts val="600"/>
              </a:spcBef>
            </a:pPr>
            <a:r>
              <a:rPr lang="en-US" sz="1600" dirty="0"/>
              <a:t>Dressing Intact</a:t>
            </a:r>
          </a:p>
          <a:p>
            <a:pPr marL="285750" indent="-285750">
              <a:spcBef>
                <a:spcPts val="600"/>
              </a:spcBef>
              <a:buFont typeface="Arial" panose="020B0604020202020204" pitchFamily="34" charset="0"/>
              <a:buChar char="•"/>
            </a:pPr>
            <a:r>
              <a:rPr lang="en-US" b="1" i="1" dirty="0">
                <a:solidFill>
                  <a:schemeClr val="accent6"/>
                </a:solidFill>
              </a:rPr>
              <a:t>Verify</a:t>
            </a:r>
            <a:r>
              <a:rPr lang="en-US" dirty="0"/>
              <a:t> patency before infusion (blood return, flush without resistance)</a:t>
            </a:r>
          </a:p>
          <a:p>
            <a:pPr marL="285750" lvl="1" indent="-285750">
              <a:spcBef>
                <a:spcPts val="600"/>
              </a:spcBef>
              <a:buFont typeface="Arial" panose="020B0604020202020204" pitchFamily="34" charset="0"/>
              <a:buChar char="•"/>
            </a:pPr>
            <a:r>
              <a:rPr lang="en-US" sz="1800" i="1" dirty="0">
                <a:solidFill>
                  <a:schemeClr val="accent6"/>
                </a:solidFill>
              </a:rPr>
              <a:t>Dressing Care:</a:t>
            </a:r>
            <a:r>
              <a:rPr lang="en-US" sz="1800" b="0" dirty="0"/>
              <a:t> Changed every seven (7) days (or sooner if soiled/loose)</a:t>
            </a:r>
          </a:p>
          <a:p>
            <a:pPr marL="285750" lvl="1" indent="-285750">
              <a:spcBef>
                <a:spcPts val="600"/>
              </a:spcBef>
              <a:buFont typeface="Arial" panose="020B0604020202020204" pitchFamily="34" charset="0"/>
              <a:buChar char="•"/>
            </a:pPr>
            <a:r>
              <a:rPr lang="en-US" sz="1800" i="1" dirty="0">
                <a:solidFill>
                  <a:schemeClr val="accent6"/>
                </a:solidFill>
              </a:rPr>
              <a:t>Dedicated</a:t>
            </a:r>
            <a:r>
              <a:rPr lang="en-US" sz="1800" b="0" dirty="0"/>
              <a:t> lumen for TPN only</a:t>
            </a:r>
          </a:p>
        </p:txBody>
      </p:sp>
      <p:sp>
        <p:nvSpPr>
          <p:cNvPr id="3" name="Title 2">
            <a:extLst>
              <a:ext uri="{FF2B5EF4-FFF2-40B4-BE49-F238E27FC236}">
                <a16:creationId xmlns:a16="http://schemas.microsoft.com/office/drawing/2014/main" id="{55303450-0247-2722-BA30-45EDFFFE025A}"/>
              </a:ext>
            </a:extLst>
          </p:cNvPr>
          <p:cNvSpPr>
            <a:spLocks noGrp="1" noRot="1" noMove="1" noResize="1" noEditPoints="1" noAdjustHandles="1" noChangeArrowheads="1" noChangeShapeType="1"/>
          </p:cNvSpPr>
          <p:nvPr>
            <p:ph type="title"/>
          </p:nvPr>
        </p:nvSpPr>
        <p:spPr/>
        <p:txBody>
          <a:bodyPr/>
          <a:lstStyle/>
          <a:p>
            <a:r>
              <a:rPr lang="en-US" dirty="0"/>
              <a:t>Central Line Access &amp; Care</a:t>
            </a:r>
          </a:p>
        </p:txBody>
      </p:sp>
      <p:sp>
        <p:nvSpPr>
          <p:cNvPr id="4" name="Footer Placeholder 3">
            <a:extLst>
              <a:ext uri="{FF2B5EF4-FFF2-40B4-BE49-F238E27FC236}">
                <a16:creationId xmlns:a16="http://schemas.microsoft.com/office/drawing/2014/main" id="{D10BD2F5-8346-46D8-BC43-76E5D8AAD2F3}"/>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DB3730EC-7D17-A26B-25CA-CC01A54FE921}"/>
              </a:ext>
            </a:extLst>
          </p:cNvPr>
          <p:cNvSpPr>
            <a:spLocks noGrp="1"/>
          </p:cNvSpPr>
          <p:nvPr>
            <p:ph type="sldNum" sz="quarter" idx="14"/>
          </p:nvPr>
        </p:nvSpPr>
        <p:spPr/>
        <p:txBody>
          <a:bodyPr/>
          <a:lstStyle/>
          <a:p>
            <a:fld id="{C1FF6DA9-008F-8B48-92A6-B652298478BF}" type="slidenum">
              <a:rPr lang="en-US" smtClean="0"/>
              <a:t>38</a:t>
            </a:fld>
            <a:endParaRPr lang="en-US"/>
          </a:p>
        </p:txBody>
      </p:sp>
    </p:spTree>
    <p:extLst>
      <p:ext uri="{BB962C8B-B14F-4D97-AF65-F5344CB8AC3E}">
        <p14:creationId xmlns:p14="http://schemas.microsoft.com/office/powerpoint/2010/main" val="1567517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AAFAE2-2054-6D00-B0A2-7BE77A933C31}"/>
              </a:ext>
            </a:extLst>
          </p:cNvPr>
          <p:cNvSpPr>
            <a:spLocks noGrp="1" noRot="1" noMove="1" noResize="1" noEditPoints="1" noAdjustHandles="1" noChangeArrowheads="1" noChangeShapeType="1"/>
          </p:cNvSpPr>
          <p:nvPr>
            <p:ph sz="quarter" idx="12"/>
          </p:nvPr>
        </p:nvSpPr>
        <p:spPr/>
        <p:txBody>
          <a:bodyPr rIns="0"/>
          <a:lstStyle/>
          <a:p>
            <a:pPr marL="285750" indent="-285750">
              <a:spcBef>
                <a:spcPts val="600"/>
              </a:spcBef>
              <a:spcAft>
                <a:spcPts val="600"/>
              </a:spcAft>
              <a:buFont typeface="Arial" panose="020B0604020202020204" pitchFamily="34" charset="0"/>
              <a:buChar char="•"/>
            </a:pPr>
            <a:r>
              <a:rPr lang="en-US" dirty="0"/>
              <a:t>Stay with patient during infusion initiation</a:t>
            </a:r>
          </a:p>
          <a:p>
            <a:pPr marL="285750" indent="-285750">
              <a:spcBef>
                <a:spcPts val="600"/>
              </a:spcBef>
              <a:spcAft>
                <a:spcPts val="600"/>
              </a:spcAft>
              <a:buFont typeface="Arial" panose="020B0604020202020204" pitchFamily="34" charset="0"/>
              <a:buChar char="•"/>
            </a:pPr>
            <a:r>
              <a:rPr lang="en-US" dirty="0"/>
              <a:t>Recheck vital signs at 15-30 minutes, then per policy</a:t>
            </a:r>
          </a:p>
          <a:p>
            <a:pPr marL="285750" indent="-285750">
              <a:spcBef>
                <a:spcPts val="600"/>
              </a:spcBef>
              <a:spcAft>
                <a:spcPts val="600"/>
              </a:spcAft>
              <a:buFont typeface="Arial" panose="020B0604020202020204" pitchFamily="34" charset="0"/>
              <a:buChar char="•"/>
            </a:pPr>
            <a:r>
              <a:rPr lang="en-US" dirty="0"/>
              <a:t>Observe for:</a:t>
            </a:r>
          </a:p>
          <a:p>
            <a:pPr marL="498348" lvl="2" indent="-285750">
              <a:spcBef>
                <a:spcPts val="600"/>
              </a:spcBef>
              <a:spcAft>
                <a:spcPts val="600"/>
              </a:spcAft>
            </a:pPr>
            <a:r>
              <a:rPr lang="en-US" sz="1600" dirty="0"/>
              <a:t>Hypersensitivity reaction (rash, shortness of breath, chest pain, wheezing)</a:t>
            </a:r>
          </a:p>
          <a:p>
            <a:pPr marL="498348" lvl="2" indent="-285750">
              <a:spcBef>
                <a:spcPts val="600"/>
              </a:spcBef>
              <a:spcAft>
                <a:spcPts val="600"/>
              </a:spcAft>
            </a:pPr>
            <a:r>
              <a:rPr lang="en-US" sz="1600" dirty="0"/>
              <a:t>Infusion-related reactions (fever, chills, back/chest pain)</a:t>
            </a:r>
          </a:p>
          <a:p>
            <a:pPr marL="498348" lvl="2" indent="-285750">
              <a:spcBef>
                <a:spcPts val="600"/>
              </a:spcBef>
              <a:spcAft>
                <a:spcPts val="600"/>
              </a:spcAft>
            </a:pPr>
            <a:r>
              <a:rPr lang="en-US" sz="1600" dirty="0"/>
              <a:t>Fluid overload (edema, crackles, hypertension)</a:t>
            </a:r>
          </a:p>
          <a:p>
            <a:pPr marL="498348" lvl="2" indent="-285750">
              <a:spcBef>
                <a:spcPts val="600"/>
              </a:spcBef>
              <a:spcAft>
                <a:spcPts val="600"/>
              </a:spcAft>
            </a:pPr>
            <a:r>
              <a:rPr lang="en-US" sz="1600" dirty="0"/>
              <a:t>Electrolyte imbalance symptoms (weakness, arrythmias, confusion)</a:t>
            </a:r>
          </a:p>
          <a:p>
            <a:pPr marL="285750" lvl="1" indent="-285750">
              <a:spcBef>
                <a:spcPts val="600"/>
              </a:spcBef>
              <a:spcAft>
                <a:spcPts val="600"/>
              </a:spcAft>
              <a:buClr>
                <a:schemeClr val="tx1"/>
              </a:buClr>
              <a:buFont typeface="Arial" panose="020B0604020202020204" pitchFamily="34" charset="0"/>
              <a:buChar char="•"/>
            </a:pPr>
            <a:r>
              <a:rPr lang="en-US" sz="1800" b="0" dirty="0">
                <a:solidFill>
                  <a:schemeClr val="tx1"/>
                </a:solidFill>
              </a:rPr>
              <a:t>Check pump function: Correct rate/volume, no alarms</a:t>
            </a:r>
          </a:p>
        </p:txBody>
      </p:sp>
      <p:sp>
        <p:nvSpPr>
          <p:cNvPr id="3" name="Title 2">
            <a:extLst>
              <a:ext uri="{FF2B5EF4-FFF2-40B4-BE49-F238E27FC236}">
                <a16:creationId xmlns:a16="http://schemas.microsoft.com/office/drawing/2014/main" id="{5FBE2784-5AE5-BBB0-1C06-1E8BE24BA308}"/>
              </a:ext>
            </a:extLst>
          </p:cNvPr>
          <p:cNvSpPr>
            <a:spLocks noGrp="1" noRot="1" noMove="1" noResize="1" noEditPoints="1" noAdjustHandles="1" noChangeArrowheads="1" noChangeShapeType="1"/>
          </p:cNvSpPr>
          <p:nvPr>
            <p:ph type="title"/>
          </p:nvPr>
        </p:nvSpPr>
        <p:spPr/>
        <p:txBody>
          <a:bodyPr/>
          <a:lstStyle/>
          <a:p>
            <a:r>
              <a:rPr lang="en-US" dirty="0"/>
              <a:t>Monitoring During Infusion</a:t>
            </a:r>
          </a:p>
        </p:txBody>
      </p:sp>
      <p:sp>
        <p:nvSpPr>
          <p:cNvPr id="4" name="Footer Placeholder 3">
            <a:extLst>
              <a:ext uri="{FF2B5EF4-FFF2-40B4-BE49-F238E27FC236}">
                <a16:creationId xmlns:a16="http://schemas.microsoft.com/office/drawing/2014/main" id="{F294CC21-177F-8B4F-639F-D78B5297B68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C5BF0335-2772-5D5E-0EB9-4323A9C99875}"/>
              </a:ext>
            </a:extLst>
          </p:cNvPr>
          <p:cNvSpPr>
            <a:spLocks noGrp="1"/>
          </p:cNvSpPr>
          <p:nvPr>
            <p:ph type="sldNum" sz="quarter" idx="14"/>
          </p:nvPr>
        </p:nvSpPr>
        <p:spPr/>
        <p:txBody>
          <a:bodyPr/>
          <a:lstStyle/>
          <a:p>
            <a:fld id="{C1FF6DA9-008F-8B48-92A6-B652298478BF}" type="slidenum">
              <a:rPr lang="en-US" smtClean="0"/>
              <a:t>39</a:t>
            </a:fld>
            <a:endParaRPr lang="en-US"/>
          </a:p>
        </p:txBody>
      </p:sp>
    </p:spTree>
    <p:extLst>
      <p:ext uri="{BB962C8B-B14F-4D97-AF65-F5344CB8AC3E}">
        <p14:creationId xmlns:p14="http://schemas.microsoft.com/office/powerpoint/2010/main" val="3092762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0F17B0-B9DB-D350-8DD5-E4258DD54409}"/>
              </a:ext>
            </a:extLst>
          </p:cNvPr>
          <p:cNvSpPr>
            <a:spLocks noGrp="1" noRot="1" noMove="1" noResize="1" noEditPoints="1" noAdjustHandles="1" noChangeArrowheads="1" noChangeShapeType="1"/>
          </p:cNvSpPr>
          <p:nvPr>
            <p:ph sz="quarter" idx="16"/>
          </p:nvPr>
        </p:nvSpPr>
        <p:spPr/>
        <p:txBody>
          <a:bodyPr/>
          <a:lstStyle/>
          <a:p>
            <a:pPr marL="342900" indent="-342900">
              <a:lnSpc>
                <a:spcPct val="150000"/>
              </a:lnSpc>
              <a:buFont typeface="+mj-lt"/>
              <a:buAutoNum type="arabicPeriod" startAt="2"/>
            </a:pPr>
            <a:r>
              <a:rPr lang="en-US" sz="2000" b="1" i="1" dirty="0"/>
              <a:t>Which type of access device is appropriate for TPN administration?</a:t>
            </a:r>
          </a:p>
          <a:p>
            <a:pPr marL="883444" lvl="3" indent="-457200">
              <a:lnSpc>
                <a:spcPct val="150000"/>
              </a:lnSpc>
              <a:buFont typeface="+mj-lt"/>
              <a:buAutoNum type="alphaUcPeriod"/>
            </a:pPr>
            <a:r>
              <a:rPr lang="en-US" sz="2000" dirty="0"/>
              <a:t>Peripheral IV line</a:t>
            </a:r>
          </a:p>
          <a:p>
            <a:pPr marL="883444" lvl="3" indent="-457200">
              <a:lnSpc>
                <a:spcPct val="150000"/>
              </a:lnSpc>
              <a:buFont typeface="+mj-lt"/>
              <a:buAutoNum type="alphaUcPeriod"/>
            </a:pPr>
            <a:r>
              <a:rPr lang="en-US" sz="2000" dirty="0"/>
              <a:t>Midline catheter</a:t>
            </a:r>
          </a:p>
          <a:p>
            <a:pPr marL="883444" lvl="3" indent="-457200">
              <a:lnSpc>
                <a:spcPct val="150000"/>
              </a:lnSpc>
              <a:buFont typeface="+mj-lt"/>
              <a:buAutoNum type="alphaUcPeriod"/>
            </a:pPr>
            <a:r>
              <a:rPr lang="en-US" sz="2000" dirty="0"/>
              <a:t>Central venous access device (PICC, tunneled catheter, implanted port)</a:t>
            </a:r>
          </a:p>
          <a:p>
            <a:pPr marL="883444" lvl="3" indent="-457200">
              <a:lnSpc>
                <a:spcPct val="150000"/>
              </a:lnSpc>
              <a:buFont typeface="+mj-lt"/>
              <a:buAutoNum type="alphaUcPeriod"/>
            </a:pPr>
            <a:r>
              <a:rPr lang="en-US" sz="2000" dirty="0"/>
              <a:t>All of the above?</a:t>
            </a:r>
          </a:p>
        </p:txBody>
      </p:sp>
      <p:sp>
        <p:nvSpPr>
          <p:cNvPr id="3" name="Title 2">
            <a:extLst>
              <a:ext uri="{FF2B5EF4-FFF2-40B4-BE49-F238E27FC236}">
                <a16:creationId xmlns:a16="http://schemas.microsoft.com/office/drawing/2014/main" id="{DBB3D4BB-C3A6-A72E-D270-A68A7F9ECADF}"/>
              </a:ext>
            </a:extLst>
          </p:cNvPr>
          <p:cNvSpPr>
            <a:spLocks noGrp="1" noRot="1" noMove="1" noResize="1" noEditPoints="1" noAdjustHandles="1" noChangeArrowheads="1" noChangeShapeType="1"/>
          </p:cNvSpPr>
          <p:nvPr>
            <p:ph type="title"/>
          </p:nvPr>
        </p:nvSpPr>
        <p:spPr/>
        <p:txBody>
          <a:bodyPr/>
          <a:lstStyle/>
          <a:p>
            <a:r>
              <a:rPr lang="en-US" dirty="0"/>
              <a:t>Knowledge Check: Question 2</a:t>
            </a:r>
          </a:p>
        </p:txBody>
      </p:sp>
      <p:sp>
        <p:nvSpPr>
          <p:cNvPr id="4" name="Text Placeholder 3">
            <a:extLst>
              <a:ext uri="{FF2B5EF4-FFF2-40B4-BE49-F238E27FC236}">
                <a16:creationId xmlns:a16="http://schemas.microsoft.com/office/drawing/2014/main" id="{508855D5-0ABD-5C03-7B7C-8B401B0A3052}"/>
              </a:ext>
            </a:extLst>
          </p:cNvPr>
          <p:cNvSpPr>
            <a:spLocks noGrp="1" noRot="1" noMove="1" noResize="1" noEditPoints="1" noAdjustHandles="1" noChangeArrowheads="1" noChangeShapeType="1"/>
          </p:cNvSpPr>
          <p:nvPr>
            <p:ph type="body" sz="quarter" idx="22"/>
          </p:nvPr>
        </p:nvSpPr>
        <p:spPr/>
        <p:txBody>
          <a:bodyPr/>
          <a:lstStyle/>
          <a:p>
            <a:pPr algn="ctr"/>
            <a:r>
              <a:rPr lang="en-US" sz="2000" b="1" dirty="0"/>
              <a:t>Answer: Central Venous Access Device</a:t>
            </a:r>
          </a:p>
          <a:p>
            <a:r>
              <a:rPr lang="en-US" sz="2000" b="1" i="1" dirty="0">
                <a:solidFill>
                  <a:schemeClr val="tx1"/>
                </a:solidFill>
              </a:rPr>
              <a:t>Rationale</a:t>
            </a:r>
          </a:p>
          <a:p>
            <a:pPr marL="342900" indent="-342900">
              <a:buFont typeface="Arial" panose="020B0604020202020204" pitchFamily="34" charset="0"/>
              <a:buChar char="•"/>
            </a:pPr>
            <a:r>
              <a:rPr lang="en-US" sz="2000" dirty="0">
                <a:solidFill>
                  <a:schemeClr val="tx1"/>
                </a:solidFill>
              </a:rPr>
              <a:t>TPN solutions are hyperosmolar and require </a:t>
            </a:r>
            <a:r>
              <a:rPr lang="en-US" sz="2000" b="1" dirty="0">
                <a:solidFill>
                  <a:schemeClr val="tx1"/>
                </a:solidFill>
              </a:rPr>
              <a:t>central venous access</a:t>
            </a:r>
            <a:r>
              <a:rPr lang="en-US" sz="2000" dirty="0">
                <a:solidFill>
                  <a:schemeClr val="tx1"/>
                </a:solidFill>
              </a:rPr>
              <a:t> for safe administration.</a:t>
            </a:r>
          </a:p>
          <a:p>
            <a:pPr marL="342900" indent="-342900">
              <a:buFont typeface="Arial" panose="020B0604020202020204" pitchFamily="34" charset="0"/>
              <a:buChar char="•"/>
            </a:pPr>
            <a:r>
              <a:rPr lang="en-US" sz="2000" dirty="0">
                <a:solidFill>
                  <a:schemeClr val="tx1"/>
                </a:solidFill>
              </a:rPr>
              <a:t>Peripheral IVs and midlines carry high risk of phlebitis, infiltration, and tissue necrosis.</a:t>
            </a:r>
            <a:endParaRPr lang="en-US" sz="2000" b="1" dirty="0">
              <a:solidFill>
                <a:schemeClr val="tx1"/>
              </a:solidFill>
            </a:endParaRPr>
          </a:p>
        </p:txBody>
      </p:sp>
      <p:sp>
        <p:nvSpPr>
          <p:cNvPr id="5" name="Footer Placeholder 4">
            <a:extLst>
              <a:ext uri="{FF2B5EF4-FFF2-40B4-BE49-F238E27FC236}">
                <a16:creationId xmlns:a16="http://schemas.microsoft.com/office/drawing/2014/main" id="{8EB1658F-4BE7-5687-1DA7-4CCA31AFCFA7}"/>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7B54CD84-0A48-91B6-8DCC-909C2FCE5ECD}"/>
              </a:ext>
            </a:extLst>
          </p:cNvPr>
          <p:cNvSpPr>
            <a:spLocks noGrp="1"/>
          </p:cNvSpPr>
          <p:nvPr>
            <p:ph type="sldNum" sz="quarter" idx="15"/>
          </p:nvPr>
        </p:nvSpPr>
        <p:spPr/>
        <p:txBody>
          <a:bodyPr/>
          <a:lstStyle/>
          <a:p>
            <a:fld id="{C1FF6DA9-008F-8B48-92A6-B652298478BF}" type="slidenum">
              <a:rPr lang="en-US" smtClean="0"/>
              <a:t>4</a:t>
            </a:fld>
            <a:endParaRPr lang="en-US"/>
          </a:p>
        </p:txBody>
      </p:sp>
    </p:spTree>
    <p:extLst>
      <p:ext uri="{BB962C8B-B14F-4D97-AF65-F5344CB8AC3E}">
        <p14:creationId xmlns:p14="http://schemas.microsoft.com/office/powerpoint/2010/main" val="2881720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6877CA-7CA6-D8B0-8D07-396127CDFB7B}"/>
              </a:ext>
            </a:extLst>
          </p:cNvPr>
          <p:cNvSpPr>
            <a:spLocks noGrp="1" noRot="1" noMove="1" noResize="1" noEditPoints="1" noAdjustHandles="1" noChangeArrowheads="1" noChangeShapeType="1"/>
          </p:cNvSpPr>
          <p:nvPr>
            <p:ph sz="quarter" idx="12"/>
          </p:nvPr>
        </p:nvSpPr>
        <p:spPr/>
        <p:txBody>
          <a:bodyPr/>
          <a:lstStyle/>
          <a:p>
            <a:pPr marL="214313" indent="-214313">
              <a:buFont typeface="Arial" panose="020B0604020202020204" pitchFamily="34" charset="0"/>
              <a:buChar char="•"/>
            </a:pPr>
            <a:r>
              <a:rPr lang="en-US" dirty="0"/>
              <a:t>TPN mixture should be removed from the refrigerator 2 hours before use to allow it to be brought to room temperature</a:t>
            </a:r>
          </a:p>
          <a:p>
            <a:pPr marL="214313" indent="-214313">
              <a:buFont typeface="Arial" panose="020B0604020202020204" pitchFamily="34" charset="0"/>
              <a:buChar char="•"/>
            </a:pPr>
            <a:r>
              <a:rPr lang="en-US" dirty="0"/>
              <a:t>TPN mixture preparation should only be managed in a clean – sterile spot.  Choose a smooth surface that is not near an open window or doorway.  Clean the surface and dry with a paper towel.</a:t>
            </a:r>
          </a:p>
          <a:p>
            <a:pPr marL="214313" indent="-214313">
              <a:buFont typeface="Arial" panose="020B0604020202020204" pitchFamily="34" charset="0"/>
              <a:buChar char="•"/>
            </a:pPr>
            <a:r>
              <a:rPr lang="en-US" dirty="0"/>
              <a:t>Gather supplies</a:t>
            </a:r>
          </a:p>
          <a:p>
            <a:pPr marL="426911" lvl="2" indent="-214313"/>
            <a:r>
              <a:rPr lang="en-US" sz="1400" dirty="0"/>
              <a:t>A sterile barrier</a:t>
            </a:r>
          </a:p>
          <a:p>
            <a:pPr marL="426911" lvl="2" indent="-214313"/>
            <a:r>
              <a:rPr lang="en-US" sz="1400" dirty="0"/>
              <a:t>TPN solution administration set</a:t>
            </a:r>
          </a:p>
          <a:p>
            <a:pPr marL="426911" lvl="2" indent="-214313"/>
            <a:r>
              <a:rPr lang="en-US" sz="1400" dirty="0"/>
              <a:t>1 or 2 (10 mL) syringes</a:t>
            </a:r>
          </a:p>
          <a:p>
            <a:pPr marL="426911" lvl="2" indent="-214313"/>
            <a:r>
              <a:rPr lang="en-US" sz="1400" dirty="0"/>
              <a:t>Insulin syringe (if needed)</a:t>
            </a:r>
          </a:p>
          <a:p>
            <a:pPr marL="426911" lvl="2" indent="-214313"/>
            <a:r>
              <a:rPr lang="en-US" sz="1400" dirty="0"/>
              <a:t>Alcohol wipes</a:t>
            </a:r>
          </a:p>
          <a:p>
            <a:pPr marL="426911" lvl="2" indent="-214313"/>
            <a:r>
              <a:rPr lang="en-US" sz="1400" dirty="0"/>
              <a:t>Multivitamin infusion (MVI), as ordered</a:t>
            </a:r>
          </a:p>
          <a:p>
            <a:pPr marL="426911" lvl="2" indent="-214313"/>
            <a:r>
              <a:rPr lang="en-US" sz="1400" dirty="0"/>
              <a:t>A sharps container</a:t>
            </a:r>
          </a:p>
          <a:p>
            <a:pPr marL="426911" lvl="2" indent="-214313"/>
            <a:r>
              <a:rPr lang="en-US" sz="1400" dirty="0"/>
              <a:t>Trash disposal</a:t>
            </a:r>
          </a:p>
        </p:txBody>
      </p:sp>
      <p:sp>
        <p:nvSpPr>
          <p:cNvPr id="5" name="Title 4">
            <a:extLst>
              <a:ext uri="{FF2B5EF4-FFF2-40B4-BE49-F238E27FC236}">
                <a16:creationId xmlns:a16="http://schemas.microsoft.com/office/drawing/2014/main" id="{201C2472-480D-183E-E866-147807A27EA6}"/>
              </a:ext>
            </a:extLst>
          </p:cNvPr>
          <p:cNvSpPr>
            <a:spLocks noGrp="1" noRot="1" noMove="1" noResize="1" noEditPoints="1" noAdjustHandles="1" noChangeArrowheads="1" noChangeShapeType="1"/>
          </p:cNvSpPr>
          <p:nvPr>
            <p:ph type="title"/>
          </p:nvPr>
        </p:nvSpPr>
        <p:spPr/>
        <p:txBody>
          <a:bodyPr/>
          <a:lstStyle/>
          <a:p>
            <a:r>
              <a:rPr lang="en-US" dirty="0"/>
              <a:t>Be Prepared</a:t>
            </a:r>
          </a:p>
        </p:txBody>
      </p:sp>
      <p:sp>
        <p:nvSpPr>
          <p:cNvPr id="3" name="Slide Number Placeholder 2">
            <a:extLst>
              <a:ext uri="{FF2B5EF4-FFF2-40B4-BE49-F238E27FC236}">
                <a16:creationId xmlns:a16="http://schemas.microsoft.com/office/drawing/2014/main" id="{252DA246-E309-A6EB-C8C3-C304E6255452}"/>
              </a:ext>
            </a:extLst>
          </p:cNvPr>
          <p:cNvSpPr>
            <a:spLocks noGrp="1"/>
          </p:cNvSpPr>
          <p:nvPr>
            <p:ph type="sldNum" sz="quarter" idx="14"/>
          </p:nvPr>
        </p:nvSpPr>
        <p:spPr/>
        <p:txBody>
          <a:bodyPr/>
          <a:lstStyle/>
          <a:p>
            <a:fld id="{6B6A8BC2-F0EF-404E-80C2-96C75EBFF2FF}" type="slidenum">
              <a:rPr lang="en-US" smtClean="0"/>
              <a:t>40</a:t>
            </a:fld>
            <a:endParaRPr lang="en-US"/>
          </a:p>
        </p:txBody>
      </p:sp>
      <p:sp>
        <p:nvSpPr>
          <p:cNvPr id="2" name="Footer Placeholder 1">
            <a:extLst>
              <a:ext uri="{FF2B5EF4-FFF2-40B4-BE49-F238E27FC236}">
                <a16:creationId xmlns:a16="http://schemas.microsoft.com/office/drawing/2014/main" id="{74169F80-4C32-5D67-7334-1B1768F7BE7C}"/>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13114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5E46D8-4C1B-15E4-2CBC-AB8546478289}"/>
              </a:ext>
            </a:extLst>
          </p:cNvPr>
          <p:cNvSpPr>
            <a:spLocks noGrp="1" noRot="1" noMove="1" noResize="1" noEditPoints="1" noAdjustHandles="1" noChangeArrowheads="1" noChangeShapeType="1"/>
          </p:cNvSpPr>
          <p:nvPr>
            <p:ph sz="quarter" idx="12"/>
          </p:nvPr>
        </p:nvSpPr>
        <p:spPr>
          <a:xfrm>
            <a:off x="1109663" y="1496090"/>
            <a:ext cx="7687866" cy="4822825"/>
          </a:xfrm>
        </p:spPr>
        <p:txBody>
          <a:bodyPr rIns="0"/>
          <a:lstStyle/>
          <a:p>
            <a:pPr marL="285750" indent="-285750">
              <a:buFont typeface="Arial" panose="020B0604020202020204" pitchFamily="34" charset="0"/>
              <a:buChar char="•"/>
            </a:pPr>
            <a:r>
              <a:rPr lang="en-US" dirty="0"/>
              <a:t>Perform hand hygiene</a:t>
            </a:r>
          </a:p>
          <a:p>
            <a:pPr marL="285750" indent="-285750">
              <a:buFont typeface="Arial" panose="020B0604020202020204" pitchFamily="34" charset="0"/>
              <a:buChar char="•"/>
            </a:pPr>
            <a:r>
              <a:rPr lang="en-US" dirty="0"/>
              <a:t>Place sterile barrier on clean surface</a:t>
            </a:r>
          </a:p>
          <a:p>
            <a:pPr marL="285750" indent="-285750">
              <a:buFont typeface="Arial" panose="020B0604020202020204" pitchFamily="34" charset="0"/>
              <a:buChar char="•"/>
            </a:pPr>
            <a:r>
              <a:rPr lang="en-US" dirty="0"/>
              <a:t>Prepare alcohol wipes</a:t>
            </a:r>
          </a:p>
          <a:p>
            <a:pPr marL="285750" indent="-285750">
              <a:buFont typeface="Arial" panose="020B0604020202020204" pitchFamily="34" charset="0"/>
              <a:buChar char="•"/>
            </a:pPr>
            <a:r>
              <a:rPr lang="en-US" dirty="0"/>
              <a:t>Remove syringes from wrappers, push in the plungers, place on a sterile barrier</a:t>
            </a:r>
          </a:p>
          <a:p>
            <a:pPr marL="285750" indent="-285750">
              <a:buFont typeface="Arial" panose="020B0604020202020204" pitchFamily="34" charset="0"/>
              <a:buChar char="•"/>
            </a:pPr>
            <a:r>
              <a:rPr lang="en-US" dirty="0"/>
              <a:t>Take the TPN out of its protective bag.  Check for cloudiness, particles or change in color.  If lipids (fat) have been added to the bag, check the solution for fat or separation of the lipids from the solution – </a:t>
            </a:r>
            <a:r>
              <a:rPr lang="en-US" b="1" dirty="0"/>
              <a:t>If any of these is detected DO NOT USE the mixture and return it to infusion company</a:t>
            </a:r>
          </a:p>
          <a:p>
            <a:pPr marL="285750" indent="-285750">
              <a:buFont typeface="Arial" panose="020B0604020202020204" pitchFamily="34" charset="0"/>
              <a:buChar char="•"/>
            </a:pPr>
            <a:r>
              <a:rPr lang="en-US" dirty="0"/>
              <a:t>Place the solution bag on the sterile barrier</a:t>
            </a:r>
          </a:p>
          <a:p>
            <a:pPr marL="285750" indent="-285750">
              <a:buFont typeface="Arial" panose="020B0604020202020204" pitchFamily="34" charset="0"/>
              <a:buChar char="•"/>
            </a:pPr>
            <a:r>
              <a:rPr lang="en-US" dirty="0"/>
              <a:t>Remove the TPN administration set from its container.  Close the roller clamp and place the set on the sterile barrier</a:t>
            </a:r>
          </a:p>
          <a:p>
            <a:pPr marL="285750" indent="-285750">
              <a:buFont typeface="Arial" panose="020B0604020202020204" pitchFamily="34" charset="0"/>
              <a:buChar char="•"/>
            </a:pPr>
            <a:r>
              <a:rPr lang="en-US" dirty="0"/>
              <a:t>Gather any prescribed medications and place them on the sterile barrier.</a:t>
            </a:r>
          </a:p>
          <a:p>
            <a:pPr marL="285750" indent="-285750">
              <a:buFont typeface="Arial" panose="020B0604020202020204" pitchFamily="34" charset="0"/>
              <a:buChar char="•"/>
            </a:pPr>
            <a:r>
              <a:rPr lang="en-US" dirty="0"/>
              <a:t>Declutter prior to administration, throw out any trash</a:t>
            </a:r>
          </a:p>
        </p:txBody>
      </p:sp>
      <p:sp>
        <p:nvSpPr>
          <p:cNvPr id="3" name="Title 2">
            <a:extLst>
              <a:ext uri="{FF2B5EF4-FFF2-40B4-BE49-F238E27FC236}">
                <a16:creationId xmlns:a16="http://schemas.microsoft.com/office/drawing/2014/main" id="{1C5E045E-493B-141B-C1D5-5ADA20722312}"/>
              </a:ext>
            </a:extLst>
          </p:cNvPr>
          <p:cNvSpPr>
            <a:spLocks noGrp="1" noRot="1" noMove="1" noResize="1" noEditPoints="1" noAdjustHandles="1" noChangeArrowheads="1" noChangeShapeType="1"/>
          </p:cNvSpPr>
          <p:nvPr>
            <p:ph type="title"/>
          </p:nvPr>
        </p:nvSpPr>
        <p:spPr/>
        <p:txBody>
          <a:bodyPr/>
          <a:lstStyle/>
          <a:p>
            <a:r>
              <a:rPr lang="en-US" dirty="0"/>
              <a:t>Be Prepared (</a:t>
            </a:r>
            <a:r>
              <a:rPr lang="en-US" i="1" dirty="0"/>
              <a:t>continued</a:t>
            </a:r>
            <a:r>
              <a:rPr lang="en-US" dirty="0"/>
              <a:t>)</a:t>
            </a:r>
          </a:p>
        </p:txBody>
      </p:sp>
      <p:sp>
        <p:nvSpPr>
          <p:cNvPr id="4" name="Slide Number Placeholder 3">
            <a:extLst>
              <a:ext uri="{FF2B5EF4-FFF2-40B4-BE49-F238E27FC236}">
                <a16:creationId xmlns:a16="http://schemas.microsoft.com/office/drawing/2014/main" id="{A5B4B102-CD29-CAA9-E9E9-9A702F65133F}"/>
              </a:ext>
            </a:extLst>
          </p:cNvPr>
          <p:cNvSpPr>
            <a:spLocks noGrp="1"/>
          </p:cNvSpPr>
          <p:nvPr>
            <p:ph type="sldNum" sz="quarter" idx="14"/>
          </p:nvPr>
        </p:nvSpPr>
        <p:spPr/>
        <p:txBody>
          <a:bodyPr/>
          <a:lstStyle/>
          <a:p>
            <a:fld id="{6B6A8BC2-F0EF-404E-80C2-96C75EBFF2FF}" type="slidenum">
              <a:rPr lang="en-US" smtClean="0"/>
              <a:t>41</a:t>
            </a:fld>
            <a:endParaRPr lang="en-US"/>
          </a:p>
        </p:txBody>
      </p:sp>
      <p:sp>
        <p:nvSpPr>
          <p:cNvPr id="5" name="Footer Placeholder 4">
            <a:extLst>
              <a:ext uri="{FF2B5EF4-FFF2-40B4-BE49-F238E27FC236}">
                <a16:creationId xmlns:a16="http://schemas.microsoft.com/office/drawing/2014/main" id="{9E1FAE95-8839-CB8E-AAD4-C8EEEB4C7334}"/>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92736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9A14F3-CAAE-1A22-0BA3-A7B0D8A47B34}"/>
              </a:ext>
            </a:extLst>
          </p:cNvPr>
          <p:cNvSpPr>
            <a:spLocks noGrp="1" noRot="1" noMove="1" noResize="1" noEditPoints="1" noAdjustHandles="1" noChangeArrowheads="1" noChangeShapeType="1"/>
          </p:cNvSpPr>
          <p:nvPr>
            <p:ph sz="quarter" idx="12"/>
          </p:nvPr>
        </p:nvSpPr>
        <p:spPr/>
        <p:txBody>
          <a:bodyPr rIns="0"/>
          <a:lstStyle/>
          <a:p>
            <a:pPr algn="ctr">
              <a:spcAft>
                <a:spcPts val="600"/>
              </a:spcAft>
            </a:pPr>
            <a:r>
              <a:rPr lang="en-US" b="1" dirty="0">
                <a:solidFill>
                  <a:schemeClr val="accent6"/>
                </a:solidFill>
              </a:rPr>
              <a:t>Before Starting TPN</a:t>
            </a:r>
          </a:p>
          <a:p>
            <a:pPr marL="342900" indent="-342900">
              <a:buFont typeface="+mj-lt"/>
              <a:buAutoNum type="arabicPeriod"/>
            </a:pPr>
            <a:r>
              <a:rPr lang="en-US" dirty="0"/>
              <a:t>10 Rights of Medication Administration</a:t>
            </a:r>
          </a:p>
          <a:p>
            <a:pPr marL="342900" indent="-342900">
              <a:buFont typeface="+mj-lt"/>
              <a:buAutoNum type="arabicPeriod"/>
            </a:pPr>
            <a:r>
              <a:rPr lang="en-US" dirty="0"/>
              <a:t>Confirm baseline labs have been completed (within</a:t>
            </a:r>
            <a:br>
              <a:rPr lang="en-US" dirty="0"/>
            </a:br>
            <a:r>
              <a:rPr lang="en-US" dirty="0"/>
              <a:t> 24 hours pre-administration)</a:t>
            </a:r>
          </a:p>
          <a:p>
            <a:pPr marL="342900" indent="-342900">
              <a:buFont typeface="+mj-lt"/>
              <a:buAutoNum type="arabicPeriod"/>
            </a:pPr>
            <a:r>
              <a:rPr lang="en-US" dirty="0"/>
              <a:t>Assess Vital Signs</a:t>
            </a:r>
          </a:p>
          <a:p>
            <a:pPr marL="342900" indent="-342900">
              <a:buFont typeface="+mj-lt"/>
              <a:buAutoNum type="arabicPeriod"/>
            </a:pPr>
            <a:r>
              <a:rPr lang="en-US" dirty="0"/>
              <a:t>Assess line &amp; patency</a:t>
            </a:r>
          </a:p>
          <a:p>
            <a:pPr marL="342900" indent="-342900">
              <a:buFont typeface="+mj-lt"/>
              <a:buAutoNum type="arabicPeriod"/>
            </a:pPr>
            <a:endParaRPr lang="en-US" dirty="0"/>
          </a:p>
        </p:txBody>
      </p:sp>
      <p:sp>
        <p:nvSpPr>
          <p:cNvPr id="6" name="Content Placeholder 5">
            <a:extLst>
              <a:ext uri="{FF2B5EF4-FFF2-40B4-BE49-F238E27FC236}">
                <a16:creationId xmlns:a16="http://schemas.microsoft.com/office/drawing/2014/main" id="{61EEDB9B-EEF3-BC54-4CC3-8AC4C0160E24}"/>
              </a:ext>
            </a:extLst>
          </p:cNvPr>
          <p:cNvSpPr>
            <a:spLocks noGrp="1" noRot="1" noMove="1" noResize="1" noEditPoints="1" noAdjustHandles="1" noChangeArrowheads="1" noChangeShapeType="1"/>
          </p:cNvSpPr>
          <p:nvPr>
            <p:ph sz="quarter" idx="14"/>
          </p:nvPr>
        </p:nvSpPr>
        <p:spPr/>
        <p:txBody>
          <a:bodyPr rIns="0"/>
          <a:lstStyle/>
          <a:p>
            <a:pPr algn="ctr"/>
            <a:r>
              <a:rPr lang="en-US" b="1" dirty="0">
                <a:solidFill>
                  <a:schemeClr val="accent6"/>
                </a:solidFill>
              </a:rPr>
              <a:t>Ongoing</a:t>
            </a:r>
          </a:p>
          <a:p>
            <a:pPr marL="342900" indent="-342900">
              <a:buFont typeface="+mj-lt"/>
              <a:buAutoNum type="arabicPeriod"/>
            </a:pPr>
            <a:r>
              <a:rPr lang="en-US" dirty="0"/>
              <a:t>Daily weights</a:t>
            </a:r>
          </a:p>
          <a:p>
            <a:pPr marL="342900" indent="-342900">
              <a:buFont typeface="+mj-lt"/>
              <a:buAutoNum type="arabicPeriod"/>
            </a:pPr>
            <a:r>
              <a:rPr lang="en-US" dirty="0"/>
              <a:t>Input/Output (I&amp;O)</a:t>
            </a:r>
          </a:p>
          <a:p>
            <a:pPr marL="342900" indent="-342900">
              <a:buFont typeface="+mj-lt"/>
              <a:buAutoNum type="arabicPeriod"/>
            </a:pPr>
            <a:r>
              <a:rPr lang="en-US" dirty="0"/>
              <a:t>Routine labs for electrolytes, triglycerides, liver enzymes</a:t>
            </a:r>
          </a:p>
        </p:txBody>
      </p:sp>
      <p:sp>
        <p:nvSpPr>
          <p:cNvPr id="3" name="Title 2">
            <a:extLst>
              <a:ext uri="{FF2B5EF4-FFF2-40B4-BE49-F238E27FC236}">
                <a16:creationId xmlns:a16="http://schemas.microsoft.com/office/drawing/2014/main" id="{85A73AC9-8EF4-3CD7-9530-8B82DEAF9EAD}"/>
              </a:ext>
            </a:extLst>
          </p:cNvPr>
          <p:cNvSpPr>
            <a:spLocks noGrp="1" noRot="1" noMove="1" noResize="1" noEditPoints="1" noAdjustHandles="1" noChangeArrowheads="1" noChangeShapeType="1"/>
          </p:cNvSpPr>
          <p:nvPr>
            <p:ph type="title"/>
          </p:nvPr>
        </p:nvSpPr>
        <p:spPr/>
        <p:txBody>
          <a:bodyPr/>
          <a:lstStyle/>
          <a:p>
            <a:r>
              <a:rPr lang="en-US" dirty="0"/>
              <a:t>Monitoring Requirements</a:t>
            </a:r>
          </a:p>
        </p:txBody>
      </p:sp>
      <p:sp>
        <p:nvSpPr>
          <p:cNvPr id="5" name="Content Placeholder 4">
            <a:extLst>
              <a:ext uri="{FF2B5EF4-FFF2-40B4-BE49-F238E27FC236}">
                <a16:creationId xmlns:a16="http://schemas.microsoft.com/office/drawing/2014/main" id="{B100D5C7-B418-186F-8408-B2C057CAC7D6}"/>
              </a:ext>
            </a:extLst>
          </p:cNvPr>
          <p:cNvSpPr>
            <a:spLocks noGrp="1" noRot="1" noMove="1" noResize="1" noEditPoints="1" noAdjustHandles="1" noChangeArrowheads="1" noChangeShapeType="1"/>
          </p:cNvSpPr>
          <p:nvPr>
            <p:ph sz="quarter" idx="13"/>
          </p:nvPr>
        </p:nvSpPr>
        <p:spPr/>
        <p:txBody>
          <a:bodyPr rIns="0"/>
          <a:lstStyle/>
          <a:p>
            <a:pPr algn="ctr">
              <a:spcAft>
                <a:spcPts val="600"/>
              </a:spcAft>
            </a:pPr>
            <a:r>
              <a:rPr lang="en-US" b="1" dirty="0">
                <a:solidFill>
                  <a:schemeClr val="accent6"/>
                </a:solidFill>
              </a:rPr>
              <a:t>During Infusion</a:t>
            </a:r>
          </a:p>
          <a:p>
            <a:pPr marL="342900" indent="-342900">
              <a:buFont typeface="+mj-lt"/>
              <a:buAutoNum type="arabicPeriod"/>
            </a:pPr>
            <a:r>
              <a:rPr lang="en-US" dirty="0"/>
              <a:t>Monitor for fever, chills, shortness of breath, chest pain, rash</a:t>
            </a:r>
          </a:p>
          <a:p>
            <a:pPr marL="342900" indent="-342900">
              <a:buFont typeface="+mj-lt"/>
              <a:buAutoNum type="arabicPeriod"/>
            </a:pPr>
            <a:r>
              <a:rPr lang="en-US" dirty="0"/>
              <a:t>Pump alarms</a:t>
            </a:r>
          </a:p>
          <a:p>
            <a:pPr marL="342900" indent="-342900">
              <a:buFont typeface="+mj-lt"/>
              <a:buAutoNum type="arabicPeriod"/>
            </a:pPr>
            <a:r>
              <a:rPr lang="en-US" dirty="0"/>
              <a:t>Blood glucose levels (per order)</a:t>
            </a:r>
          </a:p>
        </p:txBody>
      </p:sp>
      <p:sp>
        <p:nvSpPr>
          <p:cNvPr id="2" name="Footer Placeholder 1">
            <a:extLst>
              <a:ext uri="{FF2B5EF4-FFF2-40B4-BE49-F238E27FC236}">
                <a16:creationId xmlns:a16="http://schemas.microsoft.com/office/drawing/2014/main" id="{179A7946-15D6-4AD5-27C9-0ECB0C6C7CD1}"/>
              </a:ext>
            </a:extLst>
          </p:cNvPr>
          <p:cNvSpPr>
            <a:spLocks noGrp="1"/>
          </p:cNvSpPr>
          <p:nvPr>
            <p:ph type="ftr" sz="quarter" idx="15"/>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78CCE921-19FD-310A-DCCB-5CCD35D55502}"/>
              </a:ext>
            </a:extLst>
          </p:cNvPr>
          <p:cNvSpPr>
            <a:spLocks noGrp="1"/>
          </p:cNvSpPr>
          <p:nvPr>
            <p:ph type="sldNum" sz="quarter" idx="16"/>
          </p:nvPr>
        </p:nvSpPr>
        <p:spPr/>
        <p:txBody>
          <a:bodyPr/>
          <a:lstStyle/>
          <a:p>
            <a:fld id="{C1FF6DA9-008F-8B48-92A6-B652298478BF}" type="slidenum">
              <a:rPr lang="en-US" smtClean="0"/>
              <a:t>42</a:t>
            </a:fld>
            <a:endParaRPr lang="en-US"/>
          </a:p>
        </p:txBody>
      </p:sp>
    </p:spTree>
    <p:extLst>
      <p:ext uri="{BB962C8B-B14F-4D97-AF65-F5344CB8AC3E}">
        <p14:creationId xmlns:p14="http://schemas.microsoft.com/office/powerpoint/2010/main" val="109437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5D829A-89DD-E665-89E7-E3F7D6EE216A}"/>
              </a:ext>
            </a:extLst>
          </p:cNvPr>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83ECD84C-7BDB-197D-F5C5-3F33D80F3418}"/>
              </a:ext>
            </a:extLst>
          </p:cNvPr>
          <p:cNvSpPr>
            <a:spLocks noGrp="1"/>
          </p:cNvSpPr>
          <p:nvPr>
            <p:ph type="sldNum" sz="quarter" idx="12"/>
          </p:nvPr>
        </p:nvSpPr>
        <p:spPr/>
        <p:txBody>
          <a:bodyPr/>
          <a:lstStyle/>
          <a:p>
            <a:fld id="{C1FF6DA9-008F-8B48-92A6-B652298478BF}" type="slidenum">
              <a:rPr lang="en-US" smtClean="0"/>
              <a:t>43</a:t>
            </a:fld>
            <a:endParaRPr lang="en-US"/>
          </a:p>
        </p:txBody>
      </p:sp>
      <p:sp>
        <p:nvSpPr>
          <p:cNvPr id="4" name="Title 3">
            <a:extLst>
              <a:ext uri="{FF2B5EF4-FFF2-40B4-BE49-F238E27FC236}">
                <a16:creationId xmlns:a16="http://schemas.microsoft.com/office/drawing/2014/main" id="{19B049D0-B185-BE19-322A-11ACE007FA20}"/>
              </a:ext>
            </a:extLst>
          </p:cNvPr>
          <p:cNvSpPr>
            <a:spLocks noGrp="1" noRot="1" noMove="1" noResize="1" noEditPoints="1" noAdjustHandles="1" noChangeArrowheads="1" noChangeShapeType="1"/>
          </p:cNvSpPr>
          <p:nvPr>
            <p:ph type="title"/>
          </p:nvPr>
        </p:nvSpPr>
        <p:spPr/>
        <p:txBody>
          <a:bodyPr/>
          <a:lstStyle/>
          <a:p>
            <a:r>
              <a:rPr lang="en-US" dirty="0"/>
              <a:t>Standard of Care</a:t>
            </a:r>
          </a:p>
        </p:txBody>
      </p:sp>
      <p:graphicFrame>
        <p:nvGraphicFramePr>
          <p:cNvPr id="5" name="Table 4">
            <a:extLst>
              <a:ext uri="{FF2B5EF4-FFF2-40B4-BE49-F238E27FC236}">
                <a16:creationId xmlns:a16="http://schemas.microsoft.com/office/drawing/2014/main" id="{6AD782BE-8F2A-1629-8486-20E5F33E4A32}"/>
              </a:ext>
            </a:extLst>
          </p:cNvPr>
          <p:cNvGraphicFramePr>
            <a:graphicFrameLocks noGrp="1" noDrilldown="1" noMove="1" noResize="1"/>
          </p:cNvGraphicFramePr>
          <p:nvPr>
            <p:extLst>
              <p:ext uri="{D42A27DB-BD31-4B8C-83A1-F6EECF244321}">
                <p14:modId xmlns:p14="http://schemas.microsoft.com/office/powerpoint/2010/main" val="620354752"/>
              </p:ext>
            </p:extLst>
          </p:nvPr>
        </p:nvGraphicFramePr>
        <p:xfrm>
          <a:off x="1524000" y="1397000"/>
          <a:ext cx="7000568" cy="2601324"/>
        </p:xfrm>
        <a:graphic>
          <a:graphicData uri="http://schemas.openxmlformats.org/drawingml/2006/table">
            <a:tbl>
              <a:tblPr firstRow="1" bandRow="1">
                <a:tableStyleId>{5C22544A-7EE6-4342-B048-85BDC9FD1C3A}</a:tableStyleId>
              </a:tblPr>
              <a:tblGrid>
                <a:gridCol w="3500284">
                  <a:extLst>
                    <a:ext uri="{9D8B030D-6E8A-4147-A177-3AD203B41FA5}">
                      <a16:colId xmlns:a16="http://schemas.microsoft.com/office/drawing/2014/main" val="2983112193"/>
                    </a:ext>
                  </a:extLst>
                </a:gridCol>
                <a:gridCol w="3500284">
                  <a:extLst>
                    <a:ext uri="{9D8B030D-6E8A-4147-A177-3AD203B41FA5}">
                      <a16:colId xmlns:a16="http://schemas.microsoft.com/office/drawing/2014/main" val="1024216259"/>
                    </a:ext>
                  </a:extLst>
                </a:gridCol>
              </a:tblGrid>
              <a:tr h="431949">
                <a:tc>
                  <a:txBody>
                    <a:bodyPr/>
                    <a:lstStyle/>
                    <a:p>
                      <a:pPr algn="ctr"/>
                      <a:r>
                        <a:rPr lang="en-US" b="1" dirty="0"/>
                        <a:t>STEP</a:t>
                      </a:r>
                    </a:p>
                  </a:txBody>
                  <a:tcPr/>
                </a:tc>
                <a:tc>
                  <a:txBody>
                    <a:bodyPr/>
                    <a:lstStyle/>
                    <a:p>
                      <a:pPr algn="ctr"/>
                      <a:r>
                        <a:rPr lang="en-US" dirty="0"/>
                        <a:t>STANDARD OF CARE</a:t>
                      </a:r>
                    </a:p>
                  </a:txBody>
                  <a:tcPr/>
                </a:tc>
                <a:extLst>
                  <a:ext uri="{0D108BD9-81ED-4DB2-BD59-A6C34878D82A}">
                    <a16:rowId xmlns:a16="http://schemas.microsoft.com/office/drawing/2014/main" val="1991295503"/>
                  </a:ext>
                </a:extLst>
              </a:tr>
              <a:tr h="479285">
                <a:tc>
                  <a:txBody>
                    <a:bodyPr/>
                    <a:lstStyle/>
                    <a:p>
                      <a:pPr algn="ctr"/>
                      <a:r>
                        <a:rPr lang="en-US" b="1" dirty="0"/>
                        <a:t>Baseline Labs</a:t>
                      </a:r>
                    </a:p>
                  </a:txBody>
                  <a:tcPr/>
                </a:tc>
                <a:tc>
                  <a:txBody>
                    <a:bodyPr/>
                    <a:lstStyle/>
                    <a:p>
                      <a:pPr algn="ctr"/>
                      <a:r>
                        <a:rPr lang="en-US" dirty="0"/>
                        <a:t>CMP, Mg, Phos, Ca, CBC, LFTs, triglycerides (within 24 hours (&lt;72 hours if stable)</a:t>
                      </a:r>
                    </a:p>
                  </a:txBody>
                  <a:tcPr/>
                </a:tc>
                <a:extLst>
                  <a:ext uri="{0D108BD9-81ED-4DB2-BD59-A6C34878D82A}">
                    <a16:rowId xmlns:a16="http://schemas.microsoft.com/office/drawing/2014/main" val="3722307589"/>
                  </a:ext>
                </a:extLst>
              </a:tr>
              <a:tr h="479285">
                <a:tc>
                  <a:txBody>
                    <a:bodyPr/>
                    <a:lstStyle/>
                    <a:p>
                      <a:pPr algn="ctr"/>
                      <a:r>
                        <a:rPr lang="en-US" b="1" dirty="0"/>
                        <a:t>Follow-up Labs</a:t>
                      </a:r>
                    </a:p>
                  </a:txBody>
                  <a:tcPr/>
                </a:tc>
                <a:tc>
                  <a:txBody>
                    <a:bodyPr/>
                    <a:lstStyle/>
                    <a:p>
                      <a:pPr algn="ctr"/>
                      <a:r>
                        <a:rPr lang="en-US" dirty="0"/>
                        <a:t>Daily electrolytes/glucose x’s 3-4 days</a:t>
                      </a:r>
                      <a:br>
                        <a:rPr lang="en-US" dirty="0"/>
                      </a:br>
                      <a:r>
                        <a:rPr lang="en-US" dirty="0"/>
                        <a:t>Weekly CBC, LFTs, triglycerides</a:t>
                      </a:r>
                    </a:p>
                  </a:txBody>
                  <a:tcPr/>
                </a:tc>
                <a:extLst>
                  <a:ext uri="{0D108BD9-81ED-4DB2-BD59-A6C34878D82A}">
                    <a16:rowId xmlns:a16="http://schemas.microsoft.com/office/drawing/2014/main" val="828474689"/>
                  </a:ext>
                </a:extLst>
              </a:tr>
              <a:tr h="479285">
                <a:tc>
                  <a:txBody>
                    <a:bodyPr/>
                    <a:lstStyle/>
                    <a:p>
                      <a:pPr algn="ctr"/>
                      <a:r>
                        <a:rPr lang="en-US" b="1" dirty="0"/>
                        <a:t>Infusion Initiation (RATE)</a:t>
                      </a:r>
                    </a:p>
                  </a:txBody>
                  <a:tcPr/>
                </a:tc>
                <a:tc>
                  <a:txBody>
                    <a:bodyPr/>
                    <a:lstStyle/>
                    <a:p>
                      <a:pPr algn="ctr"/>
                      <a:r>
                        <a:rPr lang="en-US" dirty="0"/>
                        <a:t>~ 50% goal rate on Day 1; advance over 2-3 days (adjusting for tolerance, electrolytes, and glucose control)</a:t>
                      </a:r>
                      <a:br>
                        <a:rPr lang="en-US" dirty="0"/>
                      </a:br>
                      <a:r>
                        <a:rPr lang="en-US" b="1" dirty="0">
                          <a:solidFill>
                            <a:srgbClr val="FF0000"/>
                          </a:solidFill>
                        </a:rPr>
                        <a:t>DO NOT BOLUS TPN</a:t>
                      </a:r>
                    </a:p>
                  </a:txBody>
                  <a:tcPr/>
                </a:tc>
                <a:extLst>
                  <a:ext uri="{0D108BD9-81ED-4DB2-BD59-A6C34878D82A}">
                    <a16:rowId xmlns:a16="http://schemas.microsoft.com/office/drawing/2014/main" val="36134015"/>
                  </a:ext>
                </a:extLst>
              </a:tr>
              <a:tr h="479285">
                <a:tc>
                  <a:txBody>
                    <a:bodyPr/>
                    <a:lstStyle/>
                    <a:p>
                      <a:pPr algn="ctr"/>
                      <a:r>
                        <a:rPr lang="en-US" b="1" dirty="0"/>
                        <a:t>RN Presence</a:t>
                      </a:r>
                    </a:p>
                  </a:txBody>
                  <a:tcPr/>
                </a:tc>
                <a:tc>
                  <a:txBody>
                    <a:bodyPr/>
                    <a:lstStyle/>
                    <a:p>
                      <a:pPr algn="ctr"/>
                      <a:r>
                        <a:rPr lang="en-US" dirty="0"/>
                        <a:t>Minimum 2 hours at bedside during first dose; longer if unstable/high-risk</a:t>
                      </a:r>
                    </a:p>
                  </a:txBody>
                  <a:tcPr/>
                </a:tc>
                <a:extLst>
                  <a:ext uri="{0D108BD9-81ED-4DB2-BD59-A6C34878D82A}">
                    <a16:rowId xmlns:a16="http://schemas.microsoft.com/office/drawing/2014/main" val="1867647454"/>
                  </a:ext>
                </a:extLst>
              </a:tr>
            </a:tbl>
          </a:graphicData>
        </a:graphic>
      </p:graphicFrame>
    </p:spTree>
    <p:extLst>
      <p:ext uri="{BB962C8B-B14F-4D97-AF65-F5344CB8AC3E}">
        <p14:creationId xmlns:p14="http://schemas.microsoft.com/office/powerpoint/2010/main" val="4264273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6C13A9-2951-FD7B-C218-4A374079592C}"/>
              </a:ext>
            </a:extLst>
          </p:cNvPr>
          <p:cNvSpPr>
            <a:spLocks noGrp="1" noRot="1" noMove="1" noResize="1" noEditPoints="1" noAdjustHandles="1" noChangeArrowheads="1" noChangeShapeType="1"/>
          </p:cNvSpPr>
          <p:nvPr>
            <p:ph sz="quarter" idx="16"/>
          </p:nvPr>
        </p:nvSpPr>
        <p:spPr>
          <a:xfrm>
            <a:off x="1109662" y="1581150"/>
            <a:ext cx="5239956" cy="4822825"/>
          </a:xfrm>
        </p:spPr>
        <p:txBody>
          <a:bodyPr rIns="0"/>
          <a:lstStyle/>
          <a:p>
            <a:pPr marL="285750" indent="-285750">
              <a:spcBef>
                <a:spcPts val="600"/>
              </a:spcBef>
              <a:buFont typeface="Arial" panose="020B0604020202020204" pitchFamily="34" charset="0"/>
              <a:buChar char="•"/>
            </a:pPr>
            <a:r>
              <a:rPr lang="en-US" dirty="0"/>
              <a:t>Check the medication label and expiration date.</a:t>
            </a:r>
          </a:p>
          <a:p>
            <a:pPr marL="285750" indent="-285750">
              <a:spcBef>
                <a:spcPts val="600"/>
              </a:spcBef>
              <a:buFont typeface="Arial" panose="020B0604020202020204" pitchFamily="34" charset="0"/>
              <a:buChar char="•"/>
            </a:pPr>
            <a:r>
              <a:rPr lang="en-US" dirty="0"/>
              <a:t>Take the protective cover from the top of the medication bottle.  Clean top of bottle with wipe.</a:t>
            </a:r>
          </a:p>
          <a:p>
            <a:pPr marL="285750" indent="-285750">
              <a:spcBef>
                <a:spcPts val="600"/>
              </a:spcBef>
              <a:buFont typeface="Arial" panose="020B0604020202020204" pitchFamily="34" charset="0"/>
              <a:buChar char="•"/>
            </a:pPr>
            <a:r>
              <a:rPr lang="en-US" dirty="0"/>
              <a:t>Clean the medication port of the TPN bag with an alcohol wipe. The medication port may be located on the outside or middle of the TPN bag.</a:t>
            </a:r>
          </a:p>
          <a:p>
            <a:pPr marL="285750" indent="-285750">
              <a:spcBef>
                <a:spcPts val="600"/>
              </a:spcBef>
              <a:buFont typeface="Arial" panose="020B0604020202020204" pitchFamily="34" charset="0"/>
              <a:buChar char="•"/>
            </a:pPr>
            <a:r>
              <a:rPr lang="en-US" dirty="0"/>
              <a:t>Open another alcohol wipe fully and put the clean medication port on a new alcohol wipe.</a:t>
            </a:r>
          </a:p>
          <a:p>
            <a:pPr marL="285750" indent="-285750">
              <a:spcBef>
                <a:spcPts val="600"/>
              </a:spcBef>
              <a:buFont typeface="Arial" panose="020B0604020202020204" pitchFamily="34" charset="0"/>
              <a:buChar char="•"/>
            </a:pPr>
            <a:r>
              <a:rPr lang="en-US" dirty="0"/>
              <a:t>Using appropriate syringe prepare medication dose.  Put the needle into the medication port on the TPN bag and inject.  Dispose of syringe in sharps container.  Repeat process for all medications prescribed.</a:t>
            </a:r>
          </a:p>
        </p:txBody>
      </p:sp>
      <p:sp>
        <p:nvSpPr>
          <p:cNvPr id="4" name="Slide Number Placeholder 3">
            <a:extLst>
              <a:ext uri="{FF2B5EF4-FFF2-40B4-BE49-F238E27FC236}">
                <a16:creationId xmlns:a16="http://schemas.microsoft.com/office/drawing/2014/main" id="{9831985C-EB1B-2CE0-6737-B306AFD315EC}"/>
              </a:ext>
            </a:extLst>
          </p:cNvPr>
          <p:cNvSpPr>
            <a:spLocks noGrp="1"/>
          </p:cNvSpPr>
          <p:nvPr>
            <p:ph type="sldNum" sz="quarter" idx="15"/>
          </p:nvPr>
        </p:nvSpPr>
        <p:spPr/>
        <p:txBody>
          <a:bodyPr/>
          <a:lstStyle/>
          <a:p>
            <a:fld id="{6B6A8BC2-F0EF-404E-80C2-96C75EBFF2FF}" type="slidenum">
              <a:rPr lang="en-US" smtClean="0"/>
              <a:t>44</a:t>
            </a:fld>
            <a:endParaRPr lang="en-US"/>
          </a:p>
        </p:txBody>
      </p:sp>
      <p:pic>
        <p:nvPicPr>
          <p:cNvPr id="7" name="Content Placeholder 6">
            <a:extLst>
              <a:ext uri="{FF2B5EF4-FFF2-40B4-BE49-F238E27FC236}">
                <a16:creationId xmlns:a16="http://schemas.microsoft.com/office/drawing/2014/main" id="{77DD12D6-FB4A-4ACB-6F54-7B07E2246F20}"/>
              </a:ext>
            </a:extLst>
          </p:cNvPr>
          <p:cNvPicPr>
            <a:picLocks noGrp="1" noRot="1" noChangeAspect="1" noMove="1" noResize="1" noEditPoints="1" noAdjustHandles="1" noChangeArrowheads="1" noChangeShapeType="1" noCrop="1"/>
          </p:cNvPicPr>
          <p:nvPr>
            <p:ph sz="quarter" idx="21"/>
          </p:nvPr>
        </p:nvPicPr>
        <p:blipFill>
          <a:blip r:embed="rId2"/>
          <a:stretch>
            <a:fillRect/>
          </a:stretch>
        </p:blipFill>
        <p:spPr>
          <a:xfrm>
            <a:off x="6349618" y="1571835"/>
            <a:ext cx="1064419" cy="892969"/>
          </a:xfrm>
        </p:spPr>
      </p:pic>
      <p:sp>
        <p:nvSpPr>
          <p:cNvPr id="3" name="Title 2">
            <a:extLst>
              <a:ext uri="{FF2B5EF4-FFF2-40B4-BE49-F238E27FC236}">
                <a16:creationId xmlns:a16="http://schemas.microsoft.com/office/drawing/2014/main" id="{BEB788A6-ED10-E28E-F6DC-0144ACDF0C5A}"/>
              </a:ext>
            </a:extLst>
          </p:cNvPr>
          <p:cNvSpPr>
            <a:spLocks noGrp="1" noRot="1" noMove="1" noResize="1" noEditPoints="1" noAdjustHandles="1" noChangeArrowheads="1" noChangeShapeType="1"/>
          </p:cNvSpPr>
          <p:nvPr>
            <p:ph type="title"/>
          </p:nvPr>
        </p:nvSpPr>
        <p:spPr/>
        <p:txBody>
          <a:bodyPr/>
          <a:lstStyle/>
          <a:p>
            <a:r>
              <a:rPr lang="en-US" dirty="0"/>
              <a:t>Preparing &amp; Adding Medications to TPN</a:t>
            </a:r>
          </a:p>
        </p:txBody>
      </p:sp>
      <p:pic>
        <p:nvPicPr>
          <p:cNvPr id="9" name="Picture 8">
            <a:extLst>
              <a:ext uri="{FF2B5EF4-FFF2-40B4-BE49-F238E27FC236}">
                <a16:creationId xmlns:a16="http://schemas.microsoft.com/office/drawing/2014/main" id="{A176709F-3498-EEF6-09A5-681E790A12C5}"/>
              </a:ext>
            </a:extLst>
          </p:cNvPr>
          <p:cNvPicPr>
            <a:picLocks noGrp="1" noRot="1" noChangeAspect="1" noMove="1" noResize="1" noEditPoints="1" noAdjustHandles="1" noChangeArrowheads="1" noChangeShapeType="1" noCrop="1"/>
          </p:cNvPicPr>
          <p:nvPr/>
        </p:nvPicPr>
        <p:blipFill>
          <a:blip r:embed="rId3"/>
          <a:stretch>
            <a:fillRect/>
          </a:stretch>
        </p:blipFill>
        <p:spPr>
          <a:xfrm>
            <a:off x="7593518" y="1601866"/>
            <a:ext cx="1278731" cy="914400"/>
          </a:xfrm>
          <a:prstGeom prst="rect">
            <a:avLst/>
          </a:prstGeom>
        </p:spPr>
      </p:pic>
      <p:pic>
        <p:nvPicPr>
          <p:cNvPr id="11" name="Picture 10">
            <a:extLst>
              <a:ext uri="{FF2B5EF4-FFF2-40B4-BE49-F238E27FC236}">
                <a16:creationId xmlns:a16="http://schemas.microsoft.com/office/drawing/2014/main" id="{BD820A23-3D43-4665-F82E-B6D3DAF20FB0}"/>
              </a:ext>
            </a:extLst>
          </p:cNvPr>
          <p:cNvPicPr>
            <a:picLocks noGrp="1" noRot="1" noChangeAspect="1" noMove="1" noResize="1" noEditPoints="1" noAdjustHandles="1" noChangeArrowheads="1" noChangeShapeType="1" noCrop="1"/>
          </p:cNvPicPr>
          <p:nvPr/>
        </p:nvPicPr>
        <p:blipFill>
          <a:blip r:embed="rId4"/>
          <a:stretch>
            <a:fillRect/>
          </a:stretch>
        </p:blipFill>
        <p:spPr>
          <a:xfrm>
            <a:off x="6943131" y="2741076"/>
            <a:ext cx="1300774" cy="912929"/>
          </a:xfrm>
          <a:prstGeom prst="rect">
            <a:avLst/>
          </a:prstGeom>
        </p:spPr>
      </p:pic>
      <p:pic>
        <p:nvPicPr>
          <p:cNvPr id="13" name="Picture 12">
            <a:extLst>
              <a:ext uri="{FF2B5EF4-FFF2-40B4-BE49-F238E27FC236}">
                <a16:creationId xmlns:a16="http://schemas.microsoft.com/office/drawing/2014/main" id="{21D5E1E6-0010-0326-8199-A1A986062C0D}"/>
              </a:ext>
            </a:extLst>
          </p:cNvPr>
          <p:cNvPicPr>
            <a:picLocks noGrp="1" noRot="1" noChangeAspect="1" noMove="1" noResize="1" noEditPoints="1" noAdjustHandles="1" noChangeArrowheads="1" noChangeShapeType="1" noCrop="1"/>
          </p:cNvPicPr>
          <p:nvPr/>
        </p:nvPicPr>
        <p:blipFill>
          <a:blip r:embed="rId5"/>
          <a:stretch>
            <a:fillRect/>
          </a:stretch>
        </p:blipFill>
        <p:spPr>
          <a:xfrm>
            <a:off x="6494130" y="3930277"/>
            <a:ext cx="2391896" cy="1207673"/>
          </a:xfrm>
          <a:prstGeom prst="rect">
            <a:avLst/>
          </a:prstGeom>
        </p:spPr>
      </p:pic>
      <p:sp>
        <p:nvSpPr>
          <p:cNvPr id="5" name="Footer Placeholder 4">
            <a:extLst>
              <a:ext uri="{FF2B5EF4-FFF2-40B4-BE49-F238E27FC236}">
                <a16:creationId xmlns:a16="http://schemas.microsoft.com/office/drawing/2014/main" id="{2A7C287B-E2D7-01D6-B131-553BE280E3A2}"/>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3324885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5ACF-402E-6AAF-4974-D471A8870F2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A8747E-B67D-6B23-9A05-9F237F51D0AC}"/>
              </a:ext>
            </a:extLst>
          </p:cNvPr>
          <p:cNvSpPr>
            <a:spLocks noGrp="1" noRot="1" noMove="1" noResize="1" noEditPoints="1" noAdjustHandles="1" noChangeArrowheads="1" noChangeShapeType="1"/>
          </p:cNvSpPr>
          <p:nvPr>
            <p:ph sz="quarter" idx="16"/>
          </p:nvPr>
        </p:nvSpPr>
        <p:spPr>
          <a:xfrm>
            <a:off x="1109661" y="1581150"/>
            <a:ext cx="4899327" cy="4822825"/>
          </a:xfrm>
        </p:spPr>
        <p:txBody>
          <a:bodyPr rIns="0"/>
          <a:lstStyle/>
          <a:p>
            <a:pPr marL="285750" indent="-285750">
              <a:spcBef>
                <a:spcPts val="600"/>
              </a:spcBef>
              <a:buFont typeface="Arial" panose="020B0604020202020204" pitchFamily="34" charset="0"/>
              <a:buChar char="•"/>
            </a:pPr>
            <a:r>
              <a:rPr lang="en-US" dirty="0"/>
              <a:t>Gently rock the TPN bag to mix the medication(s) into the mixture.  The mixture will go from clear to yellow.  Check for cloudiness or participates.  If discoloration, cloudiness or particles are observed </a:t>
            </a:r>
            <a:r>
              <a:rPr lang="en-US" b="1" dirty="0"/>
              <a:t>– do NOT use the bag.  </a:t>
            </a:r>
            <a:r>
              <a:rPr lang="en-US" dirty="0"/>
              <a:t>Prepare a new bag.</a:t>
            </a:r>
          </a:p>
          <a:p>
            <a:pPr marL="285750" indent="-285750">
              <a:spcBef>
                <a:spcPts val="600"/>
              </a:spcBef>
              <a:buFont typeface="Arial" panose="020B0604020202020204" pitchFamily="34" charset="0"/>
              <a:buChar char="•"/>
            </a:pPr>
            <a:r>
              <a:rPr lang="en-US" dirty="0"/>
              <a:t>Note:  If you added medication the middle divider can now be removed from the TPN bag, if you have one.  Then gently rock the bag as above.</a:t>
            </a:r>
          </a:p>
        </p:txBody>
      </p:sp>
      <p:sp>
        <p:nvSpPr>
          <p:cNvPr id="4" name="Slide Number Placeholder 3">
            <a:extLst>
              <a:ext uri="{FF2B5EF4-FFF2-40B4-BE49-F238E27FC236}">
                <a16:creationId xmlns:a16="http://schemas.microsoft.com/office/drawing/2014/main" id="{75F321E4-9D3F-C5EF-771D-B19195DD0E01}"/>
              </a:ext>
            </a:extLst>
          </p:cNvPr>
          <p:cNvSpPr>
            <a:spLocks noGrp="1"/>
          </p:cNvSpPr>
          <p:nvPr>
            <p:ph type="sldNum" sz="quarter" idx="15"/>
          </p:nvPr>
        </p:nvSpPr>
        <p:spPr/>
        <p:txBody>
          <a:bodyPr/>
          <a:lstStyle/>
          <a:p>
            <a:fld id="{6B6A8BC2-F0EF-404E-80C2-96C75EBFF2FF}" type="slidenum">
              <a:rPr lang="en-US" smtClean="0"/>
              <a:t>45</a:t>
            </a:fld>
            <a:endParaRPr lang="en-US"/>
          </a:p>
        </p:txBody>
      </p:sp>
      <p:sp>
        <p:nvSpPr>
          <p:cNvPr id="3" name="Title 2">
            <a:extLst>
              <a:ext uri="{FF2B5EF4-FFF2-40B4-BE49-F238E27FC236}">
                <a16:creationId xmlns:a16="http://schemas.microsoft.com/office/drawing/2014/main" id="{962C38CA-64DB-2586-FD7C-CE8AC300F488}"/>
              </a:ext>
            </a:extLst>
          </p:cNvPr>
          <p:cNvSpPr>
            <a:spLocks noGrp="1" noRot="1" noMove="1" noResize="1" noEditPoints="1" noAdjustHandles="1" noChangeArrowheads="1" noChangeShapeType="1"/>
          </p:cNvSpPr>
          <p:nvPr>
            <p:ph type="title"/>
          </p:nvPr>
        </p:nvSpPr>
        <p:spPr>
          <a:xfrm>
            <a:off x="992704" y="708671"/>
            <a:ext cx="8034338" cy="601916"/>
          </a:xfrm>
        </p:spPr>
        <p:txBody>
          <a:bodyPr/>
          <a:lstStyle/>
          <a:p>
            <a:r>
              <a:rPr lang="en-US" sz="2800" dirty="0"/>
              <a:t>Preparing and Adding Medications to TPN (</a:t>
            </a:r>
            <a:r>
              <a:rPr lang="en-US" sz="2800" i="1" dirty="0"/>
              <a:t>cont</a:t>
            </a:r>
            <a:r>
              <a:rPr lang="en-US" sz="2800" dirty="0"/>
              <a:t>.)</a:t>
            </a:r>
          </a:p>
        </p:txBody>
      </p:sp>
      <p:pic>
        <p:nvPicPr>
          <p:cNvPr id="10" name="Picture 9">
            <a:extLst>
              <a:ext uri="{FF2B5EF4-FFF2-40B4-BE49-F238E27FC236}">
                <a16:creationId xmlns:a16="http://schemas.microsoft.com/office/drawing/2014/main" id="{E4B86FAB-A39B-979D-8D6D-C1FAA582C52C}"/>
              </a:ext>
            </a:extLst>
          </p:cNvPr>
          <p:cNvPicPr>
            <a:picLocks noGrp="1" noRot="1" noChangeAspect="1" noMove="1" noResize="1" noEditPoints="1" noAdjustHandles="1" noChangeArrowheads="1" noChangeShapeType="1" noCrop="1"/>
          </p:cNvPicPr>
          <p:nvPr/>
        </p:nvPicPr>
        <p:blipFill>
          <a:blip r:embed="rId2"/>
          <a:stretch>
            <a:fillRect/>
          </a:stretch>
        </p:blipFill>
        <p:spPr>
          <a:xfrm>
            <a:off x="6008989" y="2041145"/>
            <a:ext cx="2335520" cy="2222511"/>
          </a:xfrm>
          <a:prstGeom prst="rect">
            <a:avLst/>
          </a:prstGeom>
        </p:spPr>
      </p:pic>
      <p:sp>
        <p:nvSpPr>
          <p:cNvPr id="5" name="Footer Placeholder 4">
            <a:extLst>
              <a:ext uri="{FF2B5EF4-FFF2-40B4-BE49-F238E27FC236}">
                <a16:creationId xmlns:a16="http://schemas.microsoft.com/office/drawing/2014/main" id="{C4620BC8-3C26-C867-D498-C99C39A33685}"/>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2809122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1AE37-69FB-C4EF-F375-4923E48BE80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132A79-FB85-C3F1-61A4-4488B5E0BF92}"/>
              </a:ext>
            </a:extLst>
          </p:cNvPr>
          <p:cNvSpPr>
            <a:spLocks noGrp="1" noRot="1" noMove="1" noResize="1" noEditPoints="1" noAdjustHandles="1" noChangeArrowheads="1" noChangeShapeType="1"/>
          </p:cNvSpPr>
          <p:nvPr>
            <p:ph sz="quarter" idx="16"/>
          </p:nvPr>
        </p:nvSpPr>
        <p:spPr>
          <a:xfrm>
            <a:off x="1109661" y="1581150"/>
            <a:ext cx="4366105" cy="4822825"/>
          </a:xfrm>
        </p:spPr>
        <p:txBody>
          <a:bodyPr rIns="0"/>
          <a:lstStyle/>
          <a:p>
            <a:pPr marL="285750" indent="-285750">
              <a:buFont typeface="Arial" panose="020B0604020202020204" pitchFamily="34" charset="0"/>
              <a:buChar char="•"/>
            </a:pPr>
            <a:r>
              <a:rPr lang="en-US" dirty="0"/>
              <a:t>Take the protective covering (pull-tab) off the TPN bag spike port and put it on the sterile barrier.  </a:t>
            </a:r>
            <a:r>
              <a:rPr lang="en-US" b="1" dirty="0"/>
              <a:t>Do not touch the exposed end or let it come in contact with anything.</a:t>
            </a:r>
          </a:p>
          <a:p>
            <a:pPr marL="285750" indent="-285750">
              <a:buFont typeface="Arial" panose="020B0604020202020204" pitchFamily="34" charset="0"/>
              <a:buChar char="•"/>
            </a:pPr>
            <a:r>
              <a:rPr lang="en-US" dirty="0"/>
              <a:t>Remove the protective covering.</a:t>
            </a:r>
          </a:p>
          <a:p>
            <a:pPr marL="285750" indent="-285750">
              <a:buFont typeface="Arial" panose="020B0604020202020204" pitchFamily="34" charset="0"/>
              <a:buChar char="•"/>
            </a:pPr>
            <a:r>
              <a:rPr lang="en-US" dirty="0"/>
              <a:t>Insert the tip of the administration set completely into the spik port of the TPN bag using a twisting motion.</a:t>
            </a:r>
          </a:p>
        </p:txBody>
      </p:sp>
      <p:sp>
        <p:nvSpPr>
          <p:cNvPr id="4" name="Slide Number Placeholder 3">
            <a:extLst>
              <a:ext uri="{FF2B5EF4-FFF2-40B4-BE49-F238E27FC236}">
                <a16:creationId xmlns:a16="http://schemas.microsoft.com/office/drawing/2014/main" id="{92F263E8-C11E-613D-600F-6F7D5FFE1ACA}"/>
              </a:ext>
            </a:extLst>
          </p:cNvPr>
          <p:cNvSpPr>
            <a:spLocks noGrp="1"/>
          </p:cNvSpPr>
          <p:nvPr>
            <p:ph type="sldNum" sz="quarter" idx="15"/>
          </p:nvPr>
        </p:nvSpPr>
        <p:spPr/>
        <p:txBody>
          <a:bodyPr/>
          <a:lstStyle/>
          <a:p>
            <a:fld id="{6B6A8BC2-F0EF-404E-80C2-96C75EBFF2FF}" type="slidenum">
              <a:rPr lang="en-US" smtClean="0"/>
              <a:t>46</a:t>
            </a:fld>
            <a:endParaRPr lang="en-US"/>
          </a:p>
        </p:txBody>
      </p:sp>
      <p:sp>
        <p:nvSpPr>
          <p:cNvPr id="3" name="Title 2">
            <a:extLst>
              <a:ext uri="{FF2B5EF4-FFF2-40B4-BE49-F238E27FC236}">
                <a16:creationId xmlns:a16="http://schemas.microsoft.com/office/drawing/2014/main" id="{A9D05CF1-EBC4-FF79-C275-41B7FF67EECA}"/>
              </a:ext>
            </a:extLst>
          </p:cNvPr>
          <p:cNvSpPr>
            <a:spLocks noGrp="1" noRot="1" noMove="1" noResize="1" noEditPoints="1" noAdjustHandles="1" noChangeArrowheads="1" noChangeShapeType="1"/>
          </p:cNvSpPr>
          <p:nvPr>
            <p:ph type="title"/>
          </p:nvPr>
        </p:nvSpPr>
        <p:spPr>
          <a:xfrm>
            <a:off x="851297" y="687406"/>
            <a:ext cx="8034338" cy="601916"/>
          </a:xfrm>
        </p:spPr>
        <p:txBody>
          <a:bodyPr/>
          <a:lstStyle/>
          <a:p>
            <a:r>
              <a:rPr lang="en-US" sz="2800" dirty="0"/>
              <a:t>Attaching the administration set to the TPN Bag</a:t>
            </a:r>
          </a:p>
        </p:txBody>
      </p:sp>
      <p:pic>
        <p:nvPicPr>
          <p:cNvPr id="6" name="Picture 5">
            <a:extLst>
              <a:ext uri="{FF2B5EF4-FFF2-40B4-BE49-F238E27FC236}">
                <a16:creationId xmlns:a16="http://schemas.microsoft.com/office/drawing/2014/main" id="{0F45B909-6BB1-568F-0D14-0714BFCE680B}"/>
              </a:ext>
            </a:extLst>
          </p:cNvPr>
          <p:cNvPicPr>
            <a:picLocks noGrp="1" noRot="1" noChangeAspect="1" noMove="1" noResize="1" noEditPoints="1" noAdjustHandles="1" noChangeArrowheads="1" noChangeShapeType="1" noCrop="1"/>
          </p:cNvPicPr>
          <p:nvPr/>
        </p:nvPicPr>
        <p:blipFill>
          <a:blip r:embed="rId2"/>
          <a:stretch>
            <a:fillRect/>
          </a:stretch>
        </p:blipFill>
        <p:spPr>
          <a:xfrm>
            <a:off x="5391003" y="1394733"/>
            <a:ext cx="2695522" cy="1615215"/>
          </a:xfrm>
          <a:prstGeom prst="rect">
            <a:avLst/>
          </a:prstGeom>
        </p:spPr>
      </p:pic>
      <p:pic>
        <p:nvPicPr>
          <p:cNvPr id="8" name="Picture 7">
            <a:extLst>
              <a:ext uri="{FF2B5EF4-FFF2-40B4-BE49-F238E27FC236}">
                <a16:creationId xmlns:a16="http://schemas.microsoft.com/office/drawing/2014/main" id="{8669CE8A-E5FC-C48B-97E3-6EAFF4B10BF9}"/>
              </a:ext>
            </a:extLst>
          </p:cNvPr>
          <p:cNvPicPr>
            <a:picLocks noGrp="1" noRot="1" noChangeAspect="1" noMove="1" noResize="1" noEditPoints="1" noAdjustHandles="1" noChangeArrowheads="1" noChangeShapeType="1" noCrop="1"/>
          </p:cNvPicPr>
          <p:nvPr/>
        </p:nvPicPr>
        <p:blipFill>
          <a:blip r:embed="rId3"/>
          <a:stretch>
            <a:fillRect/>
          </a:stretch>
        </p:blipFill>
        <p:spPr>
          <a:xfrm>
            <a:off x="6042632" y="3190702"/>
            <a:ext cx="2988250" cy="1732172"/>
          </a:xfrm>
          <a:prstGeom prst="rect">
            <a:avLst/>
          </a:prstGeom>
        </p:spPr>
      </p:pic>
      <p:sp>
        <p:nvSpPr>
          <p:cNvPr id="5" name="Footer Placeholder 4">
            <a:extLst>
              <a:ext uri="{FF2B5EF4-FFF2-40B4-BE49-F238E27FC236}">
                <a16:creationId xmlns:a16="http://schemas.microsoft.com/office/drawing/2014/main" id="{B37651B6-F902-78AF-EAE9-FA08395BB753}"/>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385234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C6FD7-DF19-81CE-9BA0-EEC773208223}"/>
              </a:ext>
            </a:extLst>
          </p:cNvPr>
          <p:cNvPicPr>
            <a:picLocks noGrp="1" noRot="1" noChangeAspect="1" noMove="1" noResize="1" noEditPoints="1" noAdjustHandles="1" noChangeArrowheads="1" noChangeShapeType="1" noCrop="1"/>
          </p:cNvPicPr>
          <p:nvPr/>
        </p:nvPicPr>
        <p:blipFill>
          <a:blip r:embed="rId2"/>
          <a:stretch>
            <a:fillRect/>
          </a:stretch>
        </p:blipFill>
        <p:spPr>
          <a:xfrm>
            <a:off x="190163" y="904568"/>
            <a:ext cx="8763673" cy="4637559"/>
          </a:xfrm>
          <a:prstGeom prst="rect">
            <a:avLst/>
          </a:prstGeom>
        </p:spPr>
      </p:pic>
      <p:sp>
        <p:nvSpPr>
          <p:cNvPr id="2" name="Footer Placeholder 1">
            <a:extLst>
              <a:ext uri="{FF2B5EF4-FFF2-40B4-BE49-F238E27FC236}">
                <a16:creationId xmlns:a16="http://schemas.microsoft.com/office/drawing/2014/main" id="{7F39C6FE-46F4-57A6-851A-B8037A188F55}"/>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6A300DC5-D972-B382-5D92-BF4CCEA31A10}"/>
              </a:ext>
            </a:extLst>
          </p:cNvPr>
          <p:cNvSpPr>
            <a:spLocks noGrp="1"/>
          </p:cNvSpPr>
          <p:nvPr>
            <p:ph type="sldNum" sz="quarter" idx="11"/>
          </p:nvPr>
        </p:nvSpPr>
        <p:spPr/>
        <p:txBody>
          <a:bodyPr/>
          <a:lstStyle/>
          <a:p>
            <a:fld id="{C1FF6DA9-008F-8B48-92A6-B652298478BF}" type="slidenum">
              <a:rPr lang="en-US" smtClean="0"/>
              <a:t>47</a:t>
            </a:fld>
            <a:endParaRPr lang="en-US"/>
          </a:p>
        </p:txBody>
      </p:sp>
    </p:spTree>
    <p:extLst>
      <p:ext uri="{BB962C8B-B14F-4D97-AF65-F5344CB8AC3E}">
        <p14:creationId xmlns:p14="http://schemas.microsoft.com/office/powerpoint/2010/main" val="1731227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208604-C52B-F63A-529F-73632B82E12E}"/>
              </a:ext>
            </a:extLst>
          </p:cNvPr>
          <p:cNvSpPr>
            <a:spLocks noGrp="1" noRot="1" noMove="1" noResize="1" noEditPoints="1" noAdjustHandles="1" noChangeArrowheads="1" noChangeShapeType="1"/>
          </p:cNvSpPr>
          <p:nvPr>
            <p:ph sz="quarter" idx="16"/>
          </p:nvPr>
        </p:nvSpPr>
        <p:spPr>
          <a:xfrm>
            <a:off x="1109662" y="1581150"/>
            <a:ext cx="3758804" cy="4822825"/>
          </a:xfrm>
        </p:spPr>
        <p:txBody>
          <a:bodyPr>
            <a:normAutofit/>
          </a:bodyPr>
          <a:lstStyle/>
          <a:p>
            <a:pPr marL="285750" indent="-285750">
              <a:spcBef>
                <a:spcPts val="1200"/>
              </a:spcBef>
              <a:buFont typeface="Arial" panose="020B0604020202020204" pitchFamily="34" charset="0"/>
              <a:buChar char="•"/>
            </a:pPr>
            <a:r>
              <a:rPr lang="en-US" b="1" i="1" dirty="0"/>
              <a:t>Verify</a:t>
            </a:r>
            <a:r>
              <a:rPr lang="en-US" dirty="0"/>
              <a:t> solution label vs. provider order before programming</a:t>
            </a:r>
          </a:p>
          <a:p>
            <a:pPr marL="285750" indent="-285750">
              <a:spcBef>
                <a:spcPts val="1200"/>
              </a:spcBef>
              <a:buFont typeface="Arial" panose="020B0604020202020204" pitchFamily="34" charset="0"/>
              <a:buChar char="•"/>
            </a:pPr>
            <a:r>
              <a:rPr lang="en-US" dirty="0"/>
              <a:t>Load tubing with </a:t>
            </a:r>
            <a:r>
              <a:rPr lang="en-US" b="1" i="1" dirty="0"/>
              <a:t>in-line filter </a:t>
            </a:r>
            <a:r>
              <a:rPr lang="en-US" dirty="0"/>
              <a:t>(0.2 micron without lipids; 1.2 micron with lipids)</a:t>
            </a:r>
          </a:p>
          <a:p>
            <a:pPr marL="285750" indent="-285750">
              <a:spcBef>
                <a:spcPts val="1200"/>
              </a:spcBef>
              <a:buFont typeface="Arial" panose="020B0604020202020204" pitchFamily="34" charset="0"/>
              <a:buChar char="•"/>
            </a:pPr>
            <a:r>
              <a:rPr lang="en-US" b="1" i="1" dirty="0"/>
              <a:t>Prime</a:t>
            </a:r>
            <a:r>
              <a:rPr lang="en-US" dirty="0"/>
              <a:t> tubing fully to eliminate air</a:t>
            </a:r>
          </a:p>
          <a:p>
            <a:pPr marL="285750" indent="-285750">
              <a:spcBef>
                <a:spcPts val="1200"/>
              </a:spcBef>
              <a:buFont typeface="Arial" panose="020B0604020202020204" pitchFamily="34" charset="0"/>
              <a:buChar char="•"/>
            </a:pPr>
            <a:r>
              <a:rPr lang="en-US" b="1" i="1" dirty="0"/>
              <a:t>Connect</a:t>
            </a:r>
            <a:r>
              <a:rPr lang="en-US" dirty="0"/>
              <a:t> to dedicated central line lumen</a:t>
            </a:r>
          </a:p>
          <a:p>
            <a:pPr marL="285750" indent="-285750">
              <a:spcBef>
                <a:spcPts val="1200"/>
              </a:spcBef>
              <a:buFont typeface="Arial" panose="020B0604020202020204" pitchFamily="34" charset="0"/>
              <a:buChar char="•"/>
            </a:pPr>
            <a:r>
              <a:rPr lang="en-US" b="1" i="1" dirty="0"/>
              <a:t>Double-check</a:t>
            </a:r>
            <a:r>
              <a:rPr lang="en-US" dirty="0"/>
              <a:t> all programmed settings before starting infusion</a:t>
            </a:r>
          </a:p>
        </p:txBody>
      </p:sp>
      <p:sp>
        <p:nvSpPr>
          <p:cNvPr id="3" name="Title 2">
            <a:extLst>
              <a:ext uri="{FF2B5EF4-FFF2-40B4-BE49-F238E27FC236}">
                <a16:creationId xmlns:a16="http://schemas.microsoft.com/office/drawing/2014/main" id="{5D4017D8-A264-34B3-D3CB-51D67C4ABF7B}"/>
              </a:ext>
            </a:extLst>
          </p:cNvPr>
          <p:cNvSpPr>
            <a:spLocks noGrp="1" noRot="1" noMove="1" noResize="1" noEditPoints="1" noAdjustHandles="1" noChangeArrowheads="1" noChangeShapeType="1"/>
          </p:cNvSpPr>
          <p:nvPr>
            <p:ph type="title"/>
          </p:nvPr>
        </p:nvSpPr>
        <p:spPr>
          <a:xfrm>
            <a:off x="1109663" y="454026"/>
            <a:ext cx="7685484" cy="802555"/>
          </a:xfrm>
        </p:spPr>
        <p:txBody>
          <a:bodyPr anchor="b">
            <a:normAutofit/>
          </a:bodyPr>
          <a:lstStyle/>
          <a:p>
            <a:r>
              <a:rPr lang="en-US" dirty="0"/>
              <a:t>Pump Setup</a:t>
            </a:r>
          </a:p>
        </p:txBody>
      </p:sp>
      <p:pic>
        <p:nvPicPr>
          <p:cNvPr id="3074" name="Picture 2" descr="Generated image">
            <a:extLst>
              <a:ext uri="{FF2B5EF4-FFF2-40B4-BE49-F238E27FC236}">
                <a16:creationId xmlns:a16="http://schemas.microsoft.com/office/drawing/2014/main" id="{F7B63BF5-A054-0CA1-5959-16AEE60CBE67}"/>
              </a:ext>
            </a:extLst>
          </p:cNvPr>
          <p:cNvPicPr>
            <a:picLocks noGrp="1" noRot="1" noChangeAspect="1" noMove="1" noResize="1" noEditPoints="1" noAdjustHandles="1" noChangeArrowheads="1" noChangeShapeType="1" noCrop="1"/>
          </p:cNvPicPr>
          <p:nvPr>
            <p:ph sz="quarter" idx="21"/>
          </p:nvPr>
        </p:nvPicPr>
        <p:blipFill>
          <a:blip r:embed="rId2">
            <a:extLst>
              <a:ext uri="{28A0092B-C50C-407E-A947-70E740481C1C}">
                <a14:useLocalDpi xmlns:a14="http://schemas.microsoft.com/office/drawing/2010/main" val="0"/>
              </a:ext>
            </a:extLst>
          </a:blip>
          <a:srcRect/>
          <a:stretch>
            <a:fillRect/>
          </a:stretch>
        </p:blipFill>
        <p:spPr bwMode="auto">
          <a:xfrm>
            <a:off x="5313892" y="1581150"/>
            <a:ext cx="3215216" cy="48228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9B55BEE-295A-A91F-2175-9035027D2E36}"/>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F7F71D69-6848-0184-B6D5-E589B82064C2}"/>
              </a:ext>
            </a:extLst>
          </p:cNvPr>
          <p:cNvSpPr>
            <a:spLocks noGrp="1"/>
          </p:cNvSpPr>
          <p:nvPr>
            <p:ph type="sldNum" sz="quarter" idx="15"/>
          </p:nvPr>
        </p:nvSpPr>
        <p:spPr/>
        <p:txBody>
          <a:bodyPr/>
          <a:lstStyle/>
          <a:p>
            <a:fld id="{C1FF6DA9-008F-8B48-92A6-B652298478BF}" type="slidenum">
              <a:rPr lang="en-US" smtClean="0"/>
              <a:t>48</a:t>
            </a:fld>
            <a:endParaRPr lang="en-US"/>
          </a:p>
        </p:txBody>
      </p:sp>
    </p:spTree>
    <p:extLst>
      <p:ext uri="{BB962C8B-B14F-4D97-AF65-F5344CB8AC3E}">
        <p14:creationId xmlns:p14="http://schemas.microsoft.com/office/powerpoint/2010/main" val="500711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83D54C-057A-7F4B-B759-786C6EB4F5F9}"/>
              </a:ext>
            </a:extLst>
          </p:cNvPr>
          <p:cNvSpPr>
            <a:spLocks noGrp="1" noRot="1" noMove="1" noResize="1" noEditPoints="1" noAdjustHandles="1" noChangeArrowheads="1" noChangeShapeType="1"/>
          </p:cNvSpPr>
          <p:nvPr>
            <p:ph sz="quarter" idx="12"/>
          </p:nvPr>
        </p:nvSpPr>
        <p:spPr/>
        <p:txBody>
          <a:bodyPr/>
          <a:lstStyle/>
          <a:p>
            <a:pPr marL="342900" indent="-342900">
              <a:spcBef>
                <a:spcPts val="1200"/>
              </a:spcBef>
              <a:buFont typeface="+mj-lt"/>
              <a:buAutoNum type="arabicPeriod"/>
            </a:pPr>
            <a:r>
              <a:rPr lang="en-US" dirty="0"/>
              <a:t>Turn pump on</a:t>
            </a:r>
          </a:p>
          <a:p>
            <a:pPr marL="342900" indent="-342900">
              <a:spcBef>
                <a:spcPts val="1200"/>
              </a:spcBef>
              <a:buFont typeface="+mj-lt"/>
              <a:buAutoNum type="arabicPeriod"/>
            </a:pPr>
            <a:r>
              <a:rPr lang="en-US" dirty="0"/>
              <a:t>Confirm battery or AC power connected</a:t>
            </a:r>
          </a:p>
          <a:p>
            <a:pPr marL="342900" indent="-342900">
              <a:spcBef>
                <a:spcPts val="1200"/>
              </a:spcBef>
              <a:buFont typeface="+mj-lt"/>
              <a:buAutoNum type="arabicPeriod"/>
            </a:pPr>
            <a:r>
              <a:rPr lang="en-US" dirty="0"/>
              <a:t>Select therapy mode (continuous or cyclic)</a:t>
            </a:r>
          </a:p>
          <a:p>
            <a:pPr marL="342900" indent="-342900">
              <a:spcBef>
                <a:spcPts val="1200"/>
              </a:spcBef>
              <a:buFont typeface="+mj-lt"/>
              <a:buAutoNum type="arabicPeriod"/>
            </a:pPr>
            <a:r>
              <a:rPr lang="en-US" dirty="0"/>
              <a:t>Enter volume to be infused (VTBI) and rate per order</a:t>
            </a:r>
          </a:p>
          <a:p>
            <a:pPr marL="342900" indent="-342900">
              <a:spcBef>
                <a:spcPts val="1200"/>
              </a:spcBef>
              <a:buFont typeface="+mj-lt"/>
              <a:buAutoNum type="arabicPeriod"/>
            </a:pPr>
            <a:r>
              <a:rPr lang="en-US" dirty="0"/>
              <a:t>Confirm with a second check (read-back of order vs. pump screen)</a:t>
            </a:r>
          </a:p>
          <a:p>
            <a:pPr marL="342900" indent="-342900">
              <a:spcBef>
                <a:spcPts val="1200"/>
              </a:spcBef>
              <a:buFont typeface="+mj-lt"/>
              <a:buAutoNum type="arabicPeriod"/>
            </a:pPr>
            <a:r>
              <a:rPr lang="en-US" dirty="0"/>
              <a:t>Start infusion and observe for initial flow</a:t>
            </a:r>
          </a:p>
        </p:txBody>
      </p:sp>
      <p:sp>
        <p:nvSpPr>
          <p:cNvPr id="3" name="Title 2">
            <a:extLst>
              <a:ext uri="{FF2B5EF4-FFF2-40B4-BE49-F238E27FC236}">
                <a16:creationId xmlns:a16="http://schemas.microsoft.com/office/drawing/2014/main" id="{79F2B276-0AB0-9044-1867-AE93B1C09ADA}"/>
              </a:ext>
            </a:extLst>
          </p:cNvPr>
          <p:cNvSpPr>
            <a:spLocks noGrp="1" noRot="1" noMove="1" noResize="1" noEditPoints="1" noAdjustHandles="1" noChangeArrowheads="1" noChangeShapeType="1"/>
          </p:cNvSpPr>
          <p:nvPr>
            <p:ph type="title"/>
          </p:nvPr>
        </p:nvSpPr>
        <p:spPr/>
        <p:txBody>
          <a:bodyPr/>
          <a:lstStyle/>
          <a:p>
            <a:r>
              <a:rPr lang="en-US" dirty="0"/>
              <a:t>Programming Steps</a:t>
            </a:r>
          </a:p>
        </p:txBody>
      </p:sp>
      <p:sp>
        <p:nvSpPr>
          <p:cNvPr id="4" name="Footer Placeholder 3">
            <a:extLst>
              <a:ext uri="{FF2B5EF4-FFF2-40B4-BE49-F238E27FC236}">
                <a16:creationId xmlns:a16="http://schemas.microsoft.com/office/drawing/2014/main" id="{C5E11511-3D38-D5AB-79CE-E087BBC02875}"/>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BEE831F6-F462-4D31-18E2-6DE0856C1CF6}"/>
              </a:ext>
            </a:extLst>
          </p:cNvPr>
          <p:cNvSpPr>
            <a:spLocks noGrp="1"/>
          </p:cNvSpPr>
          <p:nvPr>
            <p:ph type="sldNum" sz="quarter" idx="14"/>
          </p:nvPr>
        </p:nvSpPr>
        <p:spPr/>
        <p:txBody>
          <a:bodyPr/>
          <a:lstStyle/>
          <a:p>
            <a:fld id="{C1FF6DA9-008F-8B48-92A6-B652298478BF}" type="slidenum">
              <a:rPr lang="en-US" smtClean="0"/>
              <a:t>49</a:t>
            </a:fld>
            <a:endParaRPr lang="en-US"/>
          </a:p>
        </p:txBody>
      </p:sp>
    </p:spTree>
    <p:extLst>
      <p:ext uri="{BB962C8B-B14F-4D97-AF65-F5344CB8AC3E}">
        <p14:creationId xmlns:p14="http://schemas.microsoft.com/office/powerpoint/2010/main" val="2627440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E4D7B-110D-742D-B8E3-D77A88C25109}"/>
              </a:ext>
            </a:extLst>
          </p:cNvPr>
          <p:cNvSpPr>
            <a:spLocks noGrp="1" noRot="1" noMove="1" noResize="1" noEditPoints="1" noAdjustHandles="1" noChangeArrowheads="1" noChangeShapeType="1"/>
          </p:cNvSpPr>
          <p:nvPr>
            <p:ph sz="quarter" idx="16"/>
          </p:nvPr>
        </p:nvSpPr>
        <p:spPr/>
        <p:txBody>
          <a:bodyPr/>
          <a:lstStyle/>
          <a:p>
            <a:pPr marL="342900" indent="-342900">
              <a:lnSpc>
                <a:spcPct val="150000"/>
              </a:lnSpc>
              <a:buFont typeface="+mj-lt"/>
              <a:buAutoNum type="arabicPeriod" startAt="3"/>
            </a:pPr>
            <a:r>
              <a:rPr lang="en-US" sz="2000" b="1" i="1" dirty="0"/>
              <a:t>Which of the following must be checked before initiating TPN?</a:t>
            </a:r>
          </a:p>
          <a:p>
            <a:pPr marL="555498" lvl="2" indent="-342900">
              <a:lnSpc>
                <a:spcPct val="150000"/>
              </a:lnSpc>
              <a:buFont typeface="+mj-lt"/>
              <a:buAutoNum type="alphaUcPeriod"/>
            </a:pPr>
            <a:r>
              <a:rPr lang="en-US" sz="2000" dirty="0"/>
              <a:t>Recent lab results (electrolytes, glucose, renal function)</a:t>
            </a:r>
          </a:p>
          <a:p>
            <a:pPr marL="555498" lvl="2" indent="-342900">
              <a:lnSpc>
                <a:spcPct val="150000"/>
              </a:lnSpc>
              <a:buFont typeface="+mj-lt"/>
              <a:buAutoNum type="alphaUcPeriod"/>
            </a:pPr>
            <a:r>
              <a:rPr lang="en-US" sz="2000" dirty="0"/>
              <a:t>Central line patency</a:t>
            </a:r>
          </a:p>
          <a:p>
            <a:pPr marL="555498" lvl="2" indent="-342900">
              <a:lnSpc>
                <a:spcPct val="150000"/>
              </a:lnSpc>
              <a:buFont typeface="+mj-lt"/>
              <a:buAutoNum type="alphaUcPeriod"/>
            </a:pPr>
            <a:r>
              <a:rPr lang="en-US" sz="2000" dirty="0"/>
              <a:t>Clinician order</a:t>
            </a:r>
          </a:p>
          <a:p>
            <a:pPr marL="555498" lvl="2" indent="-342900">
              <a:lnSpc>
                <a:spcPct val="150000"/>
              </a:lnSpc>
              <a:buFont typeface="+mj-lt"/>
              <a:buAutoNum type="alphaUcPeriod"/>
            </a:pPr>
            <a:r>
              <a:rPr lang="en-US" sz="2000" dirty="0"/>
              <a:t>All of the above</a:t>
            </a:r>
          </a:p>
        </p:txBody>
      </p:sp>
      <p:sp>
        <p:nvSpPr>
          <p:cNvPr id="3" name="Title 2">
            <a:extLst>
              <a:ext uri="{FF2B5EF4-FFF2-40B4-BE49-F238E27FC236}">
                <a16:creationId xmlns:a16="http://schemas.microsoft.com/office/drawing/2014/main" id="{55F1EBAB-BA94-4936-4701-6F000A5B27D9}"/>
              </a:ext>
            </a:extLst>
          </p:cNvPr>
          <p:cNvSpPr>
            <a:spLocks noGrp="1" noRot="1" noMove="1" noResize="1" noEditPoints="1" noAdjustHandles="1" noChangeArrowheads="1" noChangeShapeType="1"/>
          </p:cNvSpPr>
          <p:nvPr>
            <p:ph type="title"/>
          </p:nvPr>
        </p:nvSpPr>
        <p:spPr/>
        <p:txBody>
          <a:bodyPr/>
          <a:lstStyle/>
          <a:p>
            <a:r>
              <a:rPr lang="en-US" dirty="0"/>
              <a:t>Knowledge Check: Question 3</a:t>
            </a:r>
          </a:p>
        </p:txBody>
      </p:sp>
      <p:sp>
        <p:nvSpPr>
          <p:cNvPr id="4" name="Text Placeholder 3">
            <a:extLst>
              <a:ext uri="{FF2B5EF4-FFF2-40B4-BE49-F238E27FC236}">
                <a16:creationId xmlns:a16="http://schemas.microsoft.com/office/drawing/2014/main" id="{AC083ECB-A4F0-A421-ED01-0ED2C7F6BBBC}"/>
              </a:ext>
            </a:extLst>
          </p:cNvPr>
          <p:cNvSpPr>
            <a:spLocks noGrp="1" noRot="1" noMove="1" noResize="1" noEditPoints="1" noAdjustHandles="1" noChangeArrowheads="1" noChangeShapeType="1"/>
          </p:cNvSpPr>
          <p:nvPr>
            <p:ph type="body" sz="quarter" idx="22"/>
          </p:nvPr>
        </p:nvSpPr>
        <p:spPr/>
        <p:txBody>
          <a:bodyPr/>
          <a:lstStyle/>
          <a:p>
            <a:pPr algn="ctr"/>
            <a:r>
              <a:rPr lang="en-US" sz="2000" b="1" dirty="0"/>
              <a:t>Answer: D - All of the above</a:t>
            </a:r>
          </a:p>
          <a:p>
            <a:r>
              <a:rPr lang="en-US" sz="2000" b="1" i="1" dirty="0">
                <a:solidFill>
                  <a:schemeClr val="tx1"/>
                </a:solidFill>
              </a:rPr>
              <a:t>Rationale</a:t>
            </a:r>
          </a:p>
          <a:p>
            <a:pPr marL="342900" indent="-342900">
              <a:buFont typeface="Arial" panose="020B0604020202020204" pitchFamily="34" charset="0"/>
              <a:buChar char="•"/>
            </a:pPr>
            <a:r>
              <a:rPr lang="en-US" sz="2000" dirty="0">
                <a:solidFill>
                  <a:schemeClr val="tx1"/>
                </a:solidFill>
              </a:rPr>
              <a:t>Safe initiation of TPN requires </a:t>
            </a:r>
            <a:r>
              <a:rPr lang="en-US" sz="2000" b="1" dirty="0">
                <a:solidFill>
                  <a:schemeClr val="tx1"/>
                </a:solidFill>
              </a:rPr>
              <a:t>lab review</a:t>
            </a:r>
            <a:r>
              <a:rPr lang="en-US" sz="2000" dirty="0">
                <a:solidFill>
                  <a:schemeClr val="tx1"/>
                </a:solidFill>
              </a:rPr>
              <a:t>, </a:t>
            </a:r>
            <a:r>
              <a:rPr lang="en-US" sz="2000" b="1" dirty="0">
                <a:solidFill>
                  <a:schemeClr val="tx1"/>
                </a:solidFill>
              </a:rPr>
              <a:t>line patency verification</a:t>
            </a:r>
            <a:r>
              <a:rPr lang="en-US" sz="2000" dirty="0">
                <a:solidFill>
                  <a:schemeClr val="tx1"/>
                </a:solidFill>
              </a:rPr>
              <a:t>, and </a:t>
            </a:r>
            <a:r>
              <a:rPr lang="en-US" sz="2000" b="1" dirty="0">
                <a:solidFill>
                  <a:schemeClr val="tx1"/>
                </a:solidFill>
              </a:rPr>
              <a:t>order verification</a:t>
            </a:r>
            <a:r>
              <a:rPr lang="en-US" sz="2000" dirty="0">
                <a:solidFill>
                  <a:schemeClr val="tx1"/>
                </a:solidFill>
              </a:rPr>
              <a:t>.</a:t>
            </a:r>
          </a:p>
          <a:p>
            <a:pPr marL="342900" indent="-342900">
              <a:buFont typeface="Arial" panose="020B0604020202020204" pitchFamily="34" charset="0"/>
              <a:buChar char="•"/>
            </a:pPr>
            <a:r>
              <a:rPr lang="en-US" sz="2000" dirty="0">
                <a:solidFill>
                  <a:schemeClr val="tx1"/>
                </a:solidFill>
              </a:rPr>
              <a:t>Skipping any of these steps could result in electrolyte derangements, infusion complications, or administration errors.</a:t>
            </a:r>
            <a:endParaRPr lang="en-US" sz="2000" b="1" dirty="0">
              <a:solidFill>
                <a:schemeClr val="tx1"/>
              </a:solidFill>
            </a:endParaRPr>
          </a:p>
        </p:txBody>
      </p:sp>
      <p:sp>
        <p:nvSpPr>
          <p:cNvPr id="5" name="Footer Placeholder 4">
            <a:extLst>
              <a:ext uri="{FF2B5EF4-FFF2-40B4-BE49-F238E27FC236}">
                <a16:creationId xmlns:a16="http://schemas.microsoft.com/office/drawing/2014/main" id="{710706D2-9633-6A16-B0AD-A12121410FAD}"/>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BA81D963-6B91-0590-9674-7B5AEB3E145C}"/>
              </a:ext>
            </a:extLst>
          </p:cNvPr>
          <p:cNvSpPr>
            <a:spLocks noGrp="1"/>
          </p:cNvSpPr>
          <p:nvPr>
            <p:ph type="sldNum" sz="quarter" idx="15"/>
          </p:nvPr>
        </p:nvSpPr>
        <p:spPr/>
        <p:txBody>
          <a:bodyPr/>
          <a:lstStyle/>
          <a:p>
            <a:fld id="{C1FF6DA9-008F-8B48-92A6-B652298478BF}" type="slidenum">
              <a:rPr lang="en-US" smtClean="0"/>
              <a:t>5</a:t>
            </a:fld>
            <a:endParaRPr lang="en-US"/>
          </a:p>
        </p:txBody>
      </p:sp>
    </p:spTree>
    <p:extLst>
      <p:ext uri="{BB962C8B-B14F-4D97-AF65-F5344CB8AC3E}">
        <p14:creationId xmlns:p14="http://schemas.microsoft.com/office/powerpoint/2010/main" val="3531858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anim calcmode="lin" valueType="num">
                                      <p:cBhvr>
                                        <p:cTn id="18"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4">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anim calcmode="lin" valueType="num">
                                      <p:cBhvr>
                                        <p:cTn id="23"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2B07F-D290-F1E7-1EE0-4B64F065546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872CF1-9842-608F-17D4-A27F663EE9E3}"/>
              </a:ext>
            </a:extLst>
          </p:cNvPr>
          <p:cNvSpPr>
            <a:spLocks noGrp="1" noRot="1" noMove="1" noResize="1" noEditPoints="1" noAdjustHandles="1" noChangeArrowheads="1" noChangeShapeType="1"/>
          </p:cNvSpPr>
          <p:nvPr>
            <p:ph sz="quarter" idx="16"/>
          </p:nvPr>
        </p:nvSpPr>
        <p:spPr>
          <a:xfrm>
            <a:off x="1109662" y="1262174"/>
            <a:ext cx="4334208" cy="5294202"/>
          </a:xfrm>
        </p:spPr>
        <p:txBody>
          <a:bodyPr rIns="0"/>
          <a:lstStyle/>
          <a:p>
            <a:pPr marL="285750" indent="-285750">
              <a:spcBef>
                <a:spcPts val="600"/>
              </a:spcBef>
              <a:buFont typeface="Arial" panose="020B0604020202020204" pitchFamily="34" charset="0"/>
              <a:buChar char="•"/>
            </a:pPr>
            <a:r>
              <a:rPr lang="en-US" sz="1600" dirty="0"/>
              <a:t>Hang TPN bag on IV pole.  With end of tubing over a trash (not touching) squeeze the chamber of the administration set 1 time</a:t>
            </a:r>
          </a:p>
          <a:p>
            <a:pPr marL="285750" indent="-285750">
              <a:spcBef>
                <a:spcPts val="600"/>
              </a:spcBef>
              <a:buFont typeface="Arial" panose="020B0604020202020204" pitchFamily="34" charset="0"/>
              <a:buChar char="•"/>
            </a:pPr>
            <a:r>
              <a:rPr lang="en-US" sz="1600" dirty="0"/>
              <a:t>Open the roller clamp and let the solution fill the entire length of the tubing, including the filter.  When the tubing is filled close the roller clam.  </a:t>
            </a:r>
          </a:p>
          <a:p>
            <a:pPr marL="285750" indent="-285750">
              <a:spcBef>
                <a:spcPts val="600"/>
              </a:spcBef>
              <a:buFont typeface="Arial" panose="020B0604020202020204" pitchFamily="34" charset="0"/>
              <a:buChar char="•"/>
            </a:pPr>
            <a:r>
              <a:rPr lang="en-US" sz="1600" dirty="0"/>
              <a:t>Thread the tubing through the infusion pump.</a:t>
            </a:r>
          </a:p>
          <a:p>
            <a:pPr marL="285750" indent="-285750">
              <a:spcBef>
                <a:spcPts val="600"/>
              </a:spcBef>
              <a:buFont typeface="Arial" panose="020B0604020202020204" pitchFamily="34" charset="0"/>
              <a:buChar char="•"/>
            </a:pPr>
            <a:r>
              <a:rPr lang="en-US" sz="1600" dirty="0"/>
              <a:t>Clean the CVC connection at the end of the lumen with an alcohol wipe.</a:t>
            </a:r>
          </a:p>
          <a:p>
            <a:pPr marL="285750" indent="-285750">
              <a:spcBef>
                <a:spcPts val="600"/>
              </a:spcBef>
              <a:buFont typeface="Arial" panose="020B0604020202020204" pitchFamily="34" charset="0"/>
              <a:buChar char="•"/>
            </a:pPr>
            <a:r>
              <a:rPr lang="en-US" sz="1600" dirty="0"/>
              <a:t>Flush the lumen that you will be using for infusion with 10 mL of normal saline</a:t>
            </a:r>
          </a:p>
          <a:p>
            <a:pPr marL="285750" indent="-285750">
              <a:spcBef>
                <a:spcPts val="600"/>
              </a:spcBef>
              <a:buFont typeface="Arial" panose="020B0604020202020204" pitchFamily="34" charset="0"/>
              <a:buChar char="•"/>
            </a:pPr>
            <a:r>
              <a:rPr lang="en-US" sz="1600" dirty="0"/>
              <a:t>Remove the protective cap from the TPN tubing</a:t>
            </a:r>
          </a:p>
          <a:p>
            <a:pPr marL="285750" indent="-285750">
              <a:spcBef>
                <a:spcPts val="600"/>
              </a:spcBef>
              <a:buFont typeface="Arial" panose="020B0604020202020204" pitchFamily="34" charset="0"/>
              <a:buChar char="•"/>
            </a:pPr>
            <a:r>
              <a:rPr lang="en-US" sz="1600" dirty="0"/>
              <a:t>Attach TPN tubing to the CVC lumen.  If multiple lumen exist switch between them.  Do not touch any open connections.</a:t>
            </a:r>
          </a:p>
          <a:p>
            <a:pPr marL="214313" indent="-214313">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183F79B-5BCD-AE2E-C5F1-120D3C35026C}"/>
              </a:ext>
            </a:extLst>
          </p:cNvPr>
          <p:cNvSpPr>
            <a:spLocks noGrp="1"/>
          </p:cNvSpPr>
          <p:nvPr>
            <p:ph type="sldNum" sz="quarter" idx="15"/>
          </p:nvPr>
        </p:nvSpPr>
        <p:spPr/>
        <p:txBody>
          <a:bodyPr/>
          <a:lstStyle/>
          <a:p>
            <a:fld id="{6B6A8BC2-F0EF-404E-80C2-96C75EBFF2FF}" type="slidenum">
              <a:rPr lang="en-US" smtClean="0"/>
              <a:t>50</a:t>
            </a:fld>
            <a:endParaRPr lang="en-US"/>
          </a:p>
        </p:txBody>
      </p:sp>
      <p:sp>
        <p:nvSpPr>
          <p:cNvPr id="3" name="Title 2">
            <a:extLst>
              <a:ext uri="{FF2B5EF4-FFF2-40B4-BE49-F238E27FC236}">
                <a16:creationId xmlns:a16="http://schemas.microsoft.com/office/drawing/2014/main" id="{3B4FADBA-64E4-4E22-C9B5-BB777A1F6E01}"/>
              </a:ext>
            </a:extLst>
          </p:cNvPr>
          <p:cNvSpPr>
            <a:spLocks noGrp="1" noRot="1" noMove="1" noResize="1" noEditPoints="1" noAdjustHandles="1" noChangeArrowheads="1" noChangeShapeType="1"/>
          </p:cNvSpPr>
          <p:nvPr>
            <p:ph type="title"/>
          </p:nvPr>
        </p:nvSpPr>
        <p:spPr>
          <a:xfrm>
            <a:off x="961739" y="423901"/>
            <a:ext cx="8034338" cy="601916"/>
          </a:xfrm>
        </p:spPr>
        <p:txBody>
          <a:bodyPr/>
          <a:lstStyle/>
          <a:p>
            <a:r>
              <a:rPr lang="en-US" dirty="0"/>
              <a:t>Infusion Process</a:t>
            </a:r>
          </a:p>
        </p:txBody>
      </p:sp>
      <p:pic>
        <p:nvPicPr>
          <p:cNvPr id="7" name="Picture 6">
            <a:extLst>
              <a:ext uri="{FF2B5EF4-FFF2-40B4-BE49-F238E27FC236}">
                <a16:creationId xmlns:a16="http://schemas.microsoft.com/office/drawing/2014/main" id="{F63E7339-8A7D-F12C-DCE5-428DCE999934}"/>
              </a:ext>
            </a:extLst>
          </p:cNvPr>
          <p:cNvPicPr>
            <a:picLocks noGrp="1" noRot="1" noChangeAspect="1" noMove="1" noResize="1" noEditPoints="1" noAdjustHandles="1" noChangeArrowheads="1" noChangeShapeType="1" noCrop="1"/>
          </p:cNvPicPr>
          <p:nvPr/>
        </p:nvPicPr>
        <p:blipFill>
          <a:blip r:embed="rId2"/>
          <a:stretch>
            <a:fillRect/>
          </a:stretch>
        </p:blipFill>
        <p:spPr>
          <a:xfrm>
            <a:off x="7113556" y="630856"/>
            <a:ext cx="1882521" cy="2042535"/>
          </a:xfrm>
          <a:prstGeom prst="rect">
            <a:avLst/>
          </a:prstGeom>
        </p:spPr>
      </p:pic>
      <p:pic>
        <p:nvPicPr>
          <p:cNvPr id="10" name="Picture 9">
            <a:extLst>
              <a:ext uri="{FF2B5EF4-FFF2-40B4-BE49-F238E27FC236}">
                <a16:creationId xmlns:a16="http://schemas.microsoft.com/office/drawing/2014/main" id="{24957E95-CD8E-9D9F-9F3C-4CCCCD860F0B}"/>
              </a:ext>
            </a:extLst>
          </p:cNvPr>
          <p:cNvPicPr>
            <a:picLocks noGrp="1" noRot="1" noChangeAspect="1" noMove="1" noResize="1" noEditPoints="1" noAdjustHandles="1" noChangeArrowheads="1" noChangeShapeType="1" noCrop="1"/>
          </p:cNvPicPr>
          <p:nvPr/>
        </p:nvPicPr>
        <p:blipFill>
          <a:blip r:embed="rId3"/>
          <a:stretch>
            <a:fillRect/>
          </a:stretch>
        </p:blipFill>
        <p:spPr>
          <a:xfrm>
            <a:off x="5349907" y="2689975"/>
            <a:ext cx="3646170" cy="781322"/>
          </a:xfrm>
          <a:prstGeom prst="rect">
            <a:avLst/>
          </a:prstGeom>
        </p:spPr>
      </p:pic>
      <p:sp>
        <p:nvSpPr>
          <p:cNvPr id="5" name="Footer Placeholder 4">
            <a:extLst>
              <a:ext uri="{FF2B5EF4-FFF2-40B4-BE49-F238E27FC236}">
                <a16:creationId xmlns:a16="http://schemas.microsoft.com/office/drawing/2014/main" id="{D9A3695C-198B-08C7-2658-DB6BE253F65A}"/>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2021791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786A7-8088-6435-6BA4-8DE7DB4E097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8972D-3DCF-78D4-F206-90A0C55D9638}"/>
              </a:ext>
            </a:extLst>
          </p:cNvPr>
          <p:cNvSpPr>
            <a:spLocks noGrp="1"/>
          </p:cNvSpPr>
          <p:nvPr>
            <p:ph sz="quarter" idx="16"/>
          </p:nvPr>
        </p:nvSpPr>
        <p:spPr>
          <a:xfrm>
            <a:off x="1024602" y="1432294"/>
            <a:ext cx="3758804" cy="4822825"/>
          </a:xfrm>
        </p:spPr>
        <p:txBody>
          <a:bodyPr rIns="0"/>
          <a:lstStyle/>
          <a:p>
            <a:pPr marL="285750" indent="-285750">
              <a:buClr>
                <a:schemeClr val="tx1"/>
              </a:buClr>
              <a:buFont typeface="Arial" panose="020B0604020202020204" pitchFamily="34" charset="0"/>
              <a:buChar char="•"/>
            </a:pPr>
            <a:r>
              <a:rPr lang="en-US" dirty="0"/>
              <a:t>When infusion is completed TPN will be disconnected.</a:t>
            </a:r>
          </a:p>
          <a:p>
            <a:pPr marL="285750" indent="-285750">
              <a:buClr>
                <a:schemeClr val="tx1"/>
              </a:buClr>
              <a:buFont typeface="Arial" panose="020B0604020202020204" pitchFamily="34" charset="0"/>
              <a:buChar char="•"/>
            </a:pPr>
            <a:r>
              <a:rPr lang="en-US" dirty="0"/>
              <a:t>Gather supplies</a:t>
            </a:r>
          </a:p>
          <a:p>
            <a:pPr marL="498348" lvl="2" indent="-285750"/>
            <a:r>
              <a:rPr lang="en-US" sz="1600" dirty="0"/>
              <a:t>One pre-filled 10 mL syringe of normal saline (1 syringe is needed per lumen)</a:t>
            </a:r>
          </a:p>
          <a:p>
            <a:pPr marL="498348" lvl="2" indent="-285750"/>
            <a:r>
              <a:rPr lang="en-US" sz="1600" dirty="0"/>
              <a:t>Nonsterile gloves</a:t>
            </a:r>
          </a:p>
          <a:p>
            <a:pPr marL="498348" lvl="2" indent="-285750"/>
            <a:r>
              <a:rPr lang="en-US" sz="1600" dirty="0"/>
              <a:t>Alcohol wipes</a:t>
            </a:r>
          </a:p>
          <a:p>
            <a:pPr marL="498348" lvl="2" indent="-285750"/>
            <a:r>
              <a:rPr lang="en-US" sz="1600" dirty="0"/>
              <a:t>One disinfection cap for each lumen</a:t>
            </a:r>
          </a:p>
          <a:p>
            <a:pPr marL="285750" lvl="1" indent="-285750">
              <a:buClr>
                <a:schemeClr val="tx1"/>
              </a:buClr>
              <a:buFont typeface="Arial" panose="020B0604020202020204" pitchFamily="34" charset="0"/>
              <a:buChar char="•"/>
            </a:pPr>
            <a:r>
              <a:rPr lang="en-US" sz="1800" b="0" dirty="0"/>
              <a:t>Perform hand hygiene and apply PPE</a:t>
            </a:r>
          </a:p>
          <a:p>
            <a:pPr marL="285750" lvl="1" indent="-285750">
              <a:buClr>
                <a:schemeClr val="tx1"/>
              </a:buClr>
              <a:buFont typeface="Arial" panose="020B0604020202020204" pitchFamily="34" charset="0"/>
              <a:buChar char="•"/>
            </a:pPr>
            <a:r>
              <a:rPr lang="en-US" sz="1800" b="0" dirty="0"/>
              <a:t>Turn infusion pump off</a:t>
            </a:r>
          </a:p>
          <a:p>
            <a:pPr marL="285750" lvl="1" indent="-285750">
              <a:buClr>
                <a:schemeClr val="tx1"/>
              </a:buClr>
              <a:buFont typeface="Arial" panose="020B0604020202020204" pitchFamily="34" charset="0"/>
              <a:buChar char="•"/>
            </a:pPr>
            <a:r>
              <a:rPr lang="en-US" sz="1800" b="0" dirty="0"/>
              <a:t>Close claim on TPN tubing and disconnect the TPN tubing from the CVC</a:t>
            </a:r>
          </a:p>
        </p:txBody>
      </p:sp>
      <p:sp>
        <p:nvSpPr>
          <p:cNvPr id="4" name="Slide Number Placeholder 3">
            <a:extLst>
              <a:ext uri="{FF2B5EF4-FFF2-40B4-BE49-F238E27FC236}">
                <a16:creationId xmlns:a16="http://schemas.microsoft.com/office/drawing/2014/main" id="{9B3300E6-A6E0-0BFC-A4CE-00CB259B5ABB}"/>
              </a:ext>
            </a:extLst>
          </p:cNvPr>
          <p:cNvSpPr>
            <a:spLocks noGrp="1"/>
          </p:cNvSpPr>
          <p:nvPr>
            <p:ph type="sldNum" sz="quarter" idx="15"/>
          </p:nvPr>
        </p:nvSpPr>
        <p:spPr/>
        <p:txBody>
          <a:bodyPr/>
          <a:lstStyle/>
          <a:p>
            <a:fld id="{6B6A8BC2-F0EF-404E-80C2-96C75EBFF2FF}" type="slidenum">
              <a:rPr lang="en-US" smtClean="0"/>
              <a:t>51</a:t>
            </a:fld>
            <a:endParaRPr lang="en-US"/>
          </a:p>
        </p:txBody>
      </p:sp>
      <p:sp>
        <p:nvSpPr>
          <p:cNvPr id="5" name="Content Placeholder 4">
            <a:extLst>
              <a:ext uri="{FF2B5EF4-FFF2-40B4-BE49-F238E27FC236}">
                <a16:creationId xmlns:a16="http://schemas.microsoft.com/office/drawing/2014/main" id="{339D12AB-2D27-E197-1EBA-96BACED27ADB}"/>
              </a:ext>
            </a:extLst>
          </p:cNvPr>
          <p:cNvSpPr>
            <a:spLocks noGrp="1" noRot="1" noMove="1" noResize="1" noEditPoints="1" noAdjustHandles="1" noChangeArrowheads="1" noChangeShapeType="1"/>
          </p:cNvSpPr>
          <p:nvPr>
            <p:ph sz="quarter" idx="21"/>
          </p:nvPr>
        </p:nvSpPr>
        <p:spPr>
          <a:xfrm>
            <a:off x="4952405" y="1482356"/>
            <a:ext cx="3763526" cy="4822825"/>
          </a:xfrm>
        </p:spPr>
        <p:txBody>
          <a:bodyPr rIns="0"/>
          <a:lstStyle/>
          <a:p>
            <a:pPr marL="285750" indent="-285750">
              <a:spcBef>
                <a:spcPts val="600"/>
              </a:spcBef>
              <a:buFont typeface="Arial" panose="020B0604020202020204" pitchFamily="34" charset="0"/>
              <a:buChar char="•"/>
            </a:pPr>
            <a:r>
              <a:rPr lang="en-US" dirty="0"/>
              <a:t>Unclamp lumen, remove any cap.  If no disinfection cap is present, use alcohol wipe on end of needless connector for 15 seconds allow to air dry for 15 seconds</a:t>
            </a:r>
          </a:p>
          <a:p>
            <a:pPr marL="285750" indent="-285750">
              <a:spcBef>
                <a:spcPts val="600"/>
              </a:spcBef>
              <a:buFont typeface="Arial" panose="020B0604020202020204" pitchFamily="34" charset="0"/>
              <a:buChar char="•"/>
            </a:pPr>
            <a:r>
              <a:rPr lang="en-US" dirty="0"/>
              <a:t>Push saline into lumen</a:t>
            </a:r>
          </a:p>
          <a:p>
            <a:pPr marL="285750" indent="-285750">
              <a:spcBef>
                <a:spcPts val="600"/>
              </a:spcBef>
              <a:buFont typeface="Arial" panose="020B0604020202020204" pitchFamily="34" charset="0"/>
              <a:buChar char="•"/>
            </a:pPr>
            <a:r>
              <a:rPr lang="en-US" dirty="0"/>
              <a:t>Attach disinfection cap to the end of the needleless connector</a:t>
            </a:r>
          </a:p>
          <a:p>
            <a:pPr marL="285750" indent="-285750">
              <a:spcBef>
                <a:spcPts val="600"/>
              </a:spcBef>
              <a:buFont typeface="Arial" panose="020B0604020202020204" pitchFamily="34" charset="0"/>
              <a:buChar char="•"/>
            </a:pPr>
            <a:r>
              <a:rPr lang="en-US" dirty="0"/>
              <a:t>Repeat for each lumen.</a:t>
            </a:r>
          </a:p>
          <a:p>
            <a:pPr marL="285750" indent="-285750">
              <a:spcBef>
                <a:spcPts val="600"/>
              </a:spcBef>
              <a:buFont typeface="Arial" panose="020B0604020202020204" pitchFamily="34" charset="0"/>
              <a:buChar char="•"/>
            </a:pPr>
            <a:r>
              <a:rPr lang="en-US" dirty="0"/>
              <a:t>Throw away trash</a:t>
            </a:r>
          </a:p>
          <a:p>
            <a:pPr marL="285750" indent="-285750">
              <a:spcBef>
                <a:spcPts val="600"/>
              </a:spcBef>
              <a:buFont typeface="Arial" panose="020B0604020202020204" pitchFamily="34" charset="0"/>
              <a:buChar char="•"/>
            </a:pPr>
            <a:r>
              <a:rPr lang="en-US" dirty="0"/>
              <a:t>Perform hand hygiene</a:t>
            </a:r>
          </a:p>
        </p:txBody>
      </p:sp>
      <p:sp>
        <p:nvSpPr>
          <p:cNvPr id="3" name="Title 2">
            <a:extLst>
              <a:ext uri="{FF2B5EF4-FFF2-40B4-BE49-F238E27FC236}">
                <a16:creationId xmlns:a16="http://schemas.microsoft.com/office/drawing/2014/main" id="{82E2CFED-671A-DB0B-61B7-C551F9ADA041}"/>
              </a:ext>
            </a:extLst>
          </p:cNvPr>
          <p:cNvSpPr>
            <a:spLocks noGrp="1" noRot="1" noMove="1" noResize="1" noEditPoints="1" noAdjustHandles="1" noChangeArrowheads="1" noChangeShapeType="1"/>
          </p:cNvSpPr>
          <p:nvPr>
            <p:ph type="title"/>
          </p:nvPr>
        </p:nvSpPr>
        <p:spPr/>
        <p:txBody>
          <a:bodyPr/>
          <a:lstStyle/>
          <a:p>
            <a:r>
              <a:rPr lang="en-US" sz="2800" dirty="0"/>
              <a:t>Disconnecting the TPN Tubing &amp; Flushing CVC</a:t>
            </a:r>
          </a:p>
        </p:txBody>
      </p:sp>
      <p:sp>
        <p:nvSpPr>
          <p:cNvPr id="6" name="Footer Placeholder 5">
            <a:extLst>
              <a:ext uri="{FF2B5EF4-FFF2-40B4-BE49-F238E27FC236}">
                <a16:creationId xmlns:a16="http://schemas.microsoft.com/office/drawing/2014/main" id="{3E4E008E-EBF6-13A3-EA26-FFBA56E4274C}"/>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3529447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068C90-C255-5DCA-8CE5-AD6A2161E07A}"/>
              </a:ext>
            </a:extLst>
          </p:cNvPr>
          <p:cNvSpPr>
            <a:spLocks noGrp="1" noRot="1" noMove="1" noResize="1" noEditPoints="1" noAdjustHandles="1" noChangeArrowheads="1" noChangeShapeType="1"/>
          </p:cNvSpPr>
          <p:nvPr>
            <p:ph sz="quarter" idx="12"/>
          </p:nvPr>
        </p:nvSpPr>
        <p:spPr/>
        <p:txBody>
          <a:bodyPr/>
          <a:lstStyle/>
          <a:p>
            <a:pPr marL="285750" indent="-285750">
              <a:spcBef>
                <a:spcPts val="1200"/>
              </a:spcBef>
              <a:buFont typeface="Arial" panose="020B0604020202020204" pitchFamily="34" charset="0"/>
              <a:buChar char="•"/>
            </a:pPr>
            <a:r>
              <a:rPr lang="en-US" dirty="0"/>
              <a:t>High dextrose concentration can cause hyperglycemia</a:t>
            </a:r>
          </a:p>
          <a:p>
            <a:pPr marL="285750" indent="-285750">
              <a:spcBef>
                <a:spcPts val="1200"/>
              </a:spcBef>
              <a:buFont typeface="Arial" panose="020B0604020202020204" pitchFamily="34" charset="0"/>
              <a:buChar char="•"/>
            </a:pPr>
            <a:r>
              <a:rPr lang="en-US" dirty="0"/>
              <a:t>First dose: Check blood glucose at baseline, then as ordered (often at the 1 to 2-hour mark)</a:t>
            </a:r>
          </a:p>
          <a:p>
            <a:pPr marL="285750" indent="-285750">
              <a:spcBef>
                <a:spcPts val="1200"/>
              </a:spcBef>
              <a:buFont typeface="Arial" panose="020B0604020202020204" pitchFamily="34" charset="0"/>
              <a:buChar char="•"/>
            </a:pPr>
            <a:r>
              <a:rPr lang="en-US" dirty="0"/>
              <a:t>Diabetic or high-risk patients: Close monitoring may be needed</a:t>
            </a:r>
          </a:p>
          <a:p>
            <a:pPr marL="285750" indent="-285750">
              <a:spcBef>
                <a:spcPts val="1200"/>
              </a:spcBef>
              <a:buFont typeface="Arial" panose="020B0604020202020204" pitchFamily="34" charset="0"/>
              <a:buChar char="•"/>
            </a:pPr>
            <a:r>
              <a:rPr lang="en-US" dirty="0"/>
              <a:t>Document results and provider notification (if abnormal)</a:t>
            </a:r>
          </a:p>
        </p:txBody>
      </p:sp>
      <p:sp>
        <p:nvSpPr>
          <p:cNvPr id="3" name="Title 2">
            <a:extLst>
              <a:ext uri="{FF2B5EF4-FFF2-40B4-BE49-F238E27FC236}">
                <a16:creationId xmlns:a16="http://schemas.microsoft.com/office/drawing/2014/main" id="{E952D613-9390-38E4-00EF-AE877798292C}"/>
              </a:ext>
            </a:extLst>
          </p:cNvPr>
          <p:cNvSpPr>
            <a:spLocks noGrp="1" noRot="1" noMove="1" noResize="1" noEditPoints="1" noAdjustHandles="1" noChangeArrowheads="1" noChangeShapeType="1"/>
          </p:cNvSpPr>
          <p:nvPr>
            <p:ph type="title"/>
          </p:nvPr>
        </p:nvSpPr>
        <p:spPr/>
        <p:txBody>
          <a:bodyPr/>
          <a:lstStyle/>
          <a:p>
            <a:r>
              <a:rPr lang="en-US" dirty="0"/>
              <a:t>Blood Glucose Monitoring</a:t>
            </a:r>
          </a:p>
        </p:txBody>
      </p:sp>
      <p:sp>
        <p:nvSpPr>
          <p:cNvPr id="4" name="Footer Placeholder 3">
            <a:extLst>
              <a:ext uri="{FF2B5EF4-FFF2-40B4-BE49-F238E27FC236}">
                <a16:creationId xmlns:a16="http://schemas.microsoft.com/office/drawing/2014/main" id="{1472E496-AE2A-1E55-E243-82CB9F420C1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99B5AC41-AE85-ED9C-9485-BA6F5A1A1C69}"/>
              </a:ext>
            </a:extLst>
          </p:cNvPr>
          <p:cNvSpPr>
            <a:spLocks noGrp="1"/>
          </p:cNvSpPr>
          <p:nvPr>
            <p:ph type="sldNum" sz="quarter" idx="14"/>
          </p:nvPr>
        </p:nvSpPr>
        <p:spPr/>
        <p:txBody>
          <a:bodyPr/>
          <a:lstStyle/>
          <a:p>
            <a:fld id="{C1FF6DA9-008F-8B48-92A6-B652298478BF}" type="slidenum">
              <a:rPr lang="en-US" smtClean="0"/>
              <a:t>52</a:t>
            </a:fld>
            <a:endParaRPr lang="en-US"/>
          </a:p>
        </p:txBody>
      </p:sp>
    </p:spTree>
    <p:extLst>
      <p:ext uri="{BB962C8B-B14F-4D97-AF65-F5344CB8AC3E}">
        <p14:creationId xmlns:p14="http://schemas.microsoft.com/office/powerpoint/2010/main" val="243295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5F98-B09E-706C-5FFF-15471F8FE788}"/>
              </a:ext>
            </a:extLst>
          </p:cNvPr>
          <p:cNvSpPr>
            <a:spLocks noGrp="1" noRot="1" noMove="1" noResize="1" noEditPoints="1" noAdjustHandles="1" noChangeArrowheads="1" noChangeShapeType="1"/>
          </p:cNvSpPr>
          <p:nvPr>
            <p:ph type="title"/>
          </p:nvPr>
        </p:nvSpPr>
        <p:spPr>
          <a:xfrm>
            <a:off x="728067" y="573642"/>
            <a:ext cx="7687866" cy="5141913"/>
          </a:xfrm>
        </p:spPr>
        <p:txBody>
          <a:bodyPr tIns="914400"/>
          <a:lstStyle/>
          <a:p>
            <a:r>
              <a:rPr lang="en-US" dirty="0"/>
              <a:t>Complications</a:t>
            </a:r>
          </a:p>
        </p:txBody>
      </p:sp>
      <p:sp>
        <p:nvSpPr>
          <p:cNvPr id="3" name="Footer Placeholder 2">
            <a:extLst>
              <a:ext uri="{FF2B5EF4-FFF2-40B4-BE49-F238E27FC236}">
                <a16:creationId xmlns:a16="http://schemas.microsoft.com/office/drawing/2014/main" id="{A40A5E4C-3FBE-9C58-27F5-2473CAA89AC7}"/>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CD697954-568D-54A7-CE88-50BF16845018}"/>
              </a:ext>
            </a:extLst>
          </p:cNvPr>
          <p:cNvSpPr>
            <a:spLocks noGrp="1"/>
          </p:cNvSpPr>
          <p:nvPr>
            <p:ph type="sldNum" sz="quarter" idx="11"/>
          </p:nvPr>
        </p:nvSpPr>
        <p:spPr/>
        <p:txBody>
          <a:bodyPr/>
          <a:lstStyle/>
          <a:p>
            <a:fld id="{C1FF6DA9-008F-8B48-92A6-B652298478BF}" type="slidenum">
              <a:rPr lang="en-US" smtClean="0"/>
              <a:t>53</a:t>
            </a:fld>
            <a:endParaRPr lang="en-US"/>
          </a:p>
        </p:txBody>
      </p:sp>
    </p:spTree>
    <p:extLst>
      <p:ext uri="{BB962C8B-B14F-4D97-AF65-F5344CB8AC3E}">
        <p14:creationId xmlns:p14="http://schemas.microsoft.com/office/powerpoint/2010/main" val="131594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0951D8D-453A-F74C-7790-C466B97A99A9}"/>
              </a:ext>
            </a:extLst>
          </p:cNvPr>
          <p:cNvGraphicFramePr>
            <a:graphicFrameLocks noGrp="1" noDrilldown="1" noMove="1" noResize="1"/>
          </p:cNvGraphicFramePr>
          <p:nvPr>
            <p:extLst>
              <p:ext uri="{D42A27DB-BD31-4B8C-83A1-F6EECF244321}">
                <p14:modId xmlns:p14="http://schemas.microsoft.com/office/powerpoint/2010/main" val="1465118133"/>
              </p:ext>
            </p:extLst>
          </p:nvPr>
        </p:nvGraphicFramePr>
        <p:xfrm>
          <a:off x="151075" y="1047142"/>
          <a:ext cx="8841849" cy="3114040"/>
        </p:xfrm>
        <a:graphic>
          <a:graphicData uri="http://schemas.openxmlformats.org/drawingml/2006/table">
            <a:tbl>
              <a:tblPr firstRow="1" bandRow="1">
                <a:tableStyleId>{5C22544A-7EE6-4342-B048-85BDC9FD1C3A}</a:tableStyleId>
              </a:tblPr>
              <a:tblGrid>
                <a:gridCol w="2947283">
                  <a:extLst>
                    <a:ext uri="{9D8B030D-6E8A-4147-A177-3AD203B41FA5}">
                      <a16:colId xmlns:a16="http://schemas.microsoft.com/office/drawing/2014/main" val="1148632531"/>
                    </a:ext>
                  </a:extLst>
                </a:gridCol>
                <a:gridCol w="2947283">
                  <a:extLst>
                    <a:ext uri="{9D8B030D-6E8A-4147-A177-3AD203B41FA5}">
                      <a16:colId xmlns:a16="http://schemas.microsoft.com/office/drawing/2014/main" val="4196694478"/>
                    </a:ext>
                  </a:extLst>
                </a:gridCol>
                <a:gridCol w="2947283">
                  <a:extLst>
                    <a:ext uri="{9D8B030D-6E8A-4147-A177-3AD203B41FA5}">
                      <a16:colId xmlns:a16="http://schemas.microsoft.com/office/drawing/2014/main" val="3237307414"/>
                    </a:ext>
                  </a:extLst>
                </a:gridCol>
              </a:tblGrid>
              <a:tr h="370840">
                <a:tc>
                  <a:txBody>
                    <a:bodyPr/>
                    <a:lstStyle/>
                    <a:p>
                      <a:pPr algn="ctr"/>
                      <a:r>
                        <a:rPr lang="en-US" sz="1400" dirty="0"/>
                        <a:t>ASPECT</a:t>
                      </a:r>
                    </a:p>
                  </a:txBody>
                  <a:tcPr/>
                </a:tc>
                <a:tc>
                  <a:txBody>
                    <a:bodyPr/>
                    <a:lstStyle/>
                    <a:p>
                      <a:pPr algn="ctr"/>
                      <a:r>
                        <a:rPr lang="en-US" sz="1400" dirty="0"/>
                        <a:t>HOSPITAL SETTING</a:t>
                      </a:r>
                    </a:p>
                  </a:txBody>
                  <a:tcPr/>
                </a:tc>
                <a:tc>
                  <a:txBody>
                    <a:bodyPr/>
                    <a:lstStyle/>
                    <a:p>
                      <a:pPr algn="ctr"/>
                      <a:r>
                        <a:rPr lang="en-US" sz="1400" dirty="0"/>
                        <a:t>HOME CARE SETTING</a:t>
                      </a:r>
                    </a:p>
                  </a:txBody>
                  <a:tcPr/>
                </a:tc>
                <a:extLst>
                  <a:ext uri="{0D108BD9-81ED-4DB2-BD59-A6C34878D82A}">
                    <a16:rowId xmlns:a16="http://schemas.microsoft.com/office/drawing/2014/main" val="2972556043"/>
                  </a:ext>
                </a:extLst>
              </a:tr>
              <a:tr h="370840">
                <a:tc>
                  <a:txBody>
                    <a:bodyPr/>
                    <a:lstStyle/>
                    <a:p>
                      <a:pPr algn="ctr"/>
                      <a:r>
                        <a:rPr lang="en-US" sz="1200" dirty="0"/>
                        <a:t>Environment</a:t>
                      </a:r>
                    </a:p>
                  </a:txBody>
                  <a:tcPr/>
                </a:tc>
                <a:tc>
                  <a:txBody>
                    <a:bodyPr/>
                    <a:lstStyle/>
                    <a:p>
                      <a:pPr algn="ctr"/>
                      <a:r>
                        <a:rPr lang="en-US" sz="1200" dirty="0"/>
                        <a:t>Controlled; Sterile Environment</a:t>
                      </a:r>
                    </a:p>
                  </a:txBody>
                  <a:tcPr/>
                </a:tc>
                <a:tc>
                  <a:txBody>
                    <a:bodyPr/>
                    <a:lstStyle/>
                    <a:p>
                      <a:pPr algn="ctr"/>
                      <a:r>
                        <a:rPr lang="en-US" sz="1200" dirty="0"/>
                        <a:t>Uncontrolled </a:t>
                      </a:r>
                      <a:br>
                        <a:rPr lang="en-US" sz="1200" dirty="0"/>
                      </a:br>
                      <a:r>
                        <a:rPr lang="en-US" sz="1200" dirty="0"/>
                        <a:t>(pets, children, clutter, refrigerator)</a:t>
                      </a:r>
                    </a:p>
                  </a:txBody>
                  <a:tcPr/>
                </a:tc>
                <a:extLst>
                  <a:ext uri="{0D108BD9-81ED-4DB2-BD59-A6C34878D82A}">
                    <a16:rowId xmlns:a16="http://schemas.microsoft.com/office/drawing/2014/main" val="3169990616"/>
                  </a:ext>
                </a:extLst>
              </a:tr>
              <a:tr h="370840">
                <a:tc>
                  <a:txBody>
                    <a:bodyPr/>
                    <a:lstStyle/>
                    <a:p>
                      <a:pPr algn="ctr"/>
                      <a:r>
                        <a:rPr lang="en-US" sz="1200" dirty="0"/>
                        <a:t>Staffing</a:t>
                      </a:r>
                    </a:p>
                  </a:txBody>
                  <a:tcPr/>
                </a:tc>
                <a:tc>
                  <a:txBody>
                    <a:bodyPr/>
                    <a:lstStyle/>
                    <a:p>
                      <a:pPr algn="ctr"/>
                      <a:r>
                        <a:rPr lang="en-US" sz="1200" dirty="0"/>
                        <a:t>Continuous monitoring by multiple clinicians</a:t>
                      </a:r>
                    </a:p>
                  </a:txBody>
                  <a:tcPr/>
                </a:tc>
                <a:tc>
                  <a:txBody>
                    <a:bodyPr/>
                    <a:lstStyle/>
                    <a:p>
                      <a:pPr algn="ctr"/>
                      <a:r>
                        <a:rPr lang="en-US" sz="1200" dirty="0"/>
                        <a:t>Intermittent RN visits; Care-Giver led Care</a:t>
                      </a:r>
                    </a:p>
                  </a:txBody>
                  <a:tcPr/>
                </a:tc>
                <a:extLst>
                  <a:ext uri="{0D108BD9-81ED-4DB2-BD59-A6C34878D82A}">
                    <a16:rowId xmlns:a16="http://schemas.microsoft.com/office/drawing/2014/main" val="128152866"/>
                  </a:ext>
                </a:extLst>
              </a:tr>
              <a:tr h="370840">
                <a:tc>
                  <a:txBody>
                    <a:bodyPr/>
                    <a:lstStyle/>
                    <a:p>
                      <a:pPr algn="ctr"/>
                      <a:r>
                        <a:rPr lang="en-US" sz="1200" dirty="0"/>
                        <a:t>Supplies &amp; Equipment</a:t>
                      </a:r>
                    </a:p>
                  </a:txBody>
                  <a:tcPr/>
                </a:tc>
                <a:tc>
                  <a:txBody>
                    <a:bodyPr/>
                    <a:lstStyle/>
                    <a:p>
                      <a:pPr algn="ctr"/>
                      <a:r>
                        <a:rPr lang="en-US" sz="1200" dirty="0"/>
                        <a:t>Readily available</a:t>
                      </a:r>
                      <a:br>
                        <a:rPr lang="en-US" sz="1200" dirty="0"/>
                      </a:br>
                      <a:r>
                        <a:rPr lang="en-US" sz="1200" dirty="0"/>
                        <a:t>(pumps, filters, emergency medications)</a:t>
                      </a:r>
                    </a:p>
                  </a:txBody>
                  <a:tcPr/>
                </a:tc>
                <a:tc>
                  <a:txBody>
                    <a:bodyPr/>
                    <a:lstStyle/>
                    <a:p>
                      <a:pPr algn="ctr"/>
                      <a:r>
                        <a:rPr lang="en-US" sz="1200" dirty="0"/>
                        <a:t>Limited to what is provided by infusion program</a:t>
                      </a:r>
                    </a:p>
                  </a:txBody>
                  <a:tcPr/>
                </a:tc>
                <a:extLst>
                  <a:ext uri="{0D108BD9-81ED-4DB2-BD59-A6C34878D82A}">
                    <a16:rowId xmlns:a16="http://schemas.microsoft.com/office/drawing/2014/main" val="4255792691"/>
                  </a:ext>
                </a:extLst>
              </a:tr>
              <a:tr h="370840">
                <a:tc>
                  <a:txBody>
                    <a:bodyPr/>
                    <a:lstStyle/>
                    <a:p>
                      <a:pPr algn="ctr"/>
                      <a:r>
                        <a:rPr lang="en-US" sz="1200" dirty="0"/>
                        <a:t>Emergency Response</a:t>
                      </a:r>
                    </a:p>
                  </a:txBody>
                  <a:tcPr/>
                </a:tc>
                <a:tc>
                  <a:txBody>
                    <a:bodyPr/>
                    <a:lstStyle/>
                    <a:p>
                      <a:pPr algn="ctr"/>
                      <a:r>
                        <a:rPr lang="en-US" sz="1200" dirty="0"/>
                        <a:t>Rapid response team</a:t>
                      </a:r>
                      <a:br>
                        <a:rPr lang="en-US" sz="1200" dirty="0"/>
                      </a:br>
                      <a:r>
                        <a:rPr lang="en-US" sz="1200" dirty="0"/>
                        <a:t>Code Team available</a:t>
                      </a:r>
                    </a:p>
                  </a:txBody>
                  <a:tcPr/>
                </a:tc>
                <a:tc>
                  <a:txBody>
                    <a:bodyPr/>
                    <a:lstStyle/>
                    <a:p>
                      <a:pPr algn="ctr"/>
                      <a:r>
                        <a:rPr lang="en-US" sz="1200" dirty="0"/>
                        <a:t>RN must call 911</a:t>
                      </a:r>
                      <a:br>
                        <a:rPr lang="en-US" sz="1200" dirty="0"/>
                      </a:br>
                      <a:r>
                        <a:rPr lang="en-US" sz="1200" dirty="0"/>
                        <a:t>Delayed EMS response possible</a:t>
                      </a:r>
                    </a:p>
                  </a:txBody>
                  <a:tcPr/>
                </a:tc>
                <a:extLst>
                  <a:ext uri="{0D108BD9-81ED-4DB2-BD59-A6C34878D82A}">
                    <a16:rowId xmlns:a16="http://schemas.microsoft.com/office/drawing/2014/main" val="1759940314"/>
                  </a:ext>
                </a:extLst>
              </a:tr>
              <a:tr h="370840">
                <a:tc>
                  <a:txBody>
                    <a:bodyPr/>
                    <a:lstStyle/>
                    <a:p>
                      <a:pPr algn="ctr"/>
                      <a:r>
                        <a:rPr lang="en-US" sz="1200" dirty="0"/>
                        <a:t>Infection Control</a:t>
                      </a:r>
                    </a:p>
                  </a:txBody>
                  <a:tcPr/>
                </a:tc>
                <a:tc>
                  <a:txBody>
                    <a:bodyPr/>
                    <a:lstStyle/>
                    <a:p>
                      <a:pPr algn="ctr"/>
                      <a:r>
                        <a:rPr lang="en-US" sz="1200" dirty="0"/>
                        <a:t>Hospital Infection-Prevention Infrastructure</a:t>
                      </a:r>
                    </a:p>
                  </a:txBody>
                  <a:tcPr/>
                </a:tc>
                <a:tc>
                  <a:txBody>
                    <a:bodyPr/>
                    <a:lstStyle/>
                    <a:p>
                      <a:pPr algn="ctr"/>
                      <a:r>
                        <a:rPr lang="en-US" sz="1200" dirty="0"/>
                        <a:t>Dependent on patient/caregiver compliance and RN teaching</a:t>
                      </a:r>
                    </a:p>
                  </a:txBody>
                  <a:tcPr/>
                </a:tc>
                <a:extLst>
                  <a:ext uri="{0D108BD9-81ED-4DB2-BD59-A6C34878D82A}">
                    <a16:rowId xmlns:a16="http://schemas.microsoft.com/office/drawing/2014/main" val="52405235"/>
                  </a:ext>
                </a:extLst>
              </a:tr>
              <a:tr h="370840">
                <a:tc>
                  <a:txBody>
                    <a:bodyPr/>
                    <a:lstStyle/>
                    <a:p>
                      <a:pPr algn="ctr"/>
                      <a:r>
                        <a:rPr lang="en-US" sz="1200" dirty="0"/>
                        <a:t>Documentation</a:t>
                      </a:r>
                    </a:p>
                  </a:txBody>
                  <a:tcPr/>
                </a:tc>
                <a:tc>
                  <a:txBody>
                    <a:bodyPr/>
                    <a:lstStyle/>
                    <a:p>
                      <a:pPr algn="ctr"/>
                      <a:r>
                        <a:rPr lang="en-US" sz="1200" dirty="0"/>
                        <a:t>Charted in EMR with frequent inpatient monitoring</a:t>
                      </a:r>
                    </a:p>
                  </a:txBody>
                  <a:tcPr/>
                </a:tc>
                <a:tc>
                  <a:txBody>
                    <a:bodyPr/>
                    <a:lstStyle/>
                    <a:p>
                      <a:pPr algn="ctr"/>
                      <a:r>
                        <a:rPr lang="en-US" sz="1200" dirty="0"/>
                        <a:t>Charted in EMR remotely by RN, less continuous oversight</a:t>
                      </a:r>
                    </a:p>
                  </a:txBody>
                  <a:tcPr/>
                </a:tc>
                <a:extLst>
                  <a:ext uri="{0D108BD9-81ED-4DB2-BD59-A6C34878D82A}">
                    <a16:rowId xmlns:a16="http://schemas.microsoft.com/office/drawing/2014/main" val="3460940392"/>
                  </a:ext>
                </a:extLst>
              </a:tr>
            </a:tbl>
          </a:graphicData>
        </a:graphic>
      </p:graphicFrame>
      <p:sp>
        <p:nvSpPr>
          <p:cNvPr id="4" name="TextBox 3">
            <a:extLst>
              <a:ext uri="{FF2B5EF4-FFF2-40B4-BE49-F238E27FC236}">
                <a16:creationId xmlns:a16="http://schemas.microsoft.com/office/drawing/2014/main" id="{E2DFF523-3F96-38FC-8F61-5807917E0B0F}"/>
              </a:ext>
            </a:extLst>
          </p:cNvPr>
          <p:cNvSpPr txBox="1">
            <a:spLocks noGrp="1" noRot="1" noMove="1" noResize="1" noEditPoints="1" noAdjustHandles="1" noChangeArrowheads="1" noChangeShapeType="1"/>
          </p:cNvSpPr>
          <p:nvPr/>
        </p:nvSpPr>
        <p:spPr>
          <a:xfrm>
            <a:off x="723569" y="4245997"/>
            <a:ext cx="7927450" cy="1041620"/>
          </a:xfrm>
          <a:prstGeom prst="rect">
            <a:avLst/>
          </a:prstGeom>
          <a:noFill/>
        </p:spPr>
        <p:txBody>
          <a:bodyPr wrap="square" lIns="0" tIns="0" rIns="0" bIns="0" rtlCol="0">
            <a:normAutofit fontScale="85000" lnSpcReduction="10000"/>
          </a:bodyPr>
          <a:lstStyle/>
          <a:p>
            <a:pPr marL="0" indent="-3657600" algn="ctr">
              <a:lnSpc>
                <a:spcPct val="170000"/>
              </a:lnSpc>
              <a:spcAft>
                <a:spcPts val="600"/>
              </a:spcAft>
            </a:pPr>
            <a:r>
              <a:rPr lang="en-US" sz="1800" b="1" i="1" dirty="0">
                <a:solidFill>
                  <a:schemeClr val="accent4">
                    <a:lumMod val="50000"/>
                  </a:schemeClr>
                </a:solidFill>
                <a:latin typeface="+mn-lt"/>
                <a:ea typeface="Roboto" panose="02000000000000000000" pitchFamily="2" charset="0"/>
                <a:cs typeface="Times New Roman" panose="02020603050405020304" pitchFamily="18" charset="0"/>
              </a:rPr>
              <a:t>This comparison table reinforces why homecare first-dose TPN requires strict adherence to protocol – because the safety net is thinner outside of the hospital</a:t>
            </a:r>
          </a:p>
        </p:txBody>
      </p:sp>
      <p:sp>
        <p:nvSpPr>
          <p:cNvPr id="2" name="Footer Placeholder 1">
            <a:extLst>
              <a:ext uri="{FF2B5EF4-FFF2-40B4-BE49-F238E27FC236}">
                <a16:creationId xmlns:a16="http://schemas.microsoft.com/office/drawing/2014/main" id="{43B69F69-153A-2629-BD2C-8A480ABEE8CD}"/>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73CD434F-5A45-2847-6A94-5679146E996D}"/>
              </a:ext>
            </a:extLst>
          </p:cNvPr>
          <p:cNvSpPr>
            <a:spLocks noGrp="1"/>
          </p:cNvSpPr>
          <p:nvPr>
            <p:ph type="sldNum" sz="quarter" idx="11"/>
          </p:nvPr>
        </p:nvSpPr>
        <p:spPr/>
        <p:txBody>
          <a:bodyPr/>
          <a:lstStyle/>
          <a:p>
            <a:fld id="{C1FF6DA9-008F-8B48-92A6-B652298478BF}" type="slidenum">
              <a:rPr lang="en-US" smtClean="0"/>
              <a:t>54</a:t>
            </a:fld>
            <a:endParaRPr lang="en-US"/>
          </a:p>
        </p:txBody>
      </p:sp>
    </p:spTree>
    <p:extLst>
      <p:ext uri="{BB962C8B-B14F-4D97-AF65-F5344CB8AC3E}">
        <p14:creationId xmlns:p14="http://schemas.microsoft.com/office/powerpoint/2010/main" val="169535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85B71E-0593-2839-1E3D-4D6E65C9A717}"/>
              </a:ext>
            </a:extLst>
          </p:cNvPr>
          <p:cNvSpPr>
            <a:spLocks noGrp="1" noRot="1" noMove="1" noResize="1" noEditPoints="1" noAdjustHandles="1" noChangeArrowheads="1" noChangeShapeType="1"/>
          </p:cNvSpPr>
          <p:nvPr>
            <p:ph sz="quarter" idx="12"/>
          </p:nvPr>
        </p:nvSpPr>
        <p:spPr/>
        <p:txBody>
          <a:bodyPr/>
          <a:lstStyle/>
          <a:p>
            <a:pPr marL="285750" indent="-285750">
              <a:spcBef>
                <a:spcPts val="1200"/>
              </a:spcBef>
              <a:buFont typeface="Arial" panose="020B0604020202020204" pitchFamily="34" charset="0"/>
              <a:buChar char="•"/>
            </a:pPr>
            <a:r>
              <a:rPr lang="en-US" dirty="0"/>
              <a:t>Be prepared for infusion reactions (rash, shortness of breath, anaphylaxis)</a:t>
            </a:r>
          </a:p>
          <a:p>
            <a:pPr marL="285750" indent="-285750">
              <a:spcBef>
                <a:spcPts val="1200"/>
              </a:spcBef>
              <a:buFont typeface="Arial" panose="020B0604020202020204" pitchFamily="34" charset="0"/>
              <a:buChar char="•"/>
            </a:pPr>
            <a:r>
              <a:rPr lang="en-US" dirty="0"/>
              <a:t>Follow agency emergency protocol: Stop the infusion, maintain IV access, call 911, notify provider</a:t>
            </a:r>
          </a:p>
          <a:p>
            <a:pPr marL="285750" indent="-285750">
              <a:spcBef>
                <a:spcPts val="1200"/>
              </a:spcBef>
              <a:buFont typeface="Arial" panose="020B0604020202020204" pitchFamily="34" charset="0"/>
              <a:buChar char="•"/>
            </a:pPr>
            <a:r>
              <a:rPr lang="en-US" dirty="0"/>
              <a:t>Keep supplies available: Gloves, masks, extra tubing, batteries, sharps container</a:t>
            </a:r>
          </a:p>
          <a:p>
            <a:pPr marL="285750" indent="-285750">
              <a:spcBef>
                <a:spcPts val="1200"/>
              </a:spcBef>
              <a:buFont typeface="Arial" panose="020B0604020202020204" pitchFamily="34" charset="0"/>
              <a:buChar char="•"/>
            </a:pPr>
            <a:r>
              <a:rPr lang="en-US" dirty="0"/>
              <a:t>Caregiver must know when/how to call RN or emergency services</a:t>
            </a:r>
          </a:p>
        </p:txBody>
      </p:sp>
      <p:sp>
        <p:nvSpPr>
          <p:cNvPr id="3" name="Title 2">
            <a:extLst>
              <a:ext uri="{FF2B5EF4-FFF2-40B4-BE49-F238E27FC236}">
                <a16:creationId xmlns:a16="http://schemas.microsoft.com/office/drawing/2014/main" id="{46E3F7C0-F483-7EBC-F2C1-4A5F53828D33}"/>
              </a:ext>
            </a:extLst>
          </p:cNvPr>
          <p:cNvSpPr>
            <a:spLocks noGrp="1" noRot="1" noMove="1" noResize="1" noEditPoints="1" noAdjustHandles="1" noChangeArrowheads="1" noChangeShapeType="1"/>
          </p:cNvSpPr>
          <p:nvPr>
            <p:ph type="title"/>
          </p:nvPr>
        </p:nvSpPr>
        <p:spPr/>
        <p:txBody>
          <a:bodyPr/>
          <a:lstStyle/>
          <a:p>
            <a:r>
              <a:rPr lang="en-US" dirty="0"/>
              <a:t>Emergency Readiness in the Home</a:t>
            </a:r>
          </a:p>
        </p:txBody>
      </p:sp>
      <p:sp>
        <p:nvSpPr>
          <p:cNvPr id="4" name="Footer Placeholder 3">
            <a:extLst>
              <a:ext uri="{FF2B5EF4-FFF2-40B4-BE49-F238E27FC236}">
                <a16:creationId xmlns:a16="http://schemas.microsoft.com/office/drawing/2014/main" id="{BF2DAE7A-3419-8FE0-B28E-3D92AD8D5F29}"/>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7CF10123-7106-DD00-8C9D-DF38967F1A8B}"/>
              </a:ext>
            </a:extLst>
          </p:cNvPr>
          <p:cNvSpPr>
            <a:spLocks noGrp="1"/>
          </p:cNvSpPr>
          <p:nvPr>
            <p:ph type="sldNum" sz="quarter" idx="14"/>
          </p:nvPr>
        </p:nvSpPr>
        <p:spPr/>
        <p:txBody>
          <a:bodyPr/>
          <a:lstStyle/>
          <a:p>
            <a:fld id="{C1FF6DA9-008F-8B48-92A6-B652298478BF}" type="slidenum">
              <a:rPr lang="en-US" smtClean="0"/>
              <a:t>55</a:t>
            </a:fld>
            <a:endParaRPr lang="en-US"/>
          </a:p>
        </p:txBody>
      </p:sp>
    </p:spTree>
    <p:extLst>
      <p:ext uri="{BB962C8B-B14F-4D97-AF65-F5344CB8AC3E}">
        <p14:creationId xmlns:p14="http://schemas.microsoft.com/office/powerpoint/2010/main" val="224362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2722-1C0D-A8F4-1AB0-A381D4A6CB8E}"/>
              </a:ext>
            </a:extLst>
          </p:cNvPr>
          <p:cNvSpPr>
            <a:spLocks noGrp="1" noRot="1" noMove="1" noResize="1" noEditPoints="1" noAdjustHandles="1" noChangeArrowheads="1" noChangeShapeType="1"/>
          </p:cNvSpPr>
          <p:nvPr>
            <p:ph type="title"/>
          </p:nvPr>
        </p:nvSpPr>
        <p:spPr/>
        <p:txBody>
          <a:bodyPr/>
          <a:lstStyle/>
          <a:p>
            <a:r>
              <a:rPr lang="en-US" dirty="0"/>
              <a:t>Risks &amp; Complications</a:t>
            </a:r>
          </a:p>
        </p:txBody>
      </p:sp>
      <p:graphicFrame>
        <p:nvGraphicFramePr>
          <p:cNvPr id="8" name="Content Placeholder 7">
            <a:extLst>
              <a:ext uri="{FF2B5EF4-FFF2-40B4-BE49-F238E27FC236}">
                <a16:creationId xmlns:a16="http://schemas.microsoft.com/office/drawing/2014/main" id="{E78336C2-227F-BF18-9EB2-4215DD48F6BD}"/>
              </a:ext>
            </a:extLst>
          </p:cNvPr>
          <p:cNvGraphicFramePr>
            <a:graphicFrameLocks noGrp="1" noDrilldown="1" noMove="1" noResize="1"/>
          </p:cNvGraphicFramePr>
          <p:nvPr>
            <p:ph sz="quarter" idx="12"/>
            <p:extLst>
              <p:ext uri="{D42A27DB-BD31-4B8C-83A1-F6EECF244321}">
                <p14:modId xmlns:p14="http://schemas.microsoft.com/office/powerpoint/2010/main" val="2790762856"/>
              </p:ext>
            </p:extLst>
          </p:nvPr>
        </p:nvGraphicFramePr>
        <p:xfrm>
          <a:off x="999495" y="1443868"/>
          <a:ext cx="7688262" cy="5181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8982D867-A8CE-1353-ED2C-293A2AAA22FD}"/>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E3532F27-7D35-F1C5-223C-15A115B188D7}"/>
              </a:ext>
            </a:extLst>
          </p:cNvPr>
          <p:cNvSpPr>
            <a:spLocks noGrp="1"/>
          </p:cNvSpPr>
          <p:nvPr>
            <p:ph type="sldNum" sz="quarter" idx="14"/>
          </p:nvPr>
        </p:nvSpPr>
        <p:spPr/>
        <p:txBody>
          <a:bodyPr/>
          <a:lstStyle/>
          <a:p>
            <a:fld id="{C1FF6DA9-008F-8B48-92A6-B652298478BF}" type="slidenum">
              <a:rPr lang="en-US" smtClean="0"/>
              <a:t>56</a:t>
            </a:fld>
            <a:endParaRPr lang="en-US"/>
          </a:p>
        </p:txBody>
      </p:sp>
    </p:spTree>
    <p:extLst>
      <p:ext uri="{BB962C8B-B14F-4D97-AF65-F5344CB8AC3E}">
        <p14:creationId xmlns:p14="http://schemas.microsoft.com/office/powerpoint/2010/main" val="2679412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0D2375-B9A6-15DE-EBFE-4572DC0B3A53}"/>
              </a:ext>
            </a:extLst>
          </p:cNvPr>
          <p:cNvSpPr>
            <a:spLocks noGrp="1" noRot="1" noMove="1" noResize="1" noEditPoints="1" noAdjustHandles="1" noChangeArrowheads="1" noChangeShapeType="1"/>
          </p:cNvSpPr>
          <p:nvPr>
            <p:ph type="title"/>
          </p:nvPr>
        </p:nvSpPr>
        <p:spPr/>
        <p:txBody>
          <a:bodyPr/>
          <a:lstStyle/>
          <a:p>
            <a:r>
              <a:rPr lang="en-US" dirty="0"/>
              <a:t>Recognizing and Preventing Infections</a:t>
            </a:r>
          </a:p>
        </p:txBody>
      </p:sp>
      <p:sp>
        <p:nvSpPr>
          <p:cNvPr id="4" name="Slide Number Placeholder 3">
            <a:extLst>
              <a:ext uri="{FF2B5EF4-FFF2-40B4-BE49-F238E27FC236}">
                <a16:creationId xmlns:a16="http://schemas.microsoft.com/office/drawing/2014/main" id="{31FE8959-4A09-E70F-970D-2D29E6BC04CD}"/>
              </a:ext>
            </a:extLst>
          </p:cNvPr>
          <p:cNvSpPr>
            <a:spLocks noGrp="1"/>
          </p:cNvSpPr>
          <p:nvPr>
            <p:ph type="sldNum" sz="quarter" idx="14"/>
          </p:nvPr>
        </p:nvSpPr>
        <p:spPr/>
        <p:txBody>
          <a:bodyPr/>
          <a:lstStyle/>
          <a:p>
            <a:fld id="{6B6A8BC2-F0EF-404E-80C2-96C75EBFF2FF}" type="slidenum">
              <a:rPr lang="en-US" smtClean="0"/>
              <a:t>57</a:t>
            </a:fld>
            <a:endParaRPr lang="en-US"/>
          </a:p>
        </p:txBody>
      </p:sp>
      <p:pic>
        <p:nvPicPr>
          <p:cNvPr id="5" name="Content Placeholder 4">
            <a:extLst>
              <a:ext uri="{FF2B5EF4-FFF2-40B4-BE49-F238E27FC236}">
                <a16:creationId xmlns:a16="http://schemas.microsoft.com/office/drawing/2014/main" id="{A76035C1-9F71-60A2-C1E0-69E7E7070305}"/>
              </a:ext>
            </a:extLst>
          </p:cNvPr>
          <p:cNvPicPr>
            <a:picLocks noGrp="1" noRot="1" noMove="1" noResize="1" noEditPoints="1" noAdjustHandles="1" noChangeArrowheads="1" noChangeShapeType="1" noCrop="1"/>
          </p:cNvPicPr>
          <p:nvPr>
            <p:ph sz="quarter" idx="12"/>
          </p:nvPr>
        </p:nvPicPr>
        <p:blipFill>
          <a:blip r:embed="rId2"/>
          <a:stretch>
            <a:fillRect/>
          </a:stretch>
        </p:blipFill>
        <p:spPr>
          <a:xfrm>
            <a:off x="994726" y="1770777"/>
            <a:ext cx="7800421" cy="3316445"/>
          </a:xfrm>
          <a:prstGeom prst="rect">
            <a:avLst/>
          </a:prstGeom>
        </p:spPr>
      </p:pic>
      <p:sp>
        <p:nvSpPr>
          <p:cNvPr id="2" name="Footer Placeholder 1">
            <a:extLst>
              <a:ext uri="{FF2B5EF4-FFF2-40B4-BE49-F238E27FC236}">
                <a16:creationId xmlns:a16="http://schemas.microsoft.com/office/drawing/2014/main" id="{511E20F1-560F-6A83-3BFD-4F65F9F4565E}"/>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4242045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892A3C5-95C3-8A51-9292-DEF23010ED12}"/>
              </a:ext>
            </a:extLst>
          </p:cNvPr>
          <p:cNvSpPr>
            <a:spLocks noGrp="1" noRot="1" noMove="1" noResize="1" noEditPoints="1" noAdjustHandles="1" noChangeArrowheads="1" noChangeShapeType="1"/>
          </p:cNvSpPr>
          <p:nvPr>
            <p:ph sz="quarter" idx="12"/>
          </p:nvPr>
        </p:nvSpPr>
        <p:spPr/>
        <p:txBody>
          <a:bodyPr rIns="0"/>
          <a:lstStyle/>
          <a:p>
            <a:pPr marL="285750" indent="-285750">
              <a:spcBef>
                <a:spcPts val="600"/>
              </a:spcBef>
              <a:spcAft>
                <a:spcPts val="600"/>
              </a:spcAft>
              <a:buFont typeface="Arial" panose="020B0604020202020204" pitchFamily="34" charset="0"/>
              <a:buChar char="•"/>
            </a:pPr>
            <a:r>
              <a:rPr lang="en-US" dirty="0"/>
              <a:t>Refeeding syndrome can occur in severely malnourished and cachectic individuals when feeding is reintroduced and can lead to severe electrolyte instabilities. </a:t>
            </a:r>
          </a:p>
          <a:p>
            <a:pPr marL="285750" indent="-285750">
              <a:spcBef>
                <a:spcPts val="600"/>
              </a:spcBef>
              <a:spcAft>
                <a:spcPts val="600"/>
              </a:spcAft>
              <a:buFont typeface="Arial" panose="020B0604020202020204" pitchFamily="34" charset="0"/>
              <a:buChar char="•"/>
            </a:pPr>
            <a:r>
              <a:rPr lang="en-US" dirty="0"/>
              <a:t>Refeeding syndrome can correlate with hypophosphatemia, respiratory distress, rhabdomyolysis, and acute kidney injury. </a:t>
            </a:r>
          </a:p>
          <a:p>
            <a:pPr marL="285750" indent="-285750">
              <a:spcBef>
                <a:spcPts val="600"/>
              </a:spcBef>
              <a:spcAft>
                <a:spcPts val="600"/>
              </a:spcAft>
              <a:buFont typeface="Arial" panose="020B0604020202020204" pitchFamily="34" charset="0"/>
              <a:buChar char="•"/>
            </a:pPr>
            <a:r>
              <a:rPr lang="en-US" dirty="0"/>
              <a:t>Prevention of refeeding syndrome is critical and achievable with a slower initial infusion of TPN than expected.</a:t>
            </a:r>
          </a:p>
        </p:txBody>
      </p:sp>
      <p:sp>
        <p:nvSpPr>
          <p:cNvPr id="6" name="Title 5">
            <a:extLst>
              <a:ext uri="{FF2B5EF4-FFF2-40B4-BE49-F238E27FC236}">
                <a16:creationId xmlns:a16="http://schemas.microsoft.com/office/drawing/2014/main" id="{9A1D0567-8CDB-1F6B-E603-04229C729A0A}"/>
              </a:ext>
            </a:extLst>
          </p:cNvPr>
          <p:cNvSpPr>
            <a:spLocks noGrp="1" noRot="1" noMove="1" noResize="1" noEditPoints="1" noAdjustHandles="1" noChangeArrowheads="1" noChangeShapeType="1"/>
          </p:cNvSpPr>
          <p:nvPr>
            <p:ph type="title"/>
          </p:nvPr>
        </p:nvSpPr>
        <p:spPr/>
        <p:txBody>
          <a:bodyPr/>
          <a:lstStyle/>
          <a:p>
            <a:r>
              <a:rPr lang="en-US" sz="2800" dirty="0"/>
              <a:t>Refeeding Syndrome</a:t>
            </a:r>
            <a:br>
              <a:rPr lang="en-US" sz="2800" dirty="0"/>
            </a:br>
            <a:r>
              <a:rPr lang="en-US" sz="2800" dirty="0"/>
              <a:t>Metabolic Complication</a:t>
            </a:r>
          </a:p>
        </p:txBody>
      </p:sp>
      <p:sp>
        <p:nvSpPr>
          <p:cNvPr id="3" name="Slide Number Placeholder 2">
            <a:extLst>
              <a:ext uri="{FF2B5EF4-FFF2-40B4-BE49-F238E27FC236}">
                <a16:creationId xmlns:a16="http://schemas.microsoft.com/office/drawing/2014/main" id="{C2E5823D-333A-9BC8-9983-F980E6632EE8}"/>
              </a:ext>
            </a:extLst>
          </p:cNvPr>
          <p:cNvSpPr>
            <a:spLocks noGrp="1"/>
          </p:cNvSpPr>
          <p:nvPr>
            <p:ph type="sldNum" sz="quarter" idx="14"/>
          </p:nvPr>
        </p:nvSpPr>
        <p:spPr/>
        <p:txBody>
          <a:bodyPr/>
          <a:lstStyle/>
          <a:p>
            <a:fld id="{6B6A8BC2-F0EF-404E-80C2-96C75EBFF2FF}" type="slidenum">
              <a:rPr lang="en-US" smtClean="0"/>
              <a:t>58</a:t>
            </a:fld>
            <a:endParaRPr lang="en-US"/>
          </a:p>
        </p:txBody>
      </p:sp>
      <p:sp>
        <p:nvSpPr>
          <p:cNvPr id="2" name="Footer Placeholder 1">
            <a:extLst>
              <a:ext uri="{FF2B5EF4-FFF2-40B4-BE49-F238E27FC236}">
                <a16:creationId xmlns:a16="http://schemas.microsoft.com/office/drawing/2014/main" id="{B8BD08DF-3B06-F9FE-647C-956EB15B3A90}"/>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274545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AEDA43-8ECF-CCD4-FB6B-9DD13494AD17}"/>
              </a:ext>
            </a:extLst>
          </p:cNvPr>
          <p:cNvSpPr>
            <a:spLocks noGrp="1" noRot="1" noMove="1" noResize="1" noEditPoints="1" noAdjustHandles="1" noChangeArrowheads="1" noChangeShapeType="1"/>
          </p:cNvSpPr>
          <p:nvPr>
            <p:ph sz="quarter" idx="12"/>
          </p:nvPr>
        </p:nvSpPr>
        <p:spPr/>
        <p:txBody>
          <a:bodyPr rIns="0"/>
          <a:lstStyle/>
          <a:p>
            <a:pPr marL="285750" indent="-285750">
              <a:spcBef>
                <a:spcPts val="600"/>
              </a:spcBef>
              <a:spcAft>
                <a:spcPts val="600"/>
              </a:spcAft>
              <a:buFont typeface="Arial" panose="020B0604020202020204" pitchFamily="34" charset="0"/>
              <a:buChar char="•"/>
            </a:pPr>
            <a:r>
              <a:rPr lang="en-US" dirty="0"/>
              <a:t>Toxicity of TPN is related to the individual toxicity of its components.</a:t>
            </a:r>
          </a:p>
          <a:p>
            <a:pPr marL="285750" indent="-285750">
              <a:spcBef>
                <a:spcPts val="600"/>
              </a:spcBef>
              <a:spcAft>
                <a:spcPts val="600"/>
              </a:spcAft>
              <a:buFont typeface="Arial" panose="020B0604020202020204" pitchFamily="34" charset="0"/>
              <a:buChar char="•"/>
            </a:pPr>
            <a:r>
              <a:rPr lang="en-US" dirty="0"/>
              <a:t>Glucose and lipid excess can lead to hepatic toxicity</a:t>
            </a:r>
          </a:p>
          <a:p>
            <a:pPr marL="285750" indent="-285750">
              <a:spcBef>
                <a:spcPts val="600"/>
              </a:spcBef>
              <a:spcAft>
                <a:spcPts val="600"/>
              </a:spcAft>
              <a:buFont typeface="Arial" panose="020B0604020202020204" pitchFamily="34" charset="0"/>
              <a:buChar char="•"/>
            </a:pPr>
            <a:r>
              <a:rPr lang="en-US" dirty="0"/>
              <a:t>Glucose infusion rate greater than 5mg/Kg/min can result in fatty liver</a:t>
            </a:r>
          </a:p>
          <a:p>
            <a:pPr marL="285750" indent="-285750">
              <a:spcBef>
                <a:spcPts val="600"/>
              </a:spcBef>
              <a:spcAft>
                <a:spcPts val="600"/>
              </a:spcAft>
              <a:buFont typeface="Arial" panose="020B0604020202020204" pitchFamily="34" charset="0"/>
              <a:buChar char="•"/>
            </a:pPr>
            <a:r>
              <a:rPr lang="en-US" dirty="0"/>
              <a:t>Long-term usage of TPN, ranging from weeks to months, can be associated with rare complication of manganese toxicity</a:t>
            </a:r>
          </a:p>
          <a:p>
            <a:pPr marL="214313" indent="-214313">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7C353E42-7D03-C4CC-B1B0-EE41FF9CA3BC}"/>
              </a:ext>
            </a:extLst>
          </p:cNvPr>
          <p:cNvSpPr>
            <a:spLocks noGrp="1" noRot="1" noMove="1" noResize="1" noEditPoints="1" noAdjustHandles="1" noChangeArrowheads="1" noChangeShapeType="1"/>
          </p:cNvSpPr>
          <p:nvPr>
            <p:ph type="title"/>
          </p:nvPr>
        </p:nvSpPr>
        <p:spPr/>
        <p:txBody>
          <a:bodyPr/>
          <a:lstStyle/>
          <a:p>
            <a:r>
              <a:rPr lang="en-US" dirty="0"/>
              <a:t>Toxicity</a:t>
            </a:r>
          </a:p>
        </p:txBody>
      </p:sp>
      <p:sp>
        <p:nvSpPr>
          <p:cNvPr id="4" name="Slide Number Placeholder 3">
            <a:extLst>
              <a:ext uri="{FF2B5EF4-FFF2-40B4-BE49-F238E27FC236}">
                <a16:creationId xmlns:a16="http://schemas.microsoft.com/office/drawing/2014/main" id="{4900E748-BBC4-2E1E-9F67-5CFCAFD4E854}"/>
              </a:ext>
            </a:extLst>
          </p:cNvPr>
          <p:cNvSpPr>
            <a:spLocks noGrp="1"/>
          </p:cNvSpPr>
          <p:nvPr>
            <p:ph type="sldNum" sz="quarter" idx="14"/>
          </p:nvPr>
        </p:nvSpPr>
        <p:spPr/>
        <p:txBody>
          <a:bodyPr/>
          <a:lstStyle/>
          <a:p>
            <a:fld id="{6B6A8BC2-F0EF-404E-80C2-96C75EBFF2FF}" type="slidenum">
              <a:rPr lang="en-US" smtClean="0"/>
              <a:t>59</a:t>
            </a:fld>
            <a:endParaRPr lang="en-US"/>
          </a:p>
        </p:txBody>
      </p:sp>
      <p:sp>
        <p:nvSpPr>
          <p:cNvPr id="5" name="Footer Placeholder 4">
            <a:extLst>
              <a:ext uri="{FF2B5EF4-FFF2-40B4-BE49-F238E27FC236}">
                <a16:creationId xmlns:a16="http://schemas.microsoft.com/office/drawing/2014/main" id="{9A878CAC-7D53-7012-9E4F-4F7F8E5AB043}"/>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3350506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8768DB-45C0-A898-3C39-B22F5F189666}"/>
              </a:ext>
            </a:extLst>
          </p:cNvPr>
          <p:cNvSpPr>
            <a:spLocks noGrp="1" noRot="1" noMove="1" noResize="1" noEditPoints="1" noAdjustHandles="1" noChangeArrowheads="1" noChangeShapeType="1"/>
          </p:cNvSpPr>
          <p:nvPr>
            <p:ph sz="quarter" idx="16"/>
          </p:nvPr>
        </p:nvSpPr>
        <p:spPr/>
        <p:txBody>
          <a:bodyPr/>
          <a:lstStyle/>
          <a:p>
            <a:pPr marL="457200" indent="-457200">
              <a:lnSpc>
                <a:spcPct val="150000"/>
              </a:lnSpc>
              <a:buFont typeface="+mj-lt"/>
              <a:buAutoNum type="arabicPeriod" startAt="4"/>
            </a:pPr>
            <a:r>
              <a:rPr lang="en-US" sz="2000" b="1" i="1" dirty="0"/>
              <a:t>TPN solutions can safely run with compatible IV antibiotics through the same lumen.</a:t>
            </a:r>
          </a:p>
          <a:p>
            <a:pPr algn="ctr">
              <a:lnSpc>
                <a:spcPct val="150000"/>
              </a:lnSpc>
            </a:pPr>
            <a:r>
              <a:rPr lang="en-US" sz="2000" b="1" dirty="0">
                <a:solidFill>
                  <a:schemeClr val="accent6"/>
                </a:solidFill>
              </a:rPr>
              <a:t>True or False?</a:t>
            </a:r>
          </a:p>
        </p:txBody>
      </p:sp>
      <p:sp>
        <p:nvSpPr>
          <p:cNvPr id="3" name="Title 2">
            <a:extLst>
              <a:ext uri="{FF2B5EF4-FFF2-40B4-BE49-F238E27FC236}">
                <a16:creationId xmlns:a16="http://schemas.microsoft.com/office/drawing/2014/main" id="{763E2CC3-BDAD-9D6F-6D74-07DF587CA189}"/>
              </a:ext>
            </a:extLst>
          </p:cNvPr>
          <p:cNvSpPr>
            <a:spLocks noGrp="1" noRot="1" noMove="1" noResize="1" noEditPoints="1" noAdjustHandles="1" noChangeArrowheads="1" noChangeShapeType="1"/>
          </p:cNvSpPr>
          <p:nvPr>
            <p:ph type="title"/>
          </p:nvPr>
        </p:nvSpPr>
        <p:spPr/>
        <p:txBody>
          <a:bodyPr/>
          <a:lstStyle/>
          <a:p>
            <a:r>
              <a:rPr lang="en-US" dirty="0"/>
              <a:t>Knowledge Check: Question 4</a:t>
            </a:r>
          </a:p>
        </p:txBody>
      </p:sp>
      <p:sp>
        <p:nvSpPr>
          <p:cNvPr id="4" name="Text Placeholder 3">
            <a:extLst>
              <a:ext uri="{FF2B5EF4-FFF2-40B4-BE49-F238E27FC236}">
                <a16:creationId xmlns:a16="http://schemas.microsoft.com/office/drawing/2014/main" id="{84EC2CB3-AA4C-5D96-A890-DF1B498108B0}"/>
              </a:ext>
            </a:extLst>
          </p:cNvPr>
          <p:cNvSpPr>
            <a:spLocks noGrp="1" noRot="1" noMove="1" noResize="1" noEditPoints="1" noAdjustHandles="1" noChangeArrowheads="1" noChangeShapeType="1"/>
          </p:cNvSpPr>
          <p:nvPr>
            <p:ph type="body" sz="quarter" idx="22"/>
          </p:nvPr>
        </p:nvSpPr>
        <p:spPr/>
        <p:txBody>
          <a:bodyPr/>
          <a:lstStyle/>
          <a:p>
            <a:pPr algn="ctr"/>
            <a:r>
              <a:rPr lang="en-US" sz="2000" b="1" dirty="0"/>
              <a:t>Answer: FALSE</a:t>
            </a:r>
          </a:p>
          <a:p>
            <a:r>
              <a:rPr lang="en-US" sz="2000" b="1" i="1" dirty="0">
                <a:solidFill>
                  <a:schemeClr val="tx1"/>
                </a:solidFill>
              </a:rPr>
              <a:t>Rationale</a:t>
            </a:r>
          </a:p>
          <a:p>
            <a:pPr marL="342900" indent="-342900">
              <a:buFont typeface="Arial" panose="020B0604020202020204" pitchFamily="34" charset="0"/>
              <a:buChar char="•"/>
            </a:pPr>
            <a:r>
              <a:rPr lang="en-US" sz="2000" dirty="0">
                <a:solidFill>
                  <a:schemeClr val="tx1"/>
                </a:solidFill>
              </a:rPr>
              <a:t>TPN must run through a </a:t>
            </a:r>
            <a:r>
              <a:rPr lang="en-US" sz="2000" b="1" dirty="0">
                <a:solidFill>
                  <a:schemeClr val="tx1"/>
                </a:solidFill>
              </a:rPr>
              <a:t>dedicated line</a:t>
            </a:r>
            <a:r>
              <a:rPr lang="en-US" sz="2000" dirty="0">
                <a:solidFill>
                  <a:schemeClr val="tx1"/>
                </a:solidFill>
              </a:rPr>
              <a:t> due to high risk of precipitation, incompatibility, and infection. </a:t>
            </a:r>
          </a:p>
          <a:p>
            <a:pPr marL="342900" indent="-342900">
              <a:buFont typeface="Arial" panose="020B0604020202020204" pitchFamily="34" charset="0"/>
              <a:buChar char="•"/>
            </a:pPr>
            <a:r>
              <a:rPr lang="en-US" sz="2000" dirty="0">
                <a:solidFill>
                  <a:schemeClr val="tx1"/>
                </a:solidFill>
              </a:rPr>
              <a:t>No co-infusion is permitted except in rare circumstances dictated by a pharmacist and prescribing clinician.</a:t>
            </a:r>
            <a:endParaRPr lang="en-US" sz="2000" b="1" dirty="0">
              <a:solidFill>
                <a:schemeClr val="tx1"/>
              </a:solidFill>
            </a:endParaRPr>
          </a:p>
        </p:txBody>
      </p:sp>
      <p:sp>
        <p:nvSpPr>
          <p:cNvPr id="5" name="Footer Placeholder 4">
            <a:extLst>
              <a:ext uri="{FF2B5EF4-FFF2-40B4-BE49-F238E27FC236}">
                <a16:creationId xmlns:a16="http://schemas.microsoft.com/office/drawing/2014/main" id="{890F788F-5CA6-F367-09DB-B75B285AF452}"/>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9CC1C292-5BBC-CC48-CA99-B7D0EA6B5D9D}"/>
              </a:ext>
            </a:extLst>
          </p:cNvPr>
          <p:cNvSpPr>
            <a:spLocks noGrp="1"/>
          </p:cNvSpPr>
          <p:nvPr>
            <p:ph type="sldNum" sz="quarter" idx="15"/>
          </p:nvPr>
        </p:nvSpPr>
        <p:spPr/>
        <p:txBody>
          <a:bodyPr/>
          <a:lstStyle/>
          <a:p>
            <a:fld id="{C1FF6DA9-008F-8B48-92A6-B652298478BF}" type="slidenum">
              <a:rPr lang="en-US" smtClean="0"/>
              <a:t>6</a:t>
            </a:fld>
            <a:endParaRPr lang="en-US"/>
          </a:p>
        </p:txBody>
      </p:sp>
    </p:spTree>
    <p:extLst>
      <p:ext uri="{BB962C8B-B14F-4D97-AF65-F5344CB8AC3E}">
        <p14:creationId xmlns:p14="http://schemas.microsoft.com/office/powerpoint/2010/main" val="336833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80">
                                          <p:stCondLst>
                                            <p:cond delay="0"/>
                                          </p:stCondLst>
                                        </p:cTn>
                                        <p:tgtEl>
                                          <p:spTgt spid="4">
                                            <p:txEl>
                                              <p:pRg st="1" end="1"/>
                                            </p:txEl>
                                          </p:spTgt>
                                        </p:tgtEl>
                                      </p:cBhvr>
                                    </p:animEffect>
                                    <p:anim calcmode="lin" valueType="num">
                                      <p:cBhvr>
                                        <p:cTn id="24"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xEl>
                                              <p:pRg st="1" end="1"/>
                                            </p:txEl>
                                          </p:spTgt>
                                        </p:tgtEl>
                                      </p:cBhvr>
                                      <p:to x="100000" y="60000"/>
                                    </p:animScale>
                                    <p:animScale>
                                      <p:cBhvr>
                                        <p:cTn id="30" dur="166" decel="50000">
                                          <p:stCondLst>
                                            <p:cond delay="676"/>
                                          </p:stCondLst>
                                        </p:cTn>
                                        <p:tgtEl>
                                          <p:spTgt spid="4">
                                            <p:txEl>
                                              <p:pRg st="1" end="1"/>
                                            </p:txEl>
                                          </p:spTgt>
                                        </p:tgtEl>
                                      </p:cBhvr>
                                      <p:to x="100000" y="100000"/>
                                    </p:animScale>
                                    <p:animScale>
                                      <p:cBhvr>
                                        <p:cTn id="31" dur="26">
                                          <p:stCondLst>
                                            <p:cond delay="1312"/>
                                          </p:stCondLst>
                                        </p:cTn>
                                        <p:tgtEl>
                                          <p:spTgt spid="4">
                                            <p:txEl>
                                              <p:pRg st="1" end="1"/>
                                            </p:txEl>
                                          </p:spTgt>
                                        </p:tgtEl>
                                      </p:cBhvr>
                                      <p:to x="100000" y="80000"/>
                                    </p:animScale>
                                    <p:animScale>
                                      <p:cBhvr>
                                        <p:cTn id="32" dur="166" decel="50000">
                                          <p:stCondLst>
                                            <p:cond delay="1338"/>
                                          </p:stCondLst>
                                        </p:cTn>
                                        <p:tgtEl>
                                          <p:spTgt spid="4">
                                            <p:txEl>
                                              <p:pRg st="1" end="1"/>
                                            </p:txEl>
                                          </p:spTgt>
                                        </p:tgtEl>
                                      </p:cBhvr>
                                      <p:to x="100000" y="100000"/>
                                    </p:animScale>
                                    <p:animScale>
                                      <p:cBhvr>
                                        <p:cTn id="33" dur="26">
                                          <p:stCondLst>
                                            <p:cond delay="1642"/>
                                          </p:stCondLst>
                                        </p:cTn>
                                        <p:tgtEl>
                                          <p:spTgt spid="4">
                                            <p:txEl>
                                              <p:pRg st="1" end="1"/>
                                            </p:txEl>
                                          </p:spTgt>
                                        </p:tgtEl>
                                      </p:cBhvr>
                                      <p:to x="100000" y="90000"/>
                                    </p:animScale>
                                    <p:animScale>
                                      <p:cBhvr>
                                        <p:cTn id="34" dur="166" decel="50000">
                                          <p:stCondLst>
                                            <p:cond delay="1668"/>
                                          </p:stCondLst>
                                        </p:cTn>
                                        <p:tgtEl>
                                          <p:spTgt spid="4">
                                            <p:txEl>
                                              <p:pRg st="1" end="1"/>
                                            </p:txEl>
                                          </p:spTgt>
                                        </p:tgtEl>
                                      </p:cBhvr>
                                      <p:to x="100000" y="100000"/>
                                    </p:animScale>
                                    <p:animScale>
                                      <p:cBhvr>
                                        <p:cTn id="35" dur="26">
                                          <p:stCondLst>
                                            <p:cond delay="1808"/>
                                          </p:stCondLst>
                                        </p:cTn>
                                        <p:tgtEl>
                                          <p:spTgt spid="4">
                                            <p:txEl>
                                              <p:pRg st="1" end="1"/>
                                            </p:txEl>
                                          </p:spTgt>
                                        </p:tgtEl>
                                      </p:cBhvr>
                                      <p:to x="100000" y="95000"/>
                                    </p:animScale>
                                    <p:animScale>
                                      <p:cBhvr>
                                        <p:cTn id="36" dur="166" decel="50000">
                                          <p:stCondLst>
                                            <p:cond delay="1834"/>
                                          </p:stCondLst>
                                        </p:cTn>
                                        <p:tgtEl>
                                          <p:spTgt spid="4">
                                            <p:txEl>
                                              <p:pRg st="1" end="1"/>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down)">
                                      <p:cBhvr>
                                        <p:cTn id="39" dur="580">
                                          <p:stCondLst>
                                            <p:cond delay="0"/>
                                          </p:stCondLst>
                                        </p:cTn>
                                        <p:tgtEl>
                                          <p:spTgt spid="4">
                                            <p:txEl>
                                              <p:pRg st="2" end="2"/>
                                            </p:txEl>
                                          </p:spTgt>
                                        </p:tgtEl>
                                      </p:cBhvr>
                                    </p:animEffect>
                                    <p:anim calcmode="lin" valueType="num">
                                      <p:cBhvr>
                                        <p:cTn id="40"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xEl>
                                              <p:pRg st="2" end="2"/>
                                            </p:txEl>
                                          </p:spTgt>
                                        </p:tgtEl>
                                      </p:cBhvr>
                                      <p:to x="100000" y="60000"/>
                                    </p:animScale>
                                    <p:animScale>
                                      <p:cBhvr>
                                        <p:cTn id="46" dur="166" decel="50000">
                                          <p:stCondLst>
                                            <p:cond delay="676"/>
                                          </p:stCondLst>
                                        </p:cTn>
                                        <p:tgtEl>
                                          <p:spTgt spid="4">
                                            <p:txEl>
                                              <p:pRg st="2" end="2"/>
                                            </p:txEl>
                                          </p:spTgt>
                                        </p:tgtEl>
                                      </p:cBhvr>
                                      <p:to x="100000" y="100000"/>
                                    </p:animScale>
                                    <p:animScale>
                                      <p:cBhvr>
                                        <p:cTn id="47" dur="26">
                                          <p:stCondLst>
                                            <p:cond delay="1312"/>
                                          </p:stCondLst>
                                        </p:cTn>
                                        <p:tgtEl>
                                          <p:spTgt spid="4">
                                            <p:txEl>
                                              <p:pRg st="2" end="2"/>
                                            </p:txEl>
                                          </p:spTgt>
                                        </p:tgtEl>
                                      </p:cBhvr>
                                      <p:to x="100000" y="80000"/>
                                    </p:animScale>
                                    <p:animScale>
                                      <p:cBhvr>
                                        <p:cTn id="48" dur="166" decel="50000">
                                          <p:stCondLst>
                                            <p:cond delay="1338"/>
                                          </p:stCondLst>
                                        </p:cTn>
                                        <p:tgtEl>
                                          <p:spTgt spid="4">
                                            <p:txEl>
                                              <p:pRg st="2" end="2"/>
                                            </p:txEl>
                                          </p:spTgt>
                                        </p:tgtEl>
                                      </p:cBhvr>
                                      <p:to x="100000" y="100000"/>
                                    </p:animScale>
                                    <p:animScale>
                                      <p:cBhvr>
                                        <p:cTn id="49" dur="26">
                                          <p:stCondLst>
                                            <p:cond delay="1642"/>
                                          </p:stCondLst>
                                        </p:cTn>
                                        <p:tgtEl>
                                          <p:spTgt spid="4">
                                            <p:txEl>
                                              <p:pRg st="2" end="2"/>
                                            </p:txEl>
                                          </p:spTgt>
                                        </p:tgtEl>
                                      </p:cBhvr>
                                      <p:to x="100000" y="90000"/>
                                    </p:animScale>
                                    <p:animScale>
                                      <p:cBhvr>
                                        <p:cTn id="50" dur="166" decel="50000">
                                          <p:stCondLst>
                                            <p:cond delay="1668"/>
                                          </p:stCondLst>
                                        </p:cTn>
                                        <p:tgtEl>
                                          <p:spTgt spid="4">
                                            <p:txEl>
                                              <p:pRg st="2" end="2"/>
                                            </p:txEl>
                                          </p:spTgt>
                                        </p:tgtEl>
                                      </p:cBhvr>
                                      <p:to x="100000" y="100000"/>
                                    </p:animScale>
                                    <p:animScale>
                                      <p:cBhvr>
                                        <p:cTn id="51" dur="26">
                                          <p:stCondLst>
                                            <p:cond delay="1808"/>
                                          </p:stCondLst>
                                        </p:cTn>
                                        <p:tgtEl>
                                          <p:spTgt spid="4">
                                            <p:txEl>
                                              <p:pRg st="2" end="2"/>
                                            </p:txEl>
                                          </p:spTgt>
                                        </p:tgtEl>
                                      </p:cBhvr>
                                      <p:to x="100000" y="95000"/>
                                    </p:animScale>
                                    <p:animScale>
                                      <p:cBhvr>
                                        <p:cTn id="52" dur="166" decel="50000">
                                          <p:stCondLst>
                                            <p:cond delay="1834"/>
                                          </p:stCondLst>
                                        </p:cTn>
                                        <p:tgtEl>
                                          <p:spTgt spid="4">
                                            <p:txEl>
                                              <p:pRg st="2" end="2"/>
                                            </p:txEl>
                                          </p:spTgt>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Effect transition="in" filter="wipe(down)">
                                      <p:cBhvr>
                                        <p:cTn id="55" dur="580">
                                          <p:stCondLst>
                                            <p:cond delay="0"/>
                                          </p:stCondLst>
                                        </p:cTn>
                                        <p:tgtEl>
                                          <p:spTgt spid="4">
                                            <p:txEl>
                                              <p:pRg st="3" end="3"/>
                                            </p:txEl>
                                          </p:spTgt>
                                        </p:tgtEl>
                                      </p:cBhvr>
                                    </p:animEffect>
                                    <p:anim calcmode="lin" valueType="num">
                                      <p:cBhvr>
                                        <p:cTn id="56"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xEl>
                                              <p:pRg st="3" end="3"/>
                                            </p:txEl>
                                          </p:spTgt>
                                        </p:tgtEl>
                                      </p:cBhvr>
                                      <p:to x="100000" y="60000"/>
                                    </p:animScale>
                                    <p:animScale>
                                      <p:cBhvr>
                                        <p:cTn id="62" dur="166" decel="50000">
                                          <p:stCondLst>
                                            <p:cond delay="676"/>
                                          </p:stCondLst>
                                        </p:cTn>
                                        <p:tgtEl>
                                          <p:spTgt spid="4">
                                            <p:txEl>
                                              <p:pRg st="3" end="3"/>
                                            </p:txEl>
                                          </p:spTgt>
                                        </p:tgtEl>
                                      </p:cBhvr>
                                      <p:to x="100000" y="100000"/>
                                    </p:animScale>
                                    <p:animScale>
                                      <p:cBhvr>
                                        <p:cTn id="63" dur="26">
                                          <p:stCondLst>
                                            <p:cond delay="1312"/>
                                          </p:stCondLst>
                                        </p:cTn>
                                        <p:tgtEl>
                                          <p:spTgt spid="4">
                                            <p:txEl>
                                              <p:pRg st="3" end="3"/>
                                            </p:txEl>
                                          </p:spTgt>
                                        </p:tgtEl>
                                      </p:cBhvr>
                                      <p:to x="100000" y="80000"/>
                                    </p:animScale>
                                    <p:animScale>
                                      <p:cBhvr>
                                        <p:cTn id="64" dur="166" decel="50000">
                                          <p:stCondLst>
                                            <p:cond delay="1338"/>
                                          </p:stCondLst>
                                        </p:cTn>
                                        <p:tgtEl>
                                          <p:spTgt spid="4">
                                            <p:txEl>
                                              <p:pRg st="3" end="3"/>
                                            </p:txEl>
                                          </p:spTgt>
                                        </p:tgtEl>
                                      </p:cBhvr>
                                      <p:to x="100000" y="100000"/>
                                    </p:animScale>
                                    <p:animScale>
                                      <p:cBhvr>
                                        <p:cTn id="65" dur="26">
                                          <p:stCondLst>
                                            <p:cond delay="1642"/>
                                          </p:stCondLst>
                                        </p:cTn>
                                        <p:tgtEl>
                                          <p:spTgt spid="4">
                                            <p:txEl>
                                              <p:pRg st="3" end="3"/>
                                            </p:txEl>
                                          </p:spTgt>
                                        </p:tgtEl>
                                      </p:cBhvr>
                                      <p:to x="100000" y="90000"/>
                                    </p:animScale>
                                    <p:animScale>
                                      <p:cBhvr>
                                        <p:cTn id="66" dur="166" decel="50000">
                                          <p:stCondLst>
                                            <p:cond delay="1668"/>
                                          </p:stCondLst>
                                        </p:cTn>
                                        <p:tgtEl>
                                          <p:spTgt spid="4">
                                            <p:txEl>
                                              <p:pRg st="3" end="3"/>
                                            </p:txEl>
                                          </p:spTgt>
                                        </p:tgtEl>
                                      </p:cBhvr>
                                      <p:to x="100000" y="100000"/>
                                    </p:animScale>
                                    <p:animScale>
                                      <p:cBhvr>
                                        <p:cTn id="67" dur="26">
                                          <p:stCondLst>
                                            <p:cond delay="1808"/>
                                          </p:stCondLst>
                                        </p:cTn>
                                        <p:tgtEl>
                                          <p:spTgt spid="4">
                                            <p:txEl>
                                              <p:pRg st="3" end="3"/>
                                            </p:txEl>
                                          </p:spTgt>
                                        </p:tgtEl>
                                      </p:cBhvr>
                                      <p:to x="100000" y="95000"/>
                                    </p:animScale>
                                    <p:animScale>
                                      <p:cBhvr>
                                        <p:cTn id="68" dur="166" decel="50000">
                                          <p:stCondLst>
                                            <p:cond delay="1834"/>
                                          </p:stCondLst>
                                        </p:cTn>
                                        <p:tgtEl>
                                          <p:spTgt spid="4">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CC838-85DA-12A4-2374-32B2A6254BC7}"/>
              </a:ext>
            </a:extLst>
          </p:cNvPr>
          <p:cNvSpPr>
            <a:spLocks noGrp="1" noRot="1" noMove="1" noResize="1" noEditPoints="1" noAdjustHandles="1" noChangeArrowheads="1" noChangeShapeType="1"/>
          </p:cNvSpPr>
          <p:nvPr>
            <p:ph sz="quarter" idx="12"/>
          </p:nvPr>
        </p:nvSpPr>
        <p:spPr/>
        <p:txBody>
          <a:bodyPr/>
          <a:lstStyle/>
          <a:p>
            <a:pPr marL="285750" indent="-285750">
              <a:buFont typeface="Arial" panose="020B0604020202020204" pitchFamily="34" charset="0"/>
              <a:buChar char="•"/>
            </a:pPr>
            <a:r>
              <a:rPr lang="en-US" b="1" dirty="0"/>
              <a:t>Occlusion Alarm:</a:t>
            </a:r>
          </a:p>
          <a:p>
            <a:pPr marL="498348" lvl="2" indent="-285750"/>
            <a:r>
              <a:rPr lang="en-US" sz="1600" dirty="0"/>
              <a:t>Check clamps, catheter patency</a:t>
            </a:r>
          </a:p>
          <a:p>
            <a:pPr marL="285750" indent="-285750">
              <a:buFont typeface="Arial" panose="020B0604020202020204" pitchFamily="34" charset="0"/>
              <a:buChar char="•"/>
            </a:pPr>
            <a:r>
              <a:rPr lang="en-US" b="1" dirty="0"/>
              <a:t>Air-in-Line Alarm:</a:t>
            </a:r>
          </a:p>
          <a:p>
            <a:pPr marL="498348" lvl="2" indent="-285750"/>
            <a:r>
              <a:rPr lang="en-US" sz="1600" dirty="0"/>
              <a:t>Re-prime tubing, check connections</a:t>
            </a:r>
          </a:p>
          <a:p>
            <a:pPr marL="285750" indent="-285750">
              <a:buFont typeface="Arial" panose="020B0604020202020204" pitchFamily="34" charset="0"/>
              <a:buChar char="•"/>
            </a:pPr>
            <a:r>
              <a:rPr lang="en-US" b="1" dirty="0"/>
              <a:t>Low Battery:</a:t>
            </a:r>
          </a:p>
          <a:p>
            <a:pPr marL="498348" lvl="2" indent="-285750"/>
            <a:r>
              <a:rPr lang="en-US" sz="1600" dirty="0"/>
              <a:t>Plug into AC or replace batteries</a:t>
            </a:r>
          </a:p>
          <a:p>
            <a:pPr marL="285750" indent="-285750">
              <a:buFont typeface="Arial" panose="020B0604020202020204" pitchFamily="34" charset="0"/>
              <a:buChar char="•"/>
            </a:pPr>
            <a:r>
              <a:rPr lang="en-US" b="1" dirty="0"/>
              <a:t>Door Open / Set Not Loaded:</a:t>
            </a:r>
          </a:p>
          <a:p>
            <a:pPr marL="498348" lvl="2" indent="-285750"/>
            <a:r>
              <a:rPr lang="en-US" sz="1600" dirty="0"/>
              <a:t>Reload tubing correctly</a:t>
            </a:r>
          </a:p>
          <a:p>
            <a:endParaRPr lang="en-US" dirty="0"/>
          </a:p>
          <a:p>
            <a:pPr algn="ctr"/>
            <a:r>
              <a:rPr lang="en-US" b="1" i="1" dirty="0"/>
              <a:t>You (the RN) are responsible if the alarm is unresolved </a:t>
            </a:r>
            <a:r>
              <a:rPr lang="en-US" b="1" i="1" dirty="0">
                <a:sym typeface="Wingdings" panose="05000000000000000000" pitchFamily="2" charset="2"/>
              </a:rPr>
              <a:t></a:t>
            </a:r>
            <a:r>
              <a:rPr lang="en-US" b="1" i="1" dirty="0"/>
              <a:t> escalate to infusion company AND provider</a:t>
            </a:r>
          </a:p>
        </p:txBody>
      </p:sp>
      <p:sp>
        <p:nvSpPr>
          <p:cNvPr id="3" name="Title 2">
            <a:extLst>
              <a:ext uri="{FF2B5EF4-FFF2-40B4-BE49-F238E27FC236}">
                <a16:creationId xmlns:a16="http://schemas.microsoft.com/office/drawing/2014/main" id="{57275C6C-CF3C-989B-104F-F0C8F8EA7557}"/>
              </a:ext>
            </a:extLst>
          </p:cNvPr>
          <p:cNvSpPr>
            <a:spLocks noGrp="1" noRot="1" noMove="1" noResize="1" noEditPoints="1" noAdjustHandles="1" noChangeArrowheads="1" noChangeShapeType="1"/>
          </p:cNvSpPr>
          <p:nvPr>
            <p:ph type="title"/>
          </p:nvPr>
        </p:nvSpPr>
        <p:spPr/>
        <p:txBody>
          <a:bodyPr/>
          <a:lstStyle/>
          <a:p>
            <a:r>
              <a:rPr lang="en-US" dirty="0"/>
              <a:t>Alarms &amp; Troubleshooting</a:t>
            </a:r>
          </a:p>
        </p:txBody>
      </p:sp>
      <p:sp>
        <p:nvSpPr>
          <p:cNvPr id="4" name="Footer Placeholder 3">
            <a:extLst>
              <a:ext uri="{FF2B5EF4-FFF2-40B4-BE49-F238E27FC236}">
                <a16:creationId xmlns:a16="http://schemas.microsoft.com/office/drawing/2014/main" id="{6D51B138-55A4-5032-FD8C-44538BDDA46D}"/>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AD87FD5E-8257-4883-0A41-576A668AA3DF}"/>
              </a:ext>
            </a:extLst>
          </p:cNvPr>
          <p:cNvSpPr>
            <a:spLocks noGrp="1"/>
          </p:cNvSpPr>
          <p:nvPr>
            <p:ph type="sldNum" sz="quarter" idx="14"/>
          </p:nvPr>
        </p:nvSpPr>
        <p:spPr/>
        <p:txBody>
          <a:bodyPr/>
          <a:lstStyle/>
          <a:p>
            <a:fld id="{C1FF6DA9-008F-8B48-92A6-B652298478BF}" type="slidenum">
              <a:rPr lang="en-US" smtClean="0"/>
              <a:t>60</a:t>
            </a:fld>
            <a:endParaRPr lang="en-US"/>
          </a:p>
        </p:txBody>
      </p:sp>
    </p:spTree>
    <p:extLst>
      <p:ext uri="{BB962C8B-B14F-4D97-AF65-F5344CB8AC3E}">
        <p14:creationId xmlns:p14="http://schemas.microsoft.com/office/powerpoint/2010/main" val="3447351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C54B11-02D4-8BC3-9DB8-C9A6B9FA3DFD}"/>
              </a:ext>
            </a:extLst>
          </p:cNvPr>
          <p:cNvSpPr>
            <a:spLocks noGrp="1" noRot="1" noMove="1" noResize="1" noEditPoints="1" noAdjustHandles="1" noChangeArrowheads="1" noChangeShapeType="1"/>
          </p:cNvSpPr>
          <p:nvPr>
            <p:ph sz="quarter" idx="12"/>
          </p:nvPr>
        </p:nvSpPr>
        <p:spPr/>
        <p:txBody>
          <a:bodyPr rIns="0"/>
          <a:lstStyle/>
          <a:p>
            <a:pPr marL="285750" indent="-285750">
              <a:spcBef>
                <a:spcPts val="1200"/>
              </a:spcBef>
              <a:buFont typeface="Arial" panose="020B0604020202020204" pitchFamily="34" charset="0"/>
              <a:buChar char="•"/>
            </a:pPr>
            <a:r>
              <a:rPr lang="en-US" b="1" i="1" dirty="0">
                <a:solidFill>
                  <a:schemeClr val="accent6"/>
                </a:solidFill>
              </a:rPr>
              <a:t>Always</a:t>
            </a:r>
            <a:r>
              <a:rPr lang="en-US" dirty="0"/>
              <a:t> plug into AC when possible</a:t>
            </a:r>
          </a:p>
          <a:p>
            <a:pPr marL="285750" indent="-285750">
              <a:spcBef>
                <a:spcPts val="1200"/>
              </a:spcBef>
              <a:buFont typeface="Arial" panose="020B0604020202020204" pitchFamily="34" charset="0"/>
              <a:buChar char="•"/>
            </a:pPr>
            <a:r>
              <a:rPr lang="en-US" b="1" i="1" dirty="0">
                <a:solidFill>
                  <a:schemeClr val="accent6"/>
                </a:solidFill>
              </a:rPr>
              <a:t>Carry</a:t>
            </a:r>
            <a:r>
              <a:rPr lang="en-US" dirty="0"/>
              <a:t> spare batteries at each visit</a:t>
            </a:r>
          </a:p>
          <a:p>
            <a:pPr marL="285750" indent="-285750">
              <a:spcBef>
                <a:spcPts val="1200"/>
              </a:spcBef>
              <a:buFont typeface="Arial" panose="020B0604020202020204" pitchFamily="34" charset="0"/>
              <a:buChar char="•"/>
            </a:pPr>
            <a:r>
              <a:rPr lang="en-US" dirty="0"/>
              <a:t>Keep </a:t>
            </a:r>
            <a:r>
              <a:rPr lang="en-US" b="1" i="1" dirty="0">
                <a:solidFill>
                  <a:schemeClr val="accent6"/>
                </a:solidFill>
              </a:rPr>
              <a:t>backup</a:t>
            </a:r>
            <a:r>
              <a:rPr lang="en-US" dirty="0"/>
              <a:t> </a:t>
            </a:r>
            <a:r>
              <a:rPr lang="en-US" b="1" i="1" dirty="0">
                <a:solidFill>
                  <a:schemeClr val="accent6"/>
                </a:solidFill>
              </a:rPr>
              <a:t>pump</a:t>
            </a:r>
            <a:r>
              <a:rPr lang="en-US" dirty="0"/>
              <a:t> access available (through infusion company – </a:t>
            </a:r>
            <a:r>
              <a:rPr lang="en-US" b="1" i="1" dirty="0">
                <a:solidFill>
                  <a:schemeClr val="accent6"/>
                </a:solidFill>
              </a:rPr>
              <a:t>know your phone numbers/access points</a:t>
            </a:r>
            <a:r>
              <a:rPr lang="en-US" dirty="0"/>
              <a:t>)</a:t>
            </a:r>
          </a:p>
          <a:p>
            <a:pPr marL="285750" indent="-285750">
              <a:spcBef>
                <a:spcPts val="1200"/>
              </a:spcBef>
              <a:buFont typeface="Arial" panose="020B0604020202020204" pitchFamily="34" charset="0"/>
              <a:buChar char="•"/>
            </a:pPr>
            <a:r>
              <a:rPr lang="en-US" b="1" i="1" dirty="0">
                <a:solidFill>
                  <a:schemeClr val="accent6"/>
                </a:solidFill>
              </a:rPr>
              <a:t>Caregiver</a:t>
            </a:r>
            <a:r>
              <a:rPr lang="en-US" dirty="0"/>
              <a:t> should know how to silence alarm, check screen, and call RN/Infusion Company for help</a:t>
            </a:r>
          </a:p>
        </p:txBody>
      </p:sp>
      <p:sp>
        <p:nvSpPr>
          <p:cNvPr id="3" name="Title 2">
            <a:extLst>
              <a:ext uri="{FF2B5EF4-FFF2-40B4-BE49-F238E27FC236}">
                <a16:creationId xmlns:a16="http://schemas.microsoft.com/office/drawing/2014/main" id="{303E117B-E9CC-F730-B5A2-A335F55ED980}"/>
              </a:ext>
            </a:extLst>
          </p:cNvPr>
          <p:cNvSpPr>
            <a:spLocks noGrp="1" noRot="1" noMove="1" noResize="1" noEditPoints="1" noAdjustHandles="1" noChangeArrowheads="1" noChangeShapeType="1"/>
          </p:cNvSpPr>
          <p:nvPr>
            <p:ph type="title"/>
          </p:nvPr>
        </p:nvSpPr>
        <p:spPr/>
        <p:txBody>
          <a:bodyPr/>
          <a:lstStyle/>
          <a:p>
            <a:r>
              <a:rPr lang="en-US" dirty="0"/>
              <a:t>Backup &amp; Safety</a:t>
            </a:r>
          </a:p>
        </p:txBody>
      </p:sp>
      <p:sp>
        <p:nvSpPr>
          <p:cNvPr id="4" name="Footer Placeholder 3">
            <a:extLst>
              <a:ext uri="{FF2B5EF4-FFF2-40B4-BE49-F238E27FC236}">
                <a16:creationId xmlns:a16="http://schemas.microsoft.com/office/drawing/2014/main" id="{55DDC860-87A2-45EA-A41A-217FC013E99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BBDE0710-3B19-314B-C7D4-7DBBA6D2C5EF}"/>
              </a:ext>
            </a:extLst>
          </p:cNvPr>
          <p:cNvSpPr>
            <a:spLocks noGrp="1"/>
          </p:cNvSpPr>
          <p:nvPr>
            <p:ph type="sldNum" sz="quarter" idx="14"/>
          </p:nvPr>
        </p:nvSpPr>
        <p:spPr/>
        <p:txBody>
          <a:bodyPr/>
          <a:lstStyle/>
          <a:p>
            <a:fld id="{C1FF6DA9-008F-8B48-92A6-B652298478BF}" type="slidenum">
              <a:rPr lang="en-US" smtClean="0"/>
              <a:t>61</a:t>
            </a:fld>
            <a:endParaRPr lang="en-US"/>
          </a:p>
        </p:txBody>
      </p:sp>
    </p:spTree>
    <p:extLst>
      <p:ext uri="{BB962C8B-B14F-4D97-AF65-F5344CB8AC3E}">
        <p14:creationId xmlns:p14="http://schemas.microsoft.com/office/powerpoint/2010/main" val="3100179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ACF448-AF53-5CFA-6851-F7B816F02423}"/>
              </a:ext>
            </a:extLst>
          </p:cNvPr>
          <p:cNvSpPr>
            <a:spLocks noGrp="1" noRot="1" noMove="1" noResize="1" noEditPoints="1" noAdjustHandles="1" noChangeArrowheads="1" noChangeShapeType="1"/>
          </p:cNvSpPr>
          <p:nvPr>
            <p:ph sz="quarter" idx="12"/>
          </p:nvPr>
        </p:nvSpPr>
        <p:spPr/>
        <p:txBody>
          <a:bodyPr/>
          <a:lstStyle/>
          <a:p>
            <a:pPr>
              <a:spcBef>
                <a:spcPts val="1200"/>
              </a:spcBef>
            </a:pPr>
            <a:r>
              <a:rPr lang="en-US" b="1" i="1" dirty="0">
                <a:solidFill>
                  <a:schemeClr val="accent6"/>
                </a:solidFill>
              </a:rPr>
              <a:t>Immediate action required if reaction is suspected:</a:t>
            </a:r>
          </a:p>
          <a:p>
            <a:pPr marL="285750" indent="-285750">
              <a:spcBef>
                <a:spcPts val="1200"/>
              </a:spcBef>
              <a:buFont typeface="Arial" panose="020B0604020202020204" pitchFamily="34" charset="0"/>
              <a:buChar char="•"/>
            </a:pPr>
            <a:r>
              <a:rPr lang="en-US" dirty="0"/>
              <a:t>Stop infusion</a:t>
            </a:r>
          </a:p>
          <a:p>
            <a:pPr marL="285750" indent="-285750">
              <a:spcBef>
                <a:spcPts val="1200"/>
              </a:spcBef>
              <a:buFont typeface="Arial" panose="020B0604020202020204" pitchFamily="34" charset="0"/>
              <a:buChar char="•"/>
            </a:pPr>
            <a:r>
              <a:rPr lang="en-US" dirty="0"/>
              <a:t>Maintain IV access with saline if ordered</a:t>
            </a:r>
          </a:p>
          <a:p>
            <a:pPr marL="285750" indent="-285750">
              <a:spcBef>
                <a:spcPts val="1200"/>
              </a:spcBef>
              <a:buFont typeface="Arial" panose="020B0604020202020204" pitchFamily="34" charset="0"/>
              <a:buChar char="•"/>
            </a:pPr>
            <a:r>
              <a:rPr lang="en-US" dirty="0"/>
              <a:t>Assess: Airway, Breathing, Circulation (ABCs)</a:t>
            </a:r>
          </a:p>
          <a:p>
            <a:pPr marL="285750" indent="-285750">
              <a:spcBef>
                <a:spcPts val="1200"/>
              </a:spcBef>
              <a:buFont typeface="Arial" panose="020B0604020202020204" pitchFamily="34" charset="0"/>
              <a:buChar char="•"/>
            </a:pPr>
            <a:r>
              <a:rPr lang="en-US" dirty="0"/>
              <a:t>Call 911 if severe or life-threatening</a:t>
            </a:r>
          </a:p>
          <a:p>
            <a:pPr marL="285750" indent="-285750">
              <a:spcBef>
                <a:spcPts val="1200"/>
              </a:spcBef>
              <a:buFont typeface="Arial" panose="020B0604020202020204" pitchFamily="34" charset="0"/>
              <a:buChar char="•"/>
            </a:pPr>
            <a:r>
              <a:rPr lang="en-US" dirty="0"/>
              <a:t>Notify provider per protocol</a:t>
            </a:r>
          </a:p>
          <a:p>
            <a:endParaRPr lang="en-US" dirty="0"/>
          </a:p>
          <a:p>
            <a:pPr algn="ctr"/>
            <a:r>
              <a:rPr lang="en-US" sz="2400" b="1" i="1" dirty="0">
                <a:solidFill>
                  <a:schemeClr val="accent6"/>
                </a:solidFill>
              </a:rPr>
              <a:t>Document event, interventions, notifications, and patient outcome</a:t>
            </a:r>
          </a:p>
        </p:txBody>
      </p:sp>
      <p:sp>
        <p:nvSpPr>
          <p:cNvPr id="3" name="Title 2">
            <a:extLst>
              <a:ext uri="{FF2B5EF4-FFF2-40B4-BE49-F238E27FC236}">
                <a16:creationId xmlns:a16="http://schemas.microsoft.com/office/drawing/2014/main" id="{07D5C000-8FBA-CBFF-9E99-1F8282095B1B}"/>
              </a:ext>
            </a:extLst>
          </p:cNvPr>
          <p:cNvSpPr>
            <a:spLocks noGrp="1" noRot="1" noMove="1" noResize="1" noEditPoints="1" noAdjustHandles="1" noChangeArrowheads="1" noChangeShapeType="1"/>
          </p:cNvSpPr>
          <p:nvPr>
            <p:ph type="title"/>
          </p:nvPr>
        </p:nvSpPr>
        <p:spPr/>
        <p:txBody>
          <a:bodyPr/>
          <a:lstStyle/>
          <a:p>
            <a:r>
              <a:rPr lang="en-US" dirty="0"/>
              <a:t>Emergency Response</a:t>
            </a:r>
          </a:p>
        </p:txBody>
      </p:sp>
      <p:sp>
        <p:nvSpPr>
          <p:cNvPr id="4" name="Footer Placeholder 3">
            <a:extLst>
              <a:ext uri="{FF2B5EF4-FFF2-40B4-BE49-F238E27FC236}">
                <a16:creationId xmlns:a16="http://schemas.microsoft.com/office/drawing/2014/main" id="{87D21FF5-E584-1B94-9F90-93166F7025B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4AC9392E-6A4B-573B-0254-3968421C7C15}"/>
              </a:ext>
            </a:extLst>
          </p:cNvPr>
          <p:cNvSpPr>
            <a:spLocks noGrp="1"/>
          </p:cNvSpPr>
          <p:nvPr>
            <p:ph type="sldNum" sz="quarter" idx="14"/>
          </p:nvPr>
        </p:nvSpPr>
        <p:spPr/>
        <p:txBody>
          <a:bodyPr/>
          <a:lstStyle/>
          <a:p>
            <a:fld id="{C1FF6DA9-008F-8B48-92A6-B652298478BF}" type="slidenum">
              <a:rPr lang="en-US" smtClean="0"/>
              <a:t>62</a:t>
            </a:fld>
            <a:endParaRPr lang="en-US"/>
          </a:p>
        </p:txBody>
      </p:sp>
    </p:spTree>
    <p:extLst>
      <p:ext uri="{BB962C8B-B14F-4D97-AF65-F5344CB8AC3E}">
        <p14:creationId xmlns:p14="http://schemas.microsoft.com/office/powerpoint/2010/main" val="2484645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3F5F-062A-536F-B9B4-C6155E963938}"/>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8D940B44-9CBD-FBCB-4FFA-093D8C4BE048}"/>
              </a:ext>
            </a:extLst>
          </p:cNvPr>
          <p:cNvSpPr>
            <a:spLocks noGrp="1"/>
          </p:cNvSpPr>
          <p:nvPr>
            <p:ph type="body" sz="quarter" idx="19"/>
          </p:nvPr>
        </p:nvSpPr>
        <p:spPr>
          <a:xfrm>
            <a:off x="348853" y="4724712"/>
            <a:ext cx="4519613" cy="480172"/>
          </a:xfrm>
        </p:spPr>
        <p:txBody>
          <a:bodyPr/>
          <a:lstStyle/>
          <a:p>
            <a:r>
              <a:rPr lang="en-US" dirty="0"/>
              <a:t>Assess, Set Goals with Patient, Teach-back, Repeat = Patient Engagement and Goal Attainment</a:t>
            </a:r>
          </a:p>
        </p:txBody>
      </p:sp>
      <p:sp>
        <p:nvSpPr>
          <p:cNvPr id="3" name="Title 2">
            <a:extLst>
              <a:ext uri="{FF2B5EF4-FFF2-40B4-BE49-F238E27FC236}">
                <a16:creationId xmlns:a16="http://schemas.microsoft.com/office/drawing/2014/main" id="{C77C2B3C-D0F1-0E1A-C9F5-17B4E10DE867}"/>
              </a:ext>
            </a:extLst>
          </p:cNvPr>
          <p:cNvSpPr>
            <a:spLocks noGrp="1"/>
          </p:cNvSpPr>
          <p:nvPr>
            <p:ph type="title"/>
          </p:nvPr>
        </p:nvSpPr>
        <p:spPr>
          <a:xfrm>
            <a:off x="348854" y="2773815"/>
            <a:ext cx="3382565" cy="1423438"/>
          </a:xfrm>
        </p:spPr>
        <p:txBody>
          <a:bodyPr anchor="b">
            <a:normAutofit/>
          </a:bodyPr>
          <a:lstStyle/>
          <a:p>
            <a:r>
              <a:rPr lang="en-US" sz="2325" dirty="0"/>
              <a:t>Delivering TPN in the Home </a:t>
            </a:r>
            <a:br>
              <a:rPr lang="en-US" sz="2325" dirty="0"/>
            </a:br>
            <a:r>
              <a:rPr lang="en-US" sz="2325" dirty="0"/>
              <a:t>Patient and Caregiver Education/Training</a:t>
            </a:r>
          </a:p>
        </p:txBody>
      </p:sp>
      <p:graphicFrame>
        <p:nvGraphicFramePr>
          <p:cNvPr id="6" name="Object 5">
            <a:extLst>
              <a:ext uri="{FF2B5EF4-FFF2-40B4-BE49-F238E27FC236}">
                <a16:creationId xmlns:a16="http://schemas.microsoft.com/office/drawing/2014/main" id="{5F9F8294-8E9F-00A1-116A-EC2824C143A4}"/>
              </a:ext>
            </a:extLst>
          </p:cNvPr>
          <p:cNvGraphicFramePr>
            <a:graphicFrameLocks noChangeAspect="1"/>
          </p:cNvGraphicFramePr>
          <p:nvPr/>
        </p:nvGraphicFramePr>
        <p:xfrm>
          <a:off x="5338261" y="921253"/>
          <a:ext cx="1928959" cy="2496601"/>
        </p:xfrm>
        <a:graphic>
          <a:graphicData uri="http://schemas.openxmlformats.org/presentationml/2006/ole">
            <mc:AlternateContent xmlns:mc="http://schemas.openxmlformats.org/markup-compatibility/2006">
              <mc:Choice xmlns:v="urn:schemas-microsoft-com:vml" Requires="v">
                <p:oleObj name="Acrobat Document" r:id="rId2" imgW="5829224" imgH="7543800" progId="Acrobat.Document.DC">
                  <p:embed/>
                </p:oleObj>
              </mc:Choice>
              <mc:Fallback>
                <p:oleObj name="Acrobat Document" r:id="rId2" imgW="5829224" imgH="7543800" progId="Acrobat.Document.DC">
                  <p:embed/>
                  <p:pic>
                    <p:nvPicPr>
                      <p:cNvPr id="6" name="Object 5">
                        <a:extLst>
                          <a:ext uri="{FF2B5EF4-FFF2-40B4-BE49-F238E27FC236}">
                            <a16:creationId xmlns:a16="http://schemas.microsoft.com/office/drawing/2014/main" id="{5F9F8294-8E9F-00A1-116A-EC2824C143A4}"/>
                          </a:ext>
                        </a:extLst>
                      </p:cNvPr>
                      <p:cNvPicPr/>
                      <p:nvPr/>
                    </p:nvPicPr>
                    <p:blipFill>
                      <a:blip r:embed="rId3"/>
                      <a:stretch>
                        <a:fillRect/>
                      </a:stretch>
                    </p:blipFill>
                    <p:spPr>
                      <a:xfrm>
                        <a:off x="5338261" y="921253"/>
                        <a:ext cx="1928959" cy="2496601"/>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E369263-D615-1C83-29B6-52DD9626A95F}"/>
              </a:ext>
            </a:extLst>
          </p:cNvPr>
          <p:cNvGraphicFramePr>
            <a:graphicFrameLocks noChangeAspect="1"/>
          </p:cNvGraphicFramePr>
          <p:nvPr/>
        </p:nvGraphicFramePr>
        <p:xfrm>
          <a:off x="7436709" y="3229356"/>
          <a:ext cx="1526360" cy="1975528"/>
        </p:xfrm>
        <a:graphic>
          <a:graphicData uri="http://schemas.openxmlformats.org/presentationml/2006/ole">
            <mc:AlternateContent xmlns:mc="http://schemas.openxmlformats.org/markup-compatibility/2006">
              <mc:Choice xmlns:v="urn:schemas-microsoft-com:vml" Requires="v">
                <p:oleObj name="Acrobat Document" r:id="rId4" imgW="5829224" imgH="7543800" progId="Acrobat.Document.DC">
                  <p:embed/>
                </p:oleObj>
              </mc:Choice>
              <mc:Fallback>
                <p:oleObj name="Acrobat Document" r:id="rId4" imgW="5829224" imgH="7543800" progId="Acrobat.Document.DC">
                  <p:embed/>
                  <p:pic>
                    <p:nvPicPr>
                      <p:cNvPr id="7" name="Object 6">
                        <a:extLst>
                          <a:ext uri="{FF2B5EF4-FFF2-40B4-BE49-F238E27FC236}">
                            <a16:creationId xmlns:a16="http://schemas.microsoft.com/office/drawing/2014/main" id="{1E369263-D615-1C83-29B6-52DD9626A95F}"/>
                          </a:ext>
                        </a:extLst>
                      </p:cNvPr>
                      <p:cNvPicPr/>
                      <p:nvPr/>
                    </p:nvPicPr>
                    <p:blipFill>
                      <a:blip r:embed="rId5"/>
                      <a:stretch>
                        <a:fillRect/>
                      </a:stretch>
                    </p:blipFill>
                    <p:spPr>
                      <a:xfrm>
                        <a:off x="7436709" y="3229356"/>
                        <a:ext cx="1526360" cy="197552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E4F7092-E8D8-9383-0E0D-DF4CE5BD38B3}"/>
              </a:ext>
            </a:extLst>
          </p:cNvPr>
          <p:cNvGraphicFramePr>
            <a:graphicFrameLocks noChangeAspect="1"/>
          </p:cNvGraphicFramePr>
          <p:nvPr/>
        </p:nvGraphicFramePr>
        <p:xfrm>
          <a:off x="7325744" y="931069"/>
          <a:ext cx="1721003" cy="2227450"/>
        </p:xfrm>
        <a:graphic>
          <a:graphicData uri="http://schemas.openxmlformats.org/presentationml/2006/ole">
            <mc:AlternateContent xmlns:mc="http://schemas.openxmlformats.org/markup-compatibility/2006">
              <mc:Choice xmlns:v="urn:schemas-microsoft-com:vml" Requires="v">
                <p:oleObj name="Acrobat Document" r:id="rId6" imgW="5829224" imgH="7543800" progId="Acrobat.Document.DC">
                  <p:embed/>
                </p:oleObj>
              </mc:Choice>
              <mc:Fallback>
                <p:oleObj name="Acrobat Document" r:id="rId6" imgW="5829224" imgH="7543800" progId="Acrobat.Document.DC">
                  <p:embed/>
                  <p:pic>
                    <p:nvPicPr>
                      <p:cNvPr id="9" name="Object 8">
                        <a:extLst>
                          <a:ext uri="{FF2B5EF4-FFF2-40B4-BE49-F238E27FC236}">
                            <a16:creationId xmlns:a16="http://schemas.microsoft.com/office/drawing/2014/main" id="{1E4F7092-E8D8-9383-0E0D-DF4CE5BD38B3}"/>
                          </a:ext>
                        </a:extLst>
                      </p:cNvPr>
                      <p:cNvPicPr/>
                      <p:nvPr/>
                    </p:nvPicPr>
                    <p:blipFill>
                      <a:blip r:embed="rId7"/>
                      <a:stretch>
                        <a:fillRect/>
                      </a:stretch>
                    </p:blipFill>
                    <p:spPr>
                      <a:xfrm>
                        <a:off x="7325744" y="931069"/>
                        <a:ext cx="1721003" cy="2227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28F792B-D4D4-E882-6A2F-F843DAA4E70D}"/>
              </a:ext>
            </a:extLst>
          </p:cNvPr>
          <p:cNvGraphicFramePr>
            <a:graphicFrameLocks noChangeAspect="1"/>
          </p:cNvGraphicFramePr>
          <p:nvPr/>
        </p:nvGraphicFramePr>
        <p:xfrm>
          <a:off x="6944760" y="3778041"/>
          <a:ext cx="1618703" cy="2095045"/>
        </p:xfrm>
        <a:graphic>
          <a:graphicData uri="http://schemas.openxmlformats.org/presentationml/2006/ole">
            <mc:AlternateContent xmlns:mc="http://schemas.openxmlformats.org/markup-compatibility/2006">
              <mc:Choice xmlns:v="urn:schemas-microsoft-com:vml" Requires="v">
                <p:oleObj name="Acrobat Document" r:id="rId8" imgW="5829224" imgH="7543800" progId="Acrobat.Document.DC">
                  <p:embed/>
                </p:oleObj>
              </mc:Choice>
              <mc:Fallback>
                <p:oleObj name="Acrobat Document" r:id="rId8" imgW="5829224" imgH="7543800" progId="Acrobat.Document.DC">
                  <p:embed/>
                  <p:pic>
                    <p:nvPicPr>
                      <p:cNvPr id="10" name="Object 9">
                        <a:extLst>
                          <a:ext uri="{FF2B5EF4-FFF2-40B4-BE49-F238E27FC236}">
                            <a16:creationId xmlns:a16="http://schemas.microsoft.com/office/drawing/2014/main" id="{428F792B-D4D4-E882-6A2F-F843DAA4E70D}"/>
                          </a:ext>
                        </a:extLst>
                      </p:cNvPr>
                      <p:cNvPicPr/>
                      <p:nvPr/>
                    </p:nvPicPr>
                    <p:blipFill>
                      <a:blip r:embed="rId9"/>
                      <a:stretch>
                        <a:fillRect/>
                      </a:stretch>
                    </p:blipFill>
                    <p:spPr>
                      <a:xfrm>
                        <a:off x="6944760" y="3778041"/>
                        <a:ext cx="1618703" cy="209504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75672B2-7C00-5214-B70E-EA7D27161073}"/>
              </a:ext>
            </a:extLst>
          </p:cNvPr>
          <p:cNvGraphicFramePr>
            <a:graphicFrameLocks noChangeAspect="1"/>
          </p:cNvGraphicFramePr>
          <p:nvPr/>
        </p:nvGraphicFramePr>
        <p:xfrm>
          <a:off x="5180206" y="2121274"/>
          <a:ext cx="1821920" cy="2358063"/>
        </p:xfrm>
        <a:graphic>
          <a:graphicData uri="http://schemas.openxmlformats.org/presentationml/2006/ole">
            <mc:AlternateContent xmlns:mc="http://schemas.openxmlformats.org/markup-compatibility/2006">
              <mc:Choice xmlns:v="urn:schemas-microsoft-com:vml" Requires="v">
                <p:oleObj name="Acrobat Document" r:id="rId10" imgW="5829224" imgH="7543800" progId="Acrobat.Document.DC">
                  <p:embed/>
                </p:oleObj>
              </mc:Choice>
              <mc:Fallback>
                <p:oleObj name="Acrobat Document" r:id="rId10" imgW="5829224" imgH="7543800" progId="Acrobat.Document.DC">
                  <p:embed/>
                  <p:pic>
                    <p:nvPicPr>
                      <p:cNvPr id="11" name="Object 10">
                        <a:extLst>
                          <a:ext uri="{FF2B5EF4-FFF2-40B4-BE49-F238E27FC236}">
                            <a16:creationId xmlns:a16="http://schemas.microsoft.com/office/drawing/2014/main" id="{C75672B2-7C00-5214-B70E-EA7D27161073}"/>
                          </a:ext>
                        </a:extLst>
                      </p:cNvPr>
                      <p:cNvPicPr/>
                      <p:nvPr/>
                    </p:nvPicPr>
                    <p:blipFill>
                      <a:blip r:embed="rId11"/>
                      <a:stretch>
                        <a:fillRect/>
                      </a:stretch>
                    </p:blipFill>
                    <p:spPr>
                      <a:xfrm>
                        <a:off x="5180206" y="2121274"/>
                        <a:ext cx="1821920" cy="235806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D3BF9FA-6C73-953F-B194-4722EB10FAB0}"/>
              </a:ext>
            </a:extLst>
          </p:cNvPr>
          <p:cNvGraphicFramePr>
            <a:graphicFrameLocks noChangeAspect="1"/>
          </p:cNvGraphicFramePr>
          <p:nvPr/>
        </p:nvGraphicFramePr>
        <p:xfrm>
          <a:off x="4993125" y="3456818"/>
          <a:ext cx="1866891" cy="2416268"/>
        </p:xfrm>
        <a:graphic>
          <a:graphicData uri="http://schemas.openxmlformats.org/presentationml/2006/ole">
            <mc:AlternateContent xmlns:mc="http://schemas.openxmlformats.org/markup-compatibility/2006">
              <mc:Choice xmlns:v="urn:schemas-microsoft-com:vml" Requires="v">
                <p:oleObj name="Acrobat Document" r:id="rId12" imgW="5829224" imgH="7543800" progId="Acrobat.Document.DC">
                  <p:embed/>
                </p:oleObj>
              </mc:Choice>
              <mc:Fallback>
                <p:oleObj name="Acrobat Document" r:id="rId12" imgW="5829224" imgH="7543800" progId="Acrobat.Document.DC">
                  <p:embed/>
                  <p:pic>
                    <p:nvPicPr>
                      <p:cNvPr id="5" name="Object 4">
                        <a:extLst>
                          <a:ext uri="{FF2B5EF4-FFF2-40B4-BE49-F238E27FC236}">
                            <a16:creationId xmlns:a16="http://schemas.microsoft.com/office/drawing/2014/main" id="{AD3BF9FA-6C73-953F-B194-4722EB10FAB0}"/>
                          </a:ext>
                        </a:extLst>
                      </p:cNvPr>
                      <p:cNvPicPr/>
                      <p:nvPr/>
                    </p:nvPicPr>
                    <p:blipFill>
                      <a:blip r:embed="rId13"/>
                      <a:stretch>
                        <a:fillRect/>
                      </a:stretch>
                    </p:blipFill>
                    <p:spPr>
                      <a:xfrm>
                        <a:off x="4993125" y="3456818"/>
                        <a:ext cx="1866891" cy="2416268"/>
                      </a:xfrm>
                      <a:prstGeom prst="rect">
                        <a:avLst/>
                      </a:prstGeom>
                    </p:spPr>
                  </p:pic>
                </p:oleObj>
              </mc:Fallback>
            </mc:AlternateContent>
          </a:graphicData>
        </a:graphic>
      </p:graphicFrame>
    </p:spTree>
    <p:extLst>
      <p:ext uri="{BB962C8B-B14F-4D97-AF65-F5344CB8AC3E}">
        <p14:creationId xmlns:p14="http://schemas.microsoft.com/office/powerpoint/2010/main" val="878188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2BCC45-9894-8B70-E8CE-C403025244E0}"/>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Essential for </a:t>
            </a:r>
            <a:r>
              <a:rPr lang="en-US" b="1" i="1" dirty="0">
                <a:solidFill>
                  <a:schemeClr val="accent6"/>
                </a:solidFill>
              </a:rPr>
              <a:t>safe long-term home TPN</a:t>
            </a:r>
          </a:p>
          <a:p>
            <a:pPr marL="285750" indent="-285750">
              <a:lnSpc>
                <a:spcPct val="150000"/>
              </a:lnSpc>
              <a:buFont typeface="Arial" panose="020B0604020202020204" pitchFamily="34" charset="0"/>
              <a:buChar char="•"/>
            </a:pPr>
            <a:r>
              <a:rPr lang="en-US" dirty="0"/>
              <a:t>Reduces complications (infection, metabolic instability)</a:t>
            </a:r>
          </a:p>
          <a:p>
            <a:pPr marL="285750" indent="-285750">
              <a:lnSpc>
                <a:spcPct val="150000"/>
              </a:lnSpc>
              <a:buFont typeface="Arial" panose="020B0604020202020204" pitchFamily="34" charset="0"/>
              <a:buChar char="•"/>
            </a:pPr>
            <a:r>
              <a:rPr lang="en-US" dirty="0"/>
              <a:t>Promotes patient independence and confidence</a:t>
            </a:r>
          </a:p>
          <a:p>
            <a:pPr marL="285750" indent="-285750">
              <a:lnSpc>
                <a:spcPct val="150000"/>
              </a:lnSpc>
              <a:buFont typeface="Arial" panose="020B0604020202020204" pitchFamily="34" charset="0"/>
              <a:buChar char="•"/>
            </a:pPr>
            <a:r>
              <a:rPr lang="en-US" dirty="0"/>
              <a:t>Required by </a:t>
            </a:r>
            <a:r>
              <a:rPr lang="en-US" b="1" i="1" dirty="0">
                <a:solidFill>
                  <a:schemeClr val="accent6"/>
                </a:solidFill>
              </a:rPr>
              <a:t>CMS, Joint Commission, and State DPH/DHHS </a:t>
            </a:r>
            <a:r>
              <a:rPr lang="en-US" dirty="0"/>
              <a:t>for safe discharge and ongoing care</a:t>
            </a:r>
          </a:p>
        </p:txBody>
      </p:sp>
      <p:sp>
        <p:nvSpPr>
          <p:cNvPr id="3" name="Title 2">
            <a:extLst>
              <a:ext uri="{FF2B5EF4-FFF2-40B4-BE49-F238E27FC236}">
                <a16:creationId xmlns:a16="http://schemas.microsoft.com/office/drawing/2014/main" id="{6E8351B6-F801-DD3D-6EF3-8D4EBE89106E}"/>
              </a:ext>
            </a:extLst>
          </p:cNvPr>
          <p:cNvSpPr>
            <a:spLocks noGrp="1" noRot="1" noMove="1" noResize="1" noEditPoints="1" noAdjustHandles="1" noChangeArrowheads="1" noChangeShapeType="1"/>
          </p:cNvSpPr>
          <p:nvPr>
            <p:ph type="title"/>
          </p:nvPr>
        </p:nvSpPr>
        <p:spPr/>
        <p:txBody>
          <a:bodyPr/>
          <a:lstStyle/>
          <a:p>
            <a:r>
              <a:rPr lang="en-US" dirty="0"/>
              <a:t>Patient &amp; Caregiver Teaching: </a:t>
            </a:r>
            <a:br>
              <a:rPr lang="en-US" dirty="0"/>
            </a:br>
            <a:r>
              <a:rPr lang="en-US" dirty="0"/>
              <a:t>Why it Matters</a:t>
            </a:r>
          </a:p>
        </p:txBody>
      </p:sp>
      <p:sp>
        <p:nvSpPr>
          <p:cNvPr id="4" name="Footer Placeholder 3">
            <a:extLst>
              <a:ext uri="{FF2B5EF4-FFF2-40B4-BE49-F238E27FC236}">
                <a16:creationId xmlns:a16="http://schemas.microsoft.com/office/drawing/2014/main" id="{26772D91-0275-608A-357A-DC568CBD1E7B}"/>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E954421E-BD09-7DB9-A5F6-64CA843F70CA}"/>
              </a:ext>
            </a:extLst>
          </p:cNvPr>
          <p:cNvSpPr>
            <a:spLocks noGrp="1"/>
          </p:cNvSpPr>
          <p:nvPr>
            <p:ph type="sldNum" sz="quarter" idx="14"/>
          </p:nvPr>
        </p:nvSpPr>
        <p:spPr/>
        <p:txBody>
          <a:bodyPr/>
          <a:lstStyle/>
          <a:p>
            <a:fld id="{C1FF6DA9-008F-8B48-92A6-B652298478BF}" type="slidenum">
              <a:rPr lang="en-US" smtClean="0"/>
              <a:t>64</a:t>
            </a:fld>
            <a:endParaRPr lang="en-US"/>
          </a:p>
        </p:txBody>
      </p:sp>
    </p:spTree>
    <p:extLst>
      <p:ext uri="{BB962C8B-B14F-4D97-AF65-F5344CB8AC3E}">
        <p14:creationId xmlns:p14="http://schemas.microsoft.com/office/powerpoint/2010/main" val="256698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A1BE0E-C609-6DFB-6118-8114AD7DEA12}"/>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b="1" i="1" dirty="0">
                <a:solidFill>
                  <a:schemeClr val="accent6"/>
                </a:solidFill>
              </a:rPr>
              <a:t>Purpose of TPN </a:t>
            </a:r>
            <a:r>
              <a:rPr lang="en-US" dirty="0"/>
              <a:t>and why it is needed</a:t>
            </a:r>
          </a:p>
          <a:p>
            <a:pPr marL="285750" indent="-285750">
              <a:lnSpc>
                <a:spcPct val="150000"/>
              </a:lnSpc>
              <a:buFont typeface="Arial" panose="020B0604020202020204" pitchFamily="34" charset="0"/>
              <a:buChar char="•"/>
            </a:pPr>
            <a:r>
              <a:rPr lang="en-US" b="1" i="1" dirty="0">
                <a:solidFill>
                  <a:schemeClr val="accent6"/>
                </a:solidFill>
              </a:rPr>
              <a:t>Central Line Care: </a:t>
            </a:r>
            <a:r>
              <a:rPr lang="en-US" dirty="0"/>
              <a:t>(hand hygiene, site checks, aseptic technique)</a:t>
            </a:r>
          </a:p>
          <a:p>
            <a:pPr marL="285750" indent="-285750">
              <a:lnSpc>
                <a:spcPct val="150000"/>
              </a:lnSpc>
              <a:buFont typeface="Arial" panose="020B0604020202020204" pitchFamily="34" charset="0"/>
              <a:buChar char="•"/>
            </a:pPr>
            <a:r>
              <a:rPr lang="en-US" b="1" i="1" dirty="0">
                <a:solidFill>
                  <a:schemeClr val="accent6"/>
                </a:solidFill>
              </a:rPr>
              <a:t>Pump Operation Basics</a:t>
            </a:r>
            <a:r>
              <a:rPr lang="en-US" dirty="0"/>
              <a:t>: Start, stop, silence alarms</a:t>
            </a:r>
          </a:p>
          <a:p>
            <a:pPr marL="285750" indent="-285750">
              <a:lnSpc>
                <a:spcPct val="150000"/>
              </a:lnSpc>
              <a:buFont typeface="Arial" panose="020B0604020202020204" pitchFamily="34" charset="0"/>
              <a:buChar char="•"/>
            </a:pPr>
            <a:r>
              <a:rPr lang="en-US" b="1" i="1" dirty="0">
                <a:solidFill>
                  <a:schemeClr val="accent6"/>
                </a:solidFill>
              </a:rPr>
              <a:t>Recognizing Complications</a:t>
            </a:r>
            <a:r>
              <a:rPr lang="en-US" dirty="0"/>
              <a:t>: Fever, chills, rash, chest pain, shortness of breath</a:t>
            </a:r>
          </a:p>
          <a:p>
            <a:pPr marL="285750" indent="-285750">
              <a:lnSpc>
                <a:spcPct val="150000"/>
              </a:lnSpc>
              <a:buFont typeface="Arial" panose="020B0604020202020204" pitchFamily="34" charset="0"/>
              <a:buChar char="•"/>
            </a:pPr>
            <a:r>
              <a:rPr lang="en-US" b="1" i="1" dirty="0">
                <a:solidFill>
                  <a:schemeClr val="accent6"/>
                </a:solidFill>
              </a:rPr>
              <a:t>Daily Monitoring</a:t>
            </a:r>
            <a:r>
              <a:rPr lang="en-US" dirty="0"/>
              <a:t>: Weight, temperature, glucose (if ordered)</a:t>
            </a:r>
          </a:p>
          <a:p>
            <a:pPr marL="285750" indent="-285750">
              <a:lnSpc>
                <a:spcPct val="150000"/>
              </a:lnSpc>
              <a:buFont typeface="Arial" panose="020B0604020202020204" pitchFamily="34" charset="0"/>
              <a:buChar char="•"/>
            </a:pPr>
            <a:r>
              <a:rPr lang="en-US" b="1" i="1" dirty="0">
                <a:solidFill>
                  <a:schemeClr val="accent6"/>
                </a:solidFill>
              </a:rPr>
              <a:t>Supply Management</a:t>
            </a:r>
            <a:r>
              <a:rPr lang="en-US" dirty="0"/>
              <a:t>: Safe storage and disposal</a:t>
            </a:r>
          </a:p>
        </p:txBody>
      </p:sp>
      <p:sp>
        <p:nvSpPr>
          <p:cNvPr id="3" name="Title 2">
            <a:extLst>
              <a:ext uri="{FF2B5EF4-FFF2-40B4-BE49-F238E27FC236}">
                <a16:creationId xmlns:a16="http://schemas.microsoft.com/office/drawing/2014/main" id="{3BEDB65E-2DF7-8591-CED0-16DD9785CB54}"/>
              </a:ext>
            </a:extLst>
          </p:cNvPr>
          <p:cNvSpPr>
            <a:spLocks noGrp="1" noRot="1" noMove="1" noResize="1" noEditPoints="1" noAdjustHandles="1" noChangeArrowheads="1" noChangeShapeType="1"/>
          </p:cNvSpPr>
          <p:nvPr>
            <p:ph type="title"/>
          </p:nvPr>
        </p:nvSpPr>
        <p:spPr/>
        <p:txBody>
          <a:bodyPr/>
          <a:lstStyle/>
          <a:p>
            <a:r>
              <a:rPr lang="en-US" dirty="0"/>
              <a:t>Core Teaching Topics</a:t>
            </a:r>
          </a:p>
        </p:txBody>
      </p:sp>
      <p:sp>
        <p:nvSpPr>
          <p:cNvPr id="4" name="Footer Placeholder 3">
            <a:extLst>
              <a:ext uri="{FF2B5EF4-FFF2-40B4-BE49-F238E27FC236}">
                <a16:creationId xmlns:a16="http://schemas.microsoft.com/office/drawing/2014/main" id="{FBB2C100-1960-46E7-C1DE-F7546B447886}"/>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426DF639-192B-04C7-A048-F6D012BABF8C}"/>
              </a:ext>
            </a:extLst>
          </p:cNvPr>
          <p:cNvSpPr>
            <a:spLocks noGrp="1"/>
          </p:cNvSpPr>
          <p:nvPr>
            <p:ph type="sldNum" sz="quarter" idx="14"/>
          </p:nvPr>
        </p:nvSpPr>
        <p:spPr/>
        <p:txBody>
          <a:bodyPr/>
          <a:lstStyle/>
          <a:p>
            <a:fld id="{C1FF6DA9-008F-8B48-92A6-B652298478BF}" type="slidenum">
              <a:rPr lang="en-US" smtClean="0"/>
              <a:t>65</a:t>
            </a:fld>
            <a:endParaRPr lang="en-US"/>
          </a:p>
        </p:txBody>
      </p:sp>
    </p:spTree>
    <p:extLst>
      <p:ext uri="{BB962C8B-B14F-4D97-AF65-F5344CB8AC3E}">
        <p14:creationId xmlns:p14="http://schemas.microsoft.com/office/powerpoint/2010/main" val="233367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95061B7-44AC-4042-2A47-A10C33A709B0}"/>
              </a:ext>
            </a:extLst>
          </p:cNvPr>
          <p:cNvSpPr>
            <a:spLocks noGrp="1" noRot="1" noMove="1" noResize="1" noEditPoints="1" noAdjustHandles="1" noChangeArrowheads="1" noChangeShapeType="1"/>
          </p:cNvSpPr>
          <p:nvPr>
            <p:ph sz="quarter" idx="12"/>
          </p:nvPr>
        </p:nvSpPr>
        <p:spPr>
          <a:xfrm>
            <a:off x="1107281" y="1116419"/>
            <a:ext cx="7687866" cy="5313930"/>
          </a:xfrm>
        </p:spPr>
        <p:txBody>
          <a:bodyPr rIns="0"/>
          <a:lstStyle/>
          <a:p>
            <a:pPr marL="285750" indent="-285750">
              <a:spcBef>
                <a:spcPts val="600"/>
              </a:spcBef>
              <a:spcAft>
                <a:spcPts val="600"/>
              </a:spcAft>
              <a:buFont typeface="Arial" panose="020B0604020202020204" pitchFamily="34" charset="0"/>
              <a:buChar char="•"/>
            </a:pPr>
            <a:r>
              <a:rPr lang="en-US" sz="1600" dirty="0"/>
              <a:t>Procedure for medication administration, to incorporate infection control, standard precautions for caregivers, aseptic non-touch technique (ANTI), hand hygiene</a:t>
            </a:r>
          </a:p>
          <a:p>
            <a:pPr marL="285750" indent="-285750">
              <a:spcBef>
                <a:spcPts val="600"/>
              </a:spcBef>
              <a:spcAft>
                <a:spcPts val="600"/>
              </a:spcAft>
              <a:buFont typeface="Arial" panose="020B0604020202020204" pitchFamily="34" charset="0"/>
              <a:buChar char="•"/>
            </a:pPr>
            <a:r>
              <a:rPr lang="en-US" sz="1600" dirty="0"/>
              <a:t>Risks, benefits, side effects and goal of treatment</a:t>
            </a:r>
          </a:p>
          <a:p>
            <a:pPr marL="285750" indent="-285750">
              <a:spcBef>
                <a:spcPts val="600"/>
              </a:spcBef>
              <a:spcAft>
                <a:spcPts val="600"/>
              </a:spcAft>
              <a:buFont typeface="Arial" panose="020B0604020202020204" pitchFamily="34" charset="0"/>
              <a:buChar char="•"/>
            </a:pPr>
            <a:r>
              <a:rPr lang="en-US" sz="1600" dirty="0"/>
              <a:t>Activity precautions</a:t>
            </a:r>
          </a:p>
          <a:p>
            <a:pPr marL="285750" indent="-285750">
              <a:spcBef>
                <a:spcPts val="600"/>
              </a:spcBef>
              <a:spcAft>
                <a:spcPts val="600"/>
              </a:spcAft>
              <a:buFont typeface="Arial" panose="020B0604020202020204" pitchFamily="34" charset="0"/>
              <a:buChar char="•"/>
            </a:pPr>
            <a:r>
              <a:rPr lang="en-US" sz="1600" dirty="0"/>
              <a:t>Proper care of access</a:t>
            </a:r>
          </a:p>
          <a:p>
            <a:pPr marL="285750" indent="-285750">
              <a:spcBef>
                <a:spcPts val="600"/>
              </a:spcBef>
              <a:spcAft>
                <a:spcPts val="600"/>
              </a:spcAft>
              <a:buFont typeface="Arial" panose="020B0604020202020204" pitchFamily="34" charset="0"/>
              <a:buChar char="•"/>
            </a:pPr>
            <a:r>
              <a:rPr lang="en-US" sz="1600" dirty="0"/>
              <a:t>Routine site inspection for redness, swelling or pain</a:t>
            </a:r>
          </a:p>
          <a:p>
            <a:pPr marL="285750" indent="-285750">
              <a:spcBef>
                <a:spcPts val="600"/>
              </a:spcBef>
              <a:spcAft>
                <a:spcPts val="600"/>
              </a:spcAft>
              <a:buFont typeface="Arial" panose="020B0604020202020204" pitchFamily="34" charset="0"/>
              <a:buChar char="•"/>
            </a:pPr>
            <a:r>
              <a:rPr lang="en-US" sz="1600" dirty="0"/>
              <a:t>Educational materials provided for the dispensed medication(s)</a:t>
            </a:r>
          </a:p>
          <a:p>
            <a:pPr marL="285750" indent="-285750">
              <a:spcBef>
                <a:spcPts val="600"/>
              </a:spcBef>
              <a:spcAft>
                <a:spcPts val="600"/>
              </a:spcAft>
              <a:buFont typeface="Arial" panose="020B0604020202020204" pitchFamily="34" charset="0"/>
              <a:buChar char="•"/>
            </a:pPr>
            <a:r>
              <a:rPr lang="en-US" sz="1600" dirty="0"/>
              <a:t>Set up, features, routine use, cleaning and troubleshooting infusion pump and supplies</a:t>
            </a:r>
          </a:p>
          <a:p>
            <a:pPr marL="285750" indent="-285750">
              <a:spcBef>
                <a:spcPts val="600"/>
              </a:spcBef>
              <a:spcAft>
                <a:spcPts val="600"/>
              </a:spcAft>
              <a:buFont typeface="Arial" panose="020B0604020202020204" pitchFamily="34" charset="0"/>
              <a:buChar char="•"/>
            </a:pPr>
            <a:r>
              <a:rPr lang="en-US" sz="1600" dirty="0"/>
              <a:t>Signs and symptoms of access device complications</a:t>
            </a:r>
          </a:p>
          <a:p>
            <a:pPr marL="285750" indent="-285750">
              <a:spcBef>
                <a:spcPts val="600"/>
              </a:spcBef>
              <a:spcAft>
                <a:spcPts val="600"/>
              </a:spcAft>
              <a:buFont typeface="Arial" panose="020B0604020202020204" pitchFamily="34" charset="0"/>
              <a:buChar char="•"/>
            </a:pPr>
            <a:r>
              <a:rPr lang="en-US" sz="1600" dirty="0"/>
              <a:t>Adverse effects of treatment</a:t>
            </a:r>
          </a:p>
          <a:p>
            <a:pPr marL="285750" indent="-285750">
              <a:spcBef>
                <a:spcPts val="600"/>
              </a:spcBef>
              <a:spcAft>
                <a:spcPts val="600"/>
              </a:spcAft>
              <a:buFont typeface="Arial" panose="020B0604020202020204" pitchFamily="34" charset="0"/>
              <a:buChar char="•"/>
            </a:pPr>
            <a:r>
              <a:rPr lang="en-US" sz="1600" dirty="0"/>
              <a:t>Safe storage of medications (appropriate conditions of light and temperature) and supplies</a:t>
            </a:r>
          </a:p>
          <a:p>
            <a:pPr marL="285750" indent="-285750">
              <a:spcBef>
                <a:spcPts val="600"/>
              </a:spcBef>
              <a:spcAft>
                <a:spcPts val="600"/>
              </a:spcAft>
              <a:buFont typeface="Arial" panose="020B0604020202020204" pitchFamily="34" charset="0"/>
              <a:buChar char="•"/>
            </a:pPr>
            <a:r>
              <a:rPr lang="en-US" sz="1600" dirty="0"/>
              <a:t>Disposal of medications, supplies and equipment</a:t>
            </a:r>
          </a:p>
          <a:p>
            <a:pPr marL="285750" indent="-285750">
              <a:spcBef>
                <a:spcPts val="600"/>
              </a:spcBef>
              <a:spcAft>
                <a:spcPts val="600"/>
              </a:spcAft>
              <a:buFont typeface="Arial" panose="020B0604020202020204" pitchFamily="34" charset="0"/>
              <a:buChar char="•"/>
            </a:pPr>
            <a:r>
              <a:rPr lang="en-US" sz="1600" dirty="0"/>
              <a:t>How to contact the appropriate personnel</a:t>
            </a:r>
          </a:p>
        </p:txBody>
      </p:sp>
      <p:sp>
        <p:nvSpPr>
          <p:cNvPr id="5" name="Title 4">
            <a:extLst>
              <a:ext uri="{FF2B5EF4-FFF2-40B4-BE49-F238E27FC236}">
                <a16:creationId xmlns:a16="http://schemas.microsoft.com/office/drawing/2014/main" id="{1A92CC5A-86E6-7202-EF02-2F48B3252451}"/>
              </a:ext>
            </a:extLst>
          </p:cNvPr>
          <p:cNvSpPr>
            <a:spLocks noGrp="1" noRot="1" noMove="1" noResize="1" noEditPoints="1" noAdjustHandles="1" noChangeArrowheads="1" noChangeShapeType="1"/>
          </p:cNvSpPr>
          <p:nvPr>
            <p:ph type="title"/>
          </p:nvPr>
        </p:nvSpPr>
        <p:spPr>
          <a:xfrm>
            <a:off x="1184091" y="427651"/>
            <a:ext cx="7685484" cy="601916"/>
          </a:xfrm>
        </p:spPr>
        <p:txBody>
          <a:bodyPr/>
          <a:lstStyle/>
          <a:p>
            <a:r>
              <a:rPr lang="en-US" dirty="0"/>
              <a:t>Patient Education</a:t>
            </a:r>
          </a:p>
        </p:txBody>
      </p:sp>
      <p:sp>
        <p:nvSpPr>
          <p:cNvPr id="2" name="Footer Placeholder 1">
            <a:extLst>
              <a:ext uri="{FF2B5EF4-FFF2-40B4-BE49-F238E27FC236}">
                <a16:creationId xmlns:a16="http://schemas.microsoft.com/office/drawing/2014/main" id="{518F0D91-1287-2B03-D705-A77A6C4BEBB2}"/>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E87DD1E8-6D59-3C9B-F6C8-7A5FC2F28E19}"/>
              </a:ext>
            </a:extLst>
          </p:cNvPr>
          <p:cNvSpPr>
            <a:spLocks noGrp="1"/>
          </p:cNvSpPr>
          <p:nvPr>
            <p:ph type="sldNum" sz="quarter" idx="14"/>
          </p:nvPr>
        </p:nvSpPr>
        <p:spPr/>
        <p:txBody>
          <a:bodyPr/>
          <a:lstStyle/>
          <a:p>
            <a:fld id="{C1FF6DA9-008F-8B48-92A6-B652298478BF}" type="slidenum">
              <a:rPr lang="en-US" smtClean="0"/>
              <a:t>66</a:t>
            </a:fld>
            <a:endParaRPr lang="en-US"/>
          </a:p>
        </p:txBody>
      </p:sp>
    </p:spTree>
    <p:extLst>
      <p:ext uri="{BB962C8B-B14F-4D97-AF65-F5344CB8AC3E}">
        <p14:creationId xmlns:p14="http://schemas.microsoft.com/office/powerpoint/2010/main" val="4221169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A04C90-E3A2-C044-5F31-C5B70F8B7E76}"/>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Demonstrate pump setup with RN present</a:t>
            </a:r>
          </a:p>
          <a:p>
            <a:pPr marL="285750" indent="-285750">
              <a:lnSpc>
                <a:spcPct val="150000"/>
              </a:lnSpc>
              <a:buFont typeface="Arial" panose="020B0604020202020204" pitchFamily="34" charset="0"/>
              <a:buChar char="•"/>
            </a:pPr>
            <a:r>
              <a:rPr lang="en-US" dirty="0"/>
              <a:t>Teach how to start/stop infusion</a:t>
            </a:r>
          </a:p>
          <a:p>
            <a:pPr marL="285750" indent="-285750">
              <a:lnSpc>
                <a:spcPct val="150000"/>
              </a:lnSpc>
              <a:buFont typeface="Arial" panose="020B0604020202020204" pitchFamily="34" charset="0"/>
              <a:buChar char="•"/>
            </a:pPr>
            <a:r>
              <a:rPr lang="en-US" dirty="0"/>
              <a:t>Review common alarms (occlusion, low battery, air-in-line)</a:t>
            </a:r>
          </a:p>
          <a:p>
            <a:pPr marL="285750" indent="-285750">
              <a:lnSpc>
                <a:spcPct val="150000"/>
              </a:lnSpc>
              <a:buFont typeface="Arial" panose="020B0604020202020204" pitchFamily="34" charset="0"/>
              <a:buChar char="•"/>
            </a:pPr>
            <a:r>
              <a:rPr lang="en-US" dirty="0"/>
              <a:t>Caregiver must know how to </a:t>
            </a:r>
            <a:r>
              <a:rPr lang="en-US" b="1" i="1" dirty="0">
                <a:solidFill>
                  <a:schemeClr val="accent6"/>
                </a:solidFill>
              </a:rPr>
              <a:t>silence alarms temporarily </a:t>
            </a:r>
            <a:r>
              <a:rPr lang="en-US" dirty="0"/>
              <a:t>and when to call RN/infusion company</a:t>
            </a:r>
          </a:p>
        </p:txBody>
      </p:sp>
      <p:sp>
        <p:nvSpPr>
          <p:cNvPr id="3" name="Title 2">
            <a:extLst>
              <a:ext uri="{FF2B5EF4-FFF2-40B4-BE49-F238E27FC236}">
                <a16:creationId xmlns:a16="http://schemas.microsoft.com/office/drawing/2014/main" id="{CA9A7E67-0416-AC35-1C01-82F718F573A4}"/>
              </a:ext>
            </a:extLst>
          </p:cNvPr>
          <p:cNvSpPr>
            <a:spLocks noGrp="1" noRot="1" noMove="1" noResize="1" noEditPoints="1" noAdjustHandles="1" noChangeArrowheads="1" noChangeShapeType="1"/>
          </p:cNvSpPr>
          <p:nvPr>
            <p:ph type="title"/>
          </p:nvPr>
        </p:nvSpPr>
        <p:spPr/>
        <p:txBody>
          <a:bodyPr/>
          <a:lstStyle/>
          <a:p>
            <a:r>
              <a:rPr lang="en-US" dirty="0"/>
              <a:t>Pump Teaching</a:t>
            </a:r>
          </a:p>
        </p:txBody>
      </p:sp>
      <p:sp>
        <p:nvSpPr>
          <p:cNvPr id="4" name="Footer Placeholder 3">
            <a:extLst>
              <a:ext uri="{FF2B5EF4-FFF2-40B4-BE49-F238E27FC236}">
                <a16:creationId xmlns:a16="http://schemas.microsoft.com/office/drawing/2014/main" id="{63973F47-9C64-28AF-7965-25F685548D3A}"/>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0EF9464E-1E6C-FF00-9B5B-7F96F93C1163}"/>
              </a:ext>
            </a:extLst>
          </p:cNvPr>
          <p:cNvSpPr>
            <a:spLocks noGrp="1"/>
          </p:cNvSpPr>
          <p:nvPr>
            <p:ph type="sldNum" sz="quarter" idx="14"/>
          </p:nvPr>
        </p:nvSpPr>
        <p:spPr/>
        <p:txBody>
          <a:bodyPr/>
          <a:lstStyle/>
          <a:p>
            <a:fld id="{C1FF6DA9-008F-8B48-92A6-B652298478BF}" type="slidenum">
              <a:rPr lang="en-US" smtClean="0"/>
              <a:t>67</a:t>
            </a:fld>
            <a:endParaRPr lang="en-US"/>
          </a:p>
        </p:txBody>
      </p:sp>
    </p:spTree>
    <p:extLst>
      <p:ext uri="{BB962C8B-B14F-4D97-AF65-F5344CB8AC3E}">
        <p14:creationId xmlns:p14="http://schemas.microsoft.com/office/powerpoint/2010/main" val="18874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889FE4-A6D7-6948-2AEB-31D6678C04E3}"/>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b="1" i="1" dirty="0">
                <a:solidFill>
                  <a:schemeClr val="accent6"/>
                </a:solidFill>
              </a:rPr>
              <a:t>Call RN/MD immediately if</a:t>
            </a:r>
            <a:r>
              <a:rPr lang="en-US" dirty="0"/>
              <a:t>:</a:t>
            </a:r>
          </a:p>
          <a:p>
            <a:pPr marL="498348" lvl="2" indent="-285750">
              <a:lnSpc>
                <a:spcPct val="150000"/>
              </a:lnSpc>
            </a:pPr>
            <a:r>
              <a:rPr lang="en-US" sz="1600" dirty="0"/>
              <a:t>Fever, chills, rash, chest pain, shortness of breath</a:t>
            </a:r>
          </a:p>
          <a:p>
            <a:pPr marL="498348" lvl="2" indent="-285750">
              <a:lnSpc>
                <a:spcPct val="150000"/>
              </a:lnSpc>
            </a:pPr>
            <a:r>
              <a:rPr lang="en-US" sz="1600" dirty="0"/>
              <a:t>Line site redness, swelling, leakage</a:t>
            </a:r>
          </a:p>
          <a:p>
            <a:pPr marL="498348" lvl="2" indent="-285750">
              <a:lnSpc>
                <a:spcPct val="150000"/>
              </a:lnSpc>
            </a:pPr>
            <a:r>
              <a:rPr lang="en-US" sz="1600" dirty="0"/>
              <a:t>Pump alarms that can’t be resolved</a:t>
            </a:r>
          </a:p>
          <a:p>
            <a:pPr marL="285750" indent="-285750">
              <a:lnSpc>
                <a:spcPct val="150000"/>
              </a:lnSpc>
              <a:buFont typeface="Arial" panose="020B0604020202020204" pitchFamily="34" charset="0"/>
              <a:buChar char="•"/>
            </a:pPr>
            <a:r>
              <a:rPr lang="en-US" b="1" i="1" dirty="0">
                <a:solidFill>
                  <a:schemeClr val="accent6"/>
                </a:solidFill>
              </a:rPr>
              <a:t>Call 911 if:</a:t>
            </a:r>
          </a:p>
          <a:p>
            <a:pPr marL="498348" lvl="2" indent="-285750">
              <a:lnSpc>
                <a:spcPct val="150000"/>
              </a:lnSpc>
            </a:pPr>
            <a:r>
              <a:rPr lang="en-US" sz="1600" dirty="0"/>
              <a:t>Difficulty breathing, severe chest pain, anaphylaxis symptoms</a:t>
            </a:r>
          </a:p>
          <a:p>
            <a:pPr marL="285750" indent="-285750"/>
            <a:endParaRPr lang="en-US" dirty="0"/>
          </a:p>
        </p:txBody>
      </p:sp>
      <p:sp>
        <p:nvSpPr>
          <p:cNvPr id="3" name="Title 2">
            <a:extLst>
              <a:ext uri="{FF2B5EF4-FFF2-40B4-BE49-F238E27FC236}">
                <a16:creationId xmlns:a16="http://schemas.microsoft.com/office/drawing/2014/main" id="{456AA11C-6B3C-5669-31C3-79435F4F5165}"/>
              </a:ext>
            </a:extLst>
          </p:cNvPr>
          <p:cNvSpPr>
            <a:spLocks noGrp="1" noRot="1" noMove="1" noResize="1" noEditPoints="1" noAdjustHandles="1" noChangeArrowheads="1" noChangeShapeType="1"/>
          </p:cNvSpPr>
          <p:nvPr>
            <p:ph type="title"/>
          </p:nvPr>
        </p:nvSpPr>
        <p:spPr/>
        <p:txBody>
          <a:bodyPr/>
          <a:lstStyle/>
          <a:p>
            <a:r>
              <a:rPr lang="en-US" dirty="0"/>
              <a:t>Complication Recognition</a:t>
            </a:r>
          </a:p>
        </p:txBody>
      </p:sp>
      <p:sp>
        <p:nvSpPr>
          <p:cNvPr id="4" name="Footer Placeholder 3">
            <a:extLst>
              <a:ext uri="{FF2B5EF4-FFF2-40B4-BE49-F238E27FC236}">
                <a16:creationId xmlns:a16="http://schemas.microsoft.com/office/drawing/2014/main" id="{410064DF-EDD0-E5D6-82A7-BFC1FA82AC8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D824A56C-4A40-B2EB-4CDC-B05A503988CC}"/>
              </a:ext>
            </a:extLst>
          </p:cNvPr>
          <p:cNvSpPr>
            <a:spLocks noGrp="1"/>
          </p:cNvSpPr>
          <p:nvPr>
            <p:ph type="sldNum" sz="quarter" idx="14"/>
          </p:nvPr>
        </p:nvSpPr>
        <p:spPr/>
        <p:txBody>
          <a:bodyPr/>
          <a:lstStyle/>
          <a:p>
            <a:fld id="{C1FF6DA9-008F-8B48-92A6-B652298478BF}" type="slidenum">
              <a:rPr lang="en-US" smtClean="0"/>
              <a:t>68</a:t>
            </a:fld>
            <a:endParaRPr lang="en-US"/>
          </a:p>
        </p:txBody>
      </p:sp>
    </p:spTree>
    <p:extLst>
      <p:ext uri="{BB962C8B-B14F-4D97-AF65-F5344CB8AC3E}">
        <p14:creationId xmlns:p14="http://schemas.microsoft.com/office/powerpoint/2010/main" val="2132275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EC238B-D52F-9962-EEFC-F1FE7BEE158A}"/>
              </a:ext>
            </a:extLst>
          </p:cNvPr>
          <p:cNvSpPr>
            <a:spLocks noGrp="1"/>
          </p:cNvSpPr>
          <p:nvPr>
            <p:ph type="sldNum" sz="quarter" idx="19"/>
          </p:nvPr>
        </p:nvSpPr>
        <p:spPr/>
        <p:txBody>
          <a:bodyPr/>
          <a:lstStyle/>
          <a:p>
            <a:fld id="{6B6A8BC2-F0EF-404E-80C2-96C75EBFF2FF}" type="slidenum">
              <a:rPr lang="en-US" smtClean="0"/>
              <a:t>69</a:t>
            </a:fld>
            <a:endParaRPr lang="en-US"/>
          </a:p>
        </p:txBody>
      </p:sp>
      <p:pic>
        <p:nvPicPr>
          <p:cNvPr id="6" name="Content Placeholder 5">
            <a:extLst>
              <a:ext uri="{FF2B5EF4-FFF2-40B4-BE49-F238E27FC236}">
                <a16:creationId xmlns:a16="http://schemas.microsoft.com/office/drawing/2014/main" id="{C3401FDF-35E0-B2F4-F51E-1D23195BCA9E}"/>
              </a:ext>
            </a:extLst>
          </p:cNvPr>
          <p:cNvPicPr>
            <a:picLocks noGrp="1" noChangeAspect="1"/>
          </p:cNvPicPr>
          <p:nvPr>
            <p:ph type="chart" sz="quarter" idx="20"/>
          </p:nvPr>
        </p:nvPicPr>
        <p:blipFill>
          <a:blip r:embed="rId2"/>
          <a:stretch>
            <a:fillRect/>
          </a:stretch>
        </p:blipFill>
        <p:spPr>
          <a:xfrm>
            <a:off x="1109663" y="1364053"/>
            <a:ext cx="7687866" cy="4129895"/>
          </a:xfrm>
        </p:spPr>
      </p:pic>
      <p:sp>
        <p:nvSpPr>
          <p:cNvPr id="2" name="Footer Placeholder 1">
            <a:extLst>
              <a:ext uri="{FF2B5EF4-FFF2-40B4-BE49-F238E27FC236}">
                <a16:creationId xmlns:a16="http://schemas.microsoft.com/office/drawing/2014/main" id="{8992D053-AABD-8C17-8535-552A37C40597}"/>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748600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B25FCA-914F-AF33-84FF-F6BAF8DB9190}"/>
              </a:ext>
            </a:extLst>
          </p:cNvPr>
          <p:cNvSpPr>
            <a:spLocks noGrp="1" noRot="1" noMove="1" noResize="1" noEditPoints="1" noAdjustHandles="1" noChangeArrowheads="1" noChangeShapeType="1"/>
          </p:cNvSpPr>
          <p:nvPr>
            <p:ph sz="quarter" idx="16"/>
          </p:nvPr>
        </p:nvSpPr>
        <p:spPr>
          <a:xfrm>
            <a:off x="1109662" y="1388126"/>
            <a:ext cx="3758804" cy="5277080"/>
          </a:xfrm>
        </p:spPr>
        <p:txBody>
          <a:bodyPr/>
          <a:lstStyle/>
          <a:p>
            <a:pPr marL="457200" indent="-457200">
              <a:lnSpc>
                <a:spcPct val="150000"/>
              </a:lnSpc>
              <a:buFont typeface="+mj-lt"/>
              <a:buAutoNum type="arabicPeriod" startAt="5"/>
            </a:pPr>
            <a:r>
              <a:rPr lang="en-US" sz="2000" b="1" i="1" dirty="0"/>
              <a:t>When programming the Solis CADD pump, which of the following is MOST important?</a:t>
            </a:r>
          </a:p>
          <a:p>
            <a:pPr marL="342900" indent="-342900">
              <a:lnSpc>
                <a:spcPct val="150000"/>
              </a:lnSpc>
              <a:buFont typeface="+mj-lt"/>
              <a:buAutoNum type="alphaUcPeriod"/>
            </a:pPr>
            <a:r>
              <a:rPr lang="en-US" sz="2000" dirty="0"/>
              <a:t>Verify order against pharmacy label</a:t>
            </a:r>
          </a:p>
          <a:p>
            <a:pPr marL="342900" indent="-342900">
              <a:lnSpc>
                <a:spcPct val="150000"/>
              </a:lnSpc>
              <a:buFont typeface="+mj-lt"/>
              <a:buAutoNum type="alphaUcPeriod"/>
            </a:pPr>
            <a:r>
              <a:rPr lang="en-US" sz="2000" dirty="0"/>
              <a:t>Ensure tubing is primed and filter is in place</a:t>
            </a:r>
          </a:p>
          <a:p>
            <a:pPr marL="342900" indent="-342900">
              <a:lnSpc>
                <a:spcPct val="150000"/>
              </a:lnSpc>
              <a:buFont typeface="+mj-lt"/>
              <a:buAutoNum type="alphaUcPeriod"/>
            </a:pPr>
            <a:r>
              <a:rPr lang="en-US" sz="2000" dirty="0"/>
              <a:t>Double-check infusion rate and volume</a:t>
            </a:r>
          </a:p>
          <a:p>
            <a:pPr marL="342900" indent="-342900">
              <a:lnSpc>
                <a:spcPct val="150000"/>
              </a:lnSpc>
              <a:buFont typeface="+mj-lt"/>
              <a:buAutoNum type="alphaUcPeriod"/>
            </a:pPr>
            <a:r>
              <a:rPr lang="en-US" sz="2000" dirty="0"/>
              <a:t>All of the above</a:t>
            </a:r>
          </a:p>
        </p:txBody>
      </p:sp>
      <p:sp>
        <p:nvSpPr>
          <p:cNvPr id="3" name="Title 2">
            <a:extLst>
              <a:ext uri="{FF2B5EF4-FFF2-40B4-BE49-F238E27FC236}">
                <a16:creationId xmlns:a16="http://schemas.microsoft.com/office/drawing/2014/main" id="{4825321B-D225-952A-B0C8-9D9BCDE9A550}"/>
              </a:ext>
            </a:extLst>
          </p:cNvPr>
          <p:cNvSpPr>
            <a:spLocks noGrp="1"/>
          </p:cNvSpPr>
          <p:nvPr>
            <p:ph type="title"/>
          </p:nvPr>
        </p:nvSpPr>
        <p:spPr/>
        <p:txBody>
          <a:bodyPr/>
          <a:lstStyle/>
          <a:p>
            <a:r>
              <a:rPr lang="en-US" dirty="0"/>
              <a:t>Knowledge Check: Question 5</a:t>
            </a:r>
          </a:p>
        </p:txBody>
      </p:sp>
      <p:sp>
        <p:nvSpPr>
          <p:cNvPr id="4" name="Text Placeholder 3">
            <a:extLst>
              <a:ext uri="{FF2B5EF4-FFF2-40B4-BE49-F238E27FC236}">
                <a16:creationId xmlns:a16="http://schemas.microsoft.com/office/drawing/2014/main" id="{4B27D066-2599-42BC-EAF8-6448F3AF7582}"/>
              </a:ext>
            </a:extLst>
          </p:cNvPr>
          <p:cNvSpPr>
            <a:spLocks noGrp="1" noRot="1" noMove="1" noResize="1" noEditPoints="1" noAdjustHandles="1" noChangeArrowheads="1" noChangeShapeType="1"/>
          </p:cNvSpPr>
          <p:nvPr>
            <p:ph type="body" sz="quarter" idx="22"/>
          </p:nvPr>
        </p:nvSpPr>
        <p:spPr>
          <a:xfrm>
            <a:off x="5039916" y="1515707"/>
            <a:ext cx="3757613" cy="4822824"/>
          </a:xfrm>
        </p:spPr>
        <p:txBody>
          <a:bodyPr/>
          <a:lstStyle/>
          <a:p>
            <a:pPr algn="ctr"/>
            <a:r>
              <a:rPr lang="en-US" sz="2000" b="1" dirty="0"/>
              <a:t>Answer: D – All of the above</a:t>
            </a:r>
          </a:p>
          <a:p>
            <a:r>
              <a:rPr lang="en-US" sz="2000" b="1" i="1" dirty="0">
                <a:solidFill>
                  <a:schemeClr val="tx1"/>
                </a:solidFill>
              </a:rPr>
              <a:t>Rationale</a:t>
            </a:r>
          </a:p>
          <a:p>
            <a:pPr marL="342900" indent="-342900">
              <a:buFont typeface="Arial" panose="020B0604020202020204" pitchFamily="34" charset="0"/>
              <a:buChar char="•"/>
            </a:pPr>
            <a:r>
              <a:rPr lang="en-US" sz="2000" dirty="0">
                <a:solidFill>
                  <a:schemeClr val="tx1"/>
                </a:solidFill>
              </a:rPr>
              <a:t>Pump safety requires a </a:t>
            </a:r>
            <a:r>
              <a:rPr lang="en-US" sz="2000" b="1" dirty="0">
                <a:solidFill>
                  <a:schemeClr val="tx1"/>
                </a:solidFill>
              </a:rPr>
              <a:t>multi-step verification process</a:t>
            </a:r>
            <a:r>
              <a:rPr lang="en-US" sz="2000" dirty="0">
                <a:solidFill>
                  <a:schemeClr val="tx1"/>
                </a:solidFill>
              </a:rPr>
              <a:t>: matching the label to the order, ensuring tubing and filters are correct, and double-checking infusion parameters. </a:t>
            </a:r>
          </a:p>
          <a:p>
            <a:pPr marL="342900" indent="-342900">
              <a:buFont typeface="Arial" panose="020B0604020202020204" pitchFamily="34" charset="0"/>
              <a:buChar char="•"/>
            </a:pPr>
            <a:r>
              <a:rPr lang="en-US" sz="2000" dirty="0">
                <a:solidFill>
                  <a:schemeClr val="tx1"/>
                </a:solidFill>
              </a:rPr>
              <a:t>Any missed step could result in a serious infusion error.</a:t>
            </a:r>
            <a:endParaRPr lang="en-US" sz="2000" b="1" dirty="0">
              <a:solidFill>
                <a:schemeClr val="tx1"/>
              </a:solidFill>
            </a:endParaRPr>
          </a:p>
        </p:txBody>
      </p:sp>
      <p:sp>
        <p:nvSpPr>
          <p:cNvPr id="5" name="Footer Placeholder 4">
            <a:extLst>
              <a:ext uri="{FF2B5EF4-FFF2-40B4-BE49-F238E27FC236}">
                <a16:creationId xmlns:a16="http://schemas.microsoft.com/office/drawing/2014/main" id="{A1F15579-DD13-DEC8-9727-94AF6892B8C3}"/>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BCC09D0A-1C32-ED7F-485E-9E0DE8A6CE08}"/>
              </a:ext>
            </a:extLst>
          </p:cNvPr>
          <p:cNvSpPr>
            <a:spLocks noGrp="1"/>
          </p:cNvSpPr>
          <p:nvPr>
            <p:ph type="sldNum" sz="quarter" idx="15"/>
          </p:nvPr>
        </p:nvSpPr>
        <p:spPr/>
        <p:txBody>
          <a:bodyPr/>
          <a:lstStyle/>
          <a:p>
            <a:fld id="{C1FF6DA9-008F-8B48-92A6-B652298478BF}" type="slidenum">
              <a:rPr lang="en-US" smtClean="0"/>
              <a:t>7</a:t>
            </a:fld>
            <a:endParaRPr lang="en-US"/>
          </a:p>
        </p:txBody>
      </p:sp>
    </p:spTree>
    <p:extLst>
      <p:ext uri="{BB962C8B-B14F-4D97-AF65-F5344CB8AC3E}">
        <p14:creationId xmlns:p14="http://schemas.microsoft.com/office/powerpoint/2010/main" val="380415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F56EE4-247E-BA1B-4A9E-DC6448FFA0B7}"/>
              </a:ext>
            </a:extLst>
          </p:cNvPr>
          <p:cNvSpPr>
            <a:spLocks noGrp="1"/>
          </p:cNvSpPr>
          <p:nvPr>
            <p:ph type="sldNum" sz="quarter" idx="19"/>
          </p:nvPr>
        </p:nvSpPr>
        <p:spPr/>
        <p:txBody>
          <a:bodyPr/>
          <a:lstStyle/>
          <a:p>
            <a:fld id="{6B6A8BC2-F0EF-404E-80C2-96C75EBFF2FF}" type="slidenum">
              <a:rPr lang="en-US" smtClean="0"/>
              <a:t>70</a:t>
            </a:fld>
            <a:endParaRPr lang="en-US"/>
          </a:p>
        </p:txBody>
      </p:sp>
      <p:pic>
        <p:nvPicPr>
          <p:cNvPr id="5" name="Picture 4">
            <a:extLst>
              <a:ext uri="{FF2B5EF4-FFF2-40B4-BE49-F238E27FC236}">
                <a16:creationId xmlns:a16="http://schemas.microsoft.com/office/drawing/2014/main" id="{09096A14-8F6E-75F2-5447-804ACAE3CE76}"/>
              </a:ext>
            </a:extLst>
          </p:cNvPr>
          <p:cNvPicPr>
            <a:picLocks noChangeAspect="1"/>
          </p:cNvPicPr>
          <p:nvPr/>
        </p:nvPicPr>
        <p:blipFill>
          <a:blip r:embed="rId2"/>
          <a:stretch>
            <a:fillRect/>
          </a:stretch>
        </p:blipFill>
        <p:spPr>
          <a:xfrm>
            <a:off x="1021842" y="1197769"/>
            <a:ext cx="7885414" cy="4462463"/>
          </a:xfrm>
          <a:prstGeom prst="rect">
            <a:avLst/>
          </a:prstGeom>
        </p:spPr>
      </p:pic>
      <p:sp>
        <p:nvSpPr>
          <p:cNvPr id="3" name="Footer Placeholder 2">
            <a:extLst>
              <a:ext uri="{FF2B5EF4-FFF2-40B4-BE49-F238E27FC236}">
                <a16:creationId xmlns:a16="http://schemas.microsoft.com/office/drawing/2014/main" id="{308EE81D-D4B2-E821-BF51-431830AC9C21}"/>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16604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F7FB7B-085A-DDAF-83BA-95040E17142F}"/>
              </a:ext>
            </a:extLst>
          </p:cNvPr>
          <p:cNvSpPr>
            <a:spLocks noGrp="1"/>
          </p:cNvSpPr>
          <p:nvPr>
            <p:ph type="sldNum" sz="quarter" idx="19"/>
          </p:nvPr>
        </p:nvSpPr>
        <p:spPr/>
        <p:txBody>
          <a:bodyPr/>
          <a:lstStyle/>
          <a:p>
            <a:fld id="{6B6A8BC2-F0EF-404E-80C2-96C75EBFF2FF}" type="slidenum">
              <a:rPr lang="en-US" smtClean="0"/>
              <a:t>71</a:t>
            </a:fld>
            <a:endParaRPr lang="en-US"/>
          </a:p>
        </p:txBody>
      </p:sp>
      <p:pic>
        <p:nvPicPr>
          <p:cNvPr id="5" name="Picture 4">
            <a:extLst>
              <a:ext uri="{FF2B5EF4-FFF2-40B4-BE49-F238E27FC236}">
                <a16:creationId xmlns:a16="http://schemas.microsoft.com/office/drawing/2014/main" id="{1D9A6866-DA16-6AE9-F00B-A155987EDED1}"/>
              </a:ext>
            </a:extLst>
          </p:cNvPr>
          <p:cNvPicPr>
            <a:picLocks noChangeAspect="1"/>
          </p:cNvPicPr>
          <p:nvPr/>
        </p:nvPicPr>
        <p:blipFill>
          <a:blip r:embed="rId2"/>
          <a:stretch>
            <a:fillRect/>
          </a:stretch>
        </p:blipFill>
        <p:spPr>
          <a:xfrm>
            <a:off x="1012606" y="1241299"/>
            <a:ext cx="8131394" cy="4566137"/>
          </a:xfrm>
          <a:prstGeom prst="rect">
            <a:avLst/>
          </a:prstGeom>
        </p:spPr>
      </p:pic>
      <p:sp>
        <p:nvSpPr>
          <p:cNvPr id="3" name="Footer Placeholder 2">
            <a:extLst>
              <a:ext uri="{FF2B5EF4-FFF2-40B4-BE49-F238E27FC236}">
                <a16:creationId xmlns:a16="http://schemas.microsoft.com/office/drawing/2014/main" id="{257637DF-6BE8-93E7-3EB8-F860DB5A7EB0}"/>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2621389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BF070C-14A9-93C7-F906-6A647F4FBA00}"/>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b="1" i="1" dirty="0">
                <a:solidFill>
                  <a:schemeClr val="accent6"/>
                </a:solidFill>
              </a:rPr>
              <a:t>Teach-Back Method</a:t>
            </a:r>
            <a:r>
              <a:rPr lang="en-US" dirty="0"/>
              <a:t>: Patient/caregiver explains or demonstrates steps back to RN</a:t>
            </a:r>
          </a:p>
          <a:p>
            <a:pPr marL="285750" indent="-285750">
              <a:lnSpc>
                <a:spcPct val="150000"/>
              </a:lnSpc>
              <a:buFont typeface="Arial" panose="020B0604020202020204" pitchFamily="34" charset="0"/>
              <a:buChar char="•"/>
            </a:pPr>
            <a:r>
              <a:rPr lang="en-US" b="1" i="1" dirty="0">
                <a:solidFill>
                  <a:schemeClr val="accent6"/>
                </a:solidFill>
              </a:rPr>
              <a:t>Return Demonstration</a:t>
            </a:r>
            <a:r>
              <a:rPr lang="en-US" dirty="0"/>
              <a:t>: Patient/caregiver sets up tubing and pump with RN observing</a:t>
            </a:r>
          </a:p>
          <a:p>
            <a:pPr marL="285750" indent="-285750">
              <a:lnSpc>
                <a:spcPct val="150000"/>
              </a:lnSpc>
              <a:buFont typeface="Arial" panose="020B0604020202020204" pitchFamily="34" charset="0"/>
              <a:buChar char="•"/>
            </a:pPr>
            <a:r>
              <a:rPr lang="en-US" b="1" i="1" dirty="0">
                <a:solidFill>
                  <a:schemeClr val="accent6"/>
                </a:solidFill>
              </a:rPr>
              <a:t>Written Materials</a:t>
            </a:r>
            <a:r>
              <a:rPr lang="en-US" dirty="0"/>
              <a:t>: Leave checklists and visual instructions</a:t>
            </a:r>
          </a:p>
          <a:p>
            <a:pPr marL="285750" indent="-285750">
              <a:lnSpc>
                <a:spcPct val="150000"/>
              </a:lnSpc>
              <a:buFont typeface="Arial" panose="020B0604020202020204" pitchFamily="34" charset="0"/>
              <a:buChar char="•"/>
            </a:pPr>
            <a:r>
              <a:rPr lang="en-US" b="1" i="1" dirty="0">
                <a:solidFill>
                  <a:schemeClr val="accent6"/>
                </a:solidFill>
              </a:rPr>
              <a:t>Reinforce</a:t>
            </a:r>
            <a:r>
              <a:rPr lang="en-US" dirty="0"/>
              <a:t> teaching at each visit</a:t>
            </a:r>
          </a:p>
        </p:txBody>
      </p:sp>
      <p:sp>
        <p:nvSpPr>
          <p:cNvPr id="3" name="Title 2">
            <a:extLst>
              <a:ext uri="{FF2B5EF4-FFF2-40B4-BE49-F238E27FC236}">
                <a16:creationId xmlns:a16="http://schemas.microsoft.com/office/drawing/2014/main" id="{86D17560-ECAB-C3EE-EC08-E36D39280FFA}"/>
              </a:ext>
            </a:extLst>
          </p:cNvPr>
          <p:cNvSpPr>
            <a:spLocks noGrp="1" noRot="1" noMove="1" noResize="1" noEditPoints="1" noAdjustHandles="1" noChangeArrowheads="1" noChangeShapeType="1"/>
          </p:cNvSpPr>
          <p:nvPr>
            <p:ph type="title"/>
          </p:nvPr>
        </p:nvSpPr>
        <p:spPr/>
        <p:txBody>
          <a:bodyPr/>
          <a:lstStyle/>
          <a:p>
            <a:r>
              <a:rPr lang="en-US" dirty="0"/>
              <a:t>Teaching Strategies</a:t>
            </a:r>
          </a:p>
        </p:txBody>
      </p:sp>
      <p:sp>
        <p:nvSpPr>
          <p:cNvPr id="4" name="Footer Placeholder 3">
            <a:extLst>
              <a:ext uri="{FF2B5EF4-FFF2-40B4-BE49-F238E27FC236}">
                <a16:creationId xmlns:a16="http://schemas.microsoft.com/office/drawing/2014/main" id="{C987AF78-913D-C769-6FC7-72673D71326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56BDDBE5-859C-298F-AFB0-7EF5516AC4F4}"/>
              </a:ext>
            </a:extLst>
          </p:cNvPr>
          <p:cNvSpPr>
            <a:spLocks noGrp="1"/>
          </p:cNvSpPr>
          <p:nvPr>
            <p:ph type="sldNum" sz="quarter" idx="14"/>
          </p:nvPr>
        </p:nvSpPr>
        <p:spPr/>
        <p:txBody>
          <a:bodyPr/>
          <a:lstStyle/>
          <a:p>
            <a:fld id="{C1FF6DA9-008F-8B48-92A6-B652298478BF}" type="slidenum">
              <a:rPr lang="en-US" smtClean="0"/>
              <a:t>72</a:t>
            </a:fld>
            <a:endParaRPr lang="en-US"/>
          </a:p>
        </p:txBody>
      </p:sp>
    </p:spTree>
    <p:extLst>
      <p:ext uri="{BB962C8B-B14F-4D97-AF65-F5344CB8AC3E}">
        <p14:creationId xmlns:p14="http://schemas.microsoft.com/office/powerpoint/2010/main" val="2998926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1ADF5D-96E9-E419-FFC8-F4FE56449BF1}"/>
              </a:ext>
            </a:extLst>
          </p:cNvPr>
          <p:cNvSpPr>
            <a:spLocks noGrp="1" noRot="1" noMove="1" noResize="1" noEditPoints="1" noAdjustHandles="1" noChangeArrowheads="1" noChangeShapeType="1"/>
          </p:cNvSpPr>
          <p:nvPr>
            <p:ph sz="quarter" idx="12"/>
          </p:nvPr>
        </p:nvSpPr>
        <p:spPr/>
        <p:txBody>
          <a:bodyPr/>
          <a:lstStyle/>
          <a:p>
            <a:pPr marL="342900" indent="-342900">
              <a:lnSpc>
                <a:spcPct val="150000"/>
              </a:lnSpc>
              <a:buFont typeface="+mj-lt"/>
              <a:buAutoNum type="arabicPeriod"/>
            </a:pPr>
            <a:r>
              <a:rPr lang="en-US" dirty="0"/>
              <a:t>Verify pump is running correctly at ordered rate</a:t>
            </a:r>
          </a:p>
          <a:p>
            <a:pPr marL="342900" indent="-342900">
              <a:lnSpc>
                <a:spcPct val="150000"/>
              </a:lnSpc>
              <a:buFont typeface="+mj-lt"/>
              <a:buAutoNum type="arabicPeriod"/>
            </a:pPr>
            <a:r>
              <a:rPr lang="en-US" dirty="0"/>
              <a:t>Reassess vitals and patient tolerance before leaving</a:t>
            </a:r>
          </a:p>
          <a:p>
            <a:pPr marL="342900" indent="-342900">
              <a:lnSpc>
                <a:spcPct val="150000"/>
              </a:lnSpc>
              <a:buFont typeface="+mj-lt"/>
              <a:buAutoNum type="arabicPeriod"/>
            </a:pPr>
            <a:r>
              <a:rPr lang="en-US" dirty="0"/>
              <a:t>Confirm central line secure and dressing intact</a:t>
            </a:r>
          </a:p>
          <a:p>
            <a:pPr marL="342900" indent="-342900">
              <a:lnSpc>
                <a:spcPct val="150000"/>
              </a:lnSpc>
              <a:buFont typeface="+mj-lt"/>
              <a:buAutoNum type="arabicPeriod"/>
            </a:pPr>
            <a:r>
              <a:rPr lang="en-US" dirty="0"/>
              <a:t>Ensure supplies are safely stored/disposed of</a:t>
            </a:r>
          </a:p>
          <a:p>
            <a:pPr marL="342900" indent="-342900">
              <a:lnSpc>
                <a:spcPct val="150000"/>
              </a:lnSpc>
              <a:buFont typeface="+mj-lt"/>
              <a:buAutoNum type="arabicPeriod"/>
            </a:pPr>
            <a:r>
              <a:rPr lang="en-US" dirty="0"/>
              <a:t>Reinforce education and provide opportunity for questions</a:t>
            </a:r>
          </a:p>
          <a:p>
            <a:pPr marL="342900" indent="-342900">
              <a:lnSpc>
                <a:spcPct val="150000"/>
              </a:lnSpc>
              <a:buFont typeface="+mj-lt"/>
              <a:buAutoNum type="arabicPeriod"/>
            </a:pPr>
            <a:r>
              <a:rPr lang="en-US" dirty="0"/>
              <a:t>Document in EMR: Pre-checks, infusion details, vitals, patient response, teaching provided, caregiver demonstration, and any provider notifications</a:t>
            </a:r>
          </a:p>
          <a:p>
            <a:pPr marL="342900" indent="-342900">
              <a:lnSpc>
                <a:spcPct val="150000"/>
              </a:lnSpc>
              <a:buFont typeface="+mj-lt"/>
              <a:buAutoNum type="arabicPeriod"/>
            </a:pPr>
            <a:r>
              <a:rPr lang="en-US" dirty="0"/>
              <a:t>Confirm follow up labs – </a:t>
            </a:r>
            <a:r>
              <a:rPr lang="en-US" b="1" i="1" dirty="0">
                <a:solidFill>
                  <a:srgbClr val="FF0000"/>
                </a:solidFill>
              </a:rPr>
              <a:t>Expect daily labs until patient is stable on TPN Infusions</a:t>
            </a:r>
          </a:p>
        </p:txBody>
      </p:sp>
      <p:sp>
        <p:nvSpPr>
          <p:cNvPr id="3" name="Title 2">
            <a:extLst>
              <a:ext uri="{FF2B5EF4-FFF2-40B4-BE49-F238E27FC236}">
                <a16:creationId xmlns:a16="http://schemas.microsoft.com/office/drawing/2014/main" id="{D471D396-4E79-499F-1B5A-A656A9C6671F}"/>
              </a:ext>
            </a:extLst>
          </p:cNvPr>
          <p:cNvSpPr>
            <a:spLocks noGrp="1" noRot="1" noMove="1" noResize="1" noEditPoints="1" noAdjustHandles="1" noChangeArrowheads="1" noChangeShapeType="1"/>
          </p:cNvSpPr>
          <p:nvPr>
            <p:ph type="title"/>
          </p:nvPr>
        </p:nvSpPr>
        <p:spPr/>
        <p:txBody>
          <a:bodyPr/>
          <a:lstStyle/>
          <a:p>
            <a:r>
              <a:rPr lang="en-US" dirty="0"/>
              <a:t>Post-Infusion / Departure</a:t>
            </a:r>
          </a:p>
        </p:txBody>
      </p:sp>
      <p:sp>
        <p:nvSpPr>
          <p:cNvPr id="4" name="Footer Placeholder 3">
            <a:extLst>
              <a:ext uri="{FF2B5EF4-FFF2-40B4-BE49-F238E27FC236}">
                <a16:creationId xmlns:a16="http://schemas.microsoft.com/office/drawing/2014/main" id="{6D1920F5-DD61-1C35-E2D3-C07A21EE3573}"/>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7E7CDA8D-AB63-7B56-82AF-E82FF30D8458}"/>
              </a:ext>
            </a:extLst>
          </p:cNvPr>
          <p:cNvSpPr>
            <a:spLocks noGrp="1"/>
          </p:cNvSpPr>
          <p:nvPr>
            <p:ph type="sldNum" sz="quarter" idx="14"/>
          </p:nvPr>
        </p:nvSpPr>
        <p:spPr/>
        <p:txBody>
          <a:bodyPr/>
          <a:lstStyle/>
          <a:p>
            <a:fld id="{C1FF6DA9-008F-8B48-92A6-B652298478BF}" type="slidenum">
              <a:rPr lang="en-US" smtClean="0"/>
              <a:t>73</a:t>
            </a:fld>
            <a:endParaRPr lang="en-US"/>
          </a:p>
        </p:txBody>
      </p:sp>
    </p:spTree>
    <p:extLst>
      <p:ext uri="{BB962C8B-B14F-4D97-AF65-F5344CB8AC3E}">
        <p14:creationId xmlns:p14="http://schemas.microsoft.com/office/powerpoint/2010/main" val="4227250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D690C-FC65-04A9-8DA0-9CFEC16D48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293E3-C443-4F6B-3ADA-EC8C0732615B}"/>
              </a:ext>
            </a:extLst>
          </p:cNvPr>
          <p:cNvSpPr>
            <a:spLocks noGrp="1" noRot="1" noMove="1" noResize="1" noEditPoints="1" noAdjustHandles="1" noChangeArrowheads="1" noChangeShapeType="1"/>
          </p:cNvSpPr>
          <p:nvPr>
            <p:ph type="title"/>
          </p:nvPr>
        </p:nvSpPr>
        <p:spPr>
          <a:xfrm>
            <a:off x="728067" y="977679"/>
            <a:ext cx="7687866" cy="5141913"/>
          </a:xfrm>
        </p:spPr>
        <p:txBody>
          <a:bodyPr tIns="274320"/>
          <a:lstStyle/>
          <a:p>
            <a:pPr algn="ctr"/>
            <a:r>
              <a:rPr lang="en-US" dirty="0"/>
              <a:t>Documentation</a:t>
            </a:r>
            <a:br>
              <a:rPr lang="en-US" dirty="0"/>
            </a:br>
            <a:r>
              <a:rPr lang="en-US" dirty="0"/>
              <a:t>&amp;</a:t>
            </a:r>
            <a:br>
              <a:rPr lang="en-US" dirty="0"/>
            </a:br>
            <a:r>
              <a:rPr lang="en-US" dirty="0"/>
              <a:t>EPIC</a:t>
            </a:r>
          </a:p>
        </p:txBody>
      </p:sp>
      <p:sp>
        <p:nvSpPr>
          <p:cNvPr id="3" name="Footer Placeholder 2">
            <a:extLst>
              <a:ext uri="{FF2B5EF4-FFF2-40B4-BE49-F238E27FC236}">
                <a16:creationId xmlns:a16="http://schemas.microsoft.com/office/drawing/2014/main" id="{9DE50976-090E-CD20-9C0D-C3BCFE4D330E}"/>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0484D66E-7D92-AC7B-D39F-24B118846BFB}"/>
              </a:ext>
            </a:extLst>
          </p:cNvPr>
          <p:cNvSpPr>
            <a:spLocks noGrp="1"/>
          </p:cNvSpPr>
          <p:nvPr>
            <p:ph type="sldNum" sz="quarter" idx="11"/>
          </p:nvPr>
        </p:nvSpPr>
        <p:spPr/>
        <p:txBody>
          <a:bodyPr/>
          <a:lstStyle/>
          <a:p>
            <a:fld id="{C1FF6DA9-008F-8B48-92A6-B652298478BF}" type="slidenum">
              <a:rPr lang="en-US" smtClean="0"/>
              <a:t>74</a:t>
            </a:fld>
            <a:endParaRPr lang="en-US"/>
          </a:p>
        </p:txBody>
      </p:sp>
    </p:spTree>
    <p:extLst>
      <p:ext uri="{BB962C8B-B14F-4D97-AF65-F5344CB8AC3E}">
        <p14:creationId xmlns:p14="http://schemas.microsoft.com/office/powerpoint/2010/main" val="3920246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38276C-BAAB-F54B-61FA-55243E652BDD}"/>
              </a:ext>
            </a:extLst>
          </p:cNvPr>
          <p:cNvSpPr>
            <a:spLocks noGrp="1" noRot="1" noMove="1" noResize="1" noEditPoints="1" noAdjustHandles="1" noChangeArrowheads="1" noChangeShapeType="1"/>
          </p:cNvSpPr>
          <p:nvPr>
            <p:ph sz="quarter" idx="12"/>
          </p:nvPr>
        </p:nvSpPr>
        <p:spPr/>
        <p:txBody>
          <a:bodyPr rIns="0"/>
          <a:lstStyle/>
          <a:p>
            <a:pPr marL="285750" indent="-285750">
              <a:spcBef>
                <a:spcPts val="1200"/>
              </a:spcBef>
              <a:buFont typeface="Arial" panose="020B0604020202020204" pitchFamily="34" charset="0"/>
              <a:buChar char="•"/>
            </a:pPr>
            <a:r>
              <a:rPr lang="en-US" dirty="0"/>
              <a:t>RN must remain in home during entire first-dose monitoring window</a:t>
            </a:r>
          </a:p>
          <a:p>
            <a:pPr marL="285750" indent="-285750">
              <a:spcBef>
                <a:spcPts val="1200"/>
              </a:spcBef>
              <a:buFont typeface="Arial" panose="020B0604020202020204" pitchFamily="34" charset="0"/>
              <a:buChar char="•"/>
            </a:pPr>
            <a:r>
              <a:rPr lang="en-US" dirty="0"/>
              <a:t>Document</a:t>
            </a:r>
          </a:p>
          <a:p>
            <a:pPr marL="498348" lvl="2" indent="-285750">
              <a:spcBef>
                <a:spcPts val="1200"/>
              </a:spcBef>
            </a:pPr>
            <a:r>
              <a:rPr lang="en-US" sz="1600" dirty="0"/>
              <a:t>Pre-infusion checks (order, labs, line, baseline vitals)</a:t>
            </a:r>
          </a:p>
          <a:p>
            <a:pPr marL="498348" lvl="2" indent="-285750">
              <a:spcBef>
                <a:spcPts val="1200"/>
              </a:spcBef>
            </a:pPr>
            <a:r>
              <a:rPr lang="en-US" sz="1600" dirty="0"/>
              <a:t>Vitals and observations during infusion</a:t>
            </a:r>
          </a:p>
          <a:p>
            <a:pPr marL="498348" lvl="2" indent="-285750">
              <a:spcBef>
                <a:spcPts val="1200"/>
              </a:spcBef>
            </a:pPr>
            <a:r>
              <a:rPr lang="en-US" sz="1600" dirty="0"/>
              <a:t>Patient/caregiver teaching provided</a:t>
            </a:r>
          </a:p>
          <a:p>
            <a:pPr marL="498348" lvl="2" indent="-285750">
              <a:spcBef>
                <a:spcPts val="1200"/>
              </a:spcBef>
            </a:pPr>
            <a:r>
              <a:rPr lang="en-US" sz="1600" dirty="0"/>
              <a:t>Any adverse events and interventions</a:t>
            </a:r>
          </a:p>
          <a:p>
            <a:pPr marL="285750" indent="-285750">
              <a:spcBef>
                <a:spcPts val="1200"/>
              </a:spcBef>
              <a:buFont typeface="Arial" panose="020B0604020202020204" pitchFamily="34" charset="0"/>
              <a:buChar char="•"/>
            </a:pPr>
            <a:r>
              <a:rPr lang="en-US" dirty="0"/>
              <a:t>Ensure documentation needs CMS, Joint Commission, and DPH standards</a:t>
            </a:r>
          </a:p>
        </p:txBody>
      </p:sp>
      <p:sp>
        <p:nvSpPr>
          <p:cNvPr id="3" name="Title 2">
            <a:extLst>
              <a:ext uri="{FF2B5EF4-FFF2-40B4-BE49-F238E27FC236}">
                <a16:creationId xmlns:a16="http://schemas.microsoft.com/office/drawing/2014/main" id="{F97B6562-A81B-2A5F-D788-94CABCD7DD69}"/>
              </a:ext>
            </a:extLst>
          </p:cNvPr>
          <p:cNvSpPr>
            <a:spLocks noGrp="1" noRot="1" noMove="1" noResize="1" noEditPoints="1" noAdjustHandles="1" noChangeArrowheads="1" noChangeShapeType="1"/>
          </p:cNvSpPr>
          <p:nvPr>
            <p:ph type="title"/>
          </p:nvPr>
        </p:nvSpPr>
        <p:spPr/>
        <p:txBody>
          <a:bodyPr/>
          <a:lstStyle/>
          <a:p>
            <a:r>
              <a:rPr lang="en-US" dirty="0"/>
              <a:t>RN Role &amp; Documentation</a:t>
            </a:r>
          </a:p>
        </p:txBody>
      </p:sp>
      <p:sp>
        <p:nvSpPr>
          <p:cNvPr id="4" name="Footer Placeholder 3">
            <a:extLst>
              <a:ext uri="{FF2B5EF4-FFF2-40B4-BE49-F238E27FC236}">
                <a16:creationId xmlns:a16="http://schemas.microsoft.com/office/drawing/2014/main" id="{58F30889-7415-00FA-F4AB-96525DFB1155}"/>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073D1406-B0F0-3F3F-9D55-A28FE84182A9}"/>
              </a:ext>
            </a:extLst>
          </p:cNvPr>
          <p:cNvSpPr>
            <a:spLocks noGrp="1"/>
          </p:cNvSpPr>
          <p:nvPr>
            <p:ph type="sldNum" sz="quarter" idx="14"/>
          </p:nvPr>
        </p:nvSpPr>
        <p:spPr/>
        <p:txBody>
          <a:bodyPr/>
          <a:lstStyle/>
          <a:p>
            <a:fld id="{C1FF6DA9-008F-8B48-92A6-B652298478BF}" type="slidenum">
              <a:rPr lang="en-US" smtClean="0"/>
              <a:t>75</a:t>
            </a:fld>
            <a:endParaRPr lang="en-US"/>
          </a:p>
        </p:txBody>
      </p:sp>
    </p:spTree>
    <p:extLst>
      <p:ext uri="{BB962C8B-B14F-4D97-AF65-F5344CB8AC3E}">
        <p14:creationId xmlns:p14="http://schemas.microsoft.com/office/powerpoint/2010/main" val="479118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Rot="1" noMove="1" noResize="1" noEditPoints="1" noAdjustHandles="1" noChangeArrowheads="1" noChangeShapeType="1"/>
          </p:cNvSpPr>
          <p:nvPr>
            <p:ph sz="quarter" idx="12"/>
          </p:nvPr>
        </p:nvSpPr>
        <p:spPr/>
        <p:txBody>
          <a:bodyPr>
            <a:normAutofit fontScale="92500" lnSpcReduction="10000"/>
          </a:bodyPr>
          <a:lstStyle/>
          <a:p>
            <a:pPr marL="285750" indent="-285750">
              <a:spcBef>
                <a:spcPts val="1200"/>
              </a:spcBef>
              <a:buFont typeface="Arial" panose="020B0604020202020204" pitchFamily="34" charset="0"/>
              <a:buChar char="•"/>
            </a:pPr>
            <a:r>
              <a:rPr b="1" i="1" dirty="0">
                <a:solidFill>
                  <a:schemeClr val="accent6"/>
                </a:solidFill>
              </a:rPr>
              <a:t>Pre-Infusion:</a:t>
            </a:r>
            <a:endParaRPr lang="en-US" b="1" i="1" dirty="0">
              <a:solidFill>
                <a:schemeClr val="accent6"/>
              </a:solidFill>
            </a:endParaRPr>
          </a:p>
          <a:p>
            <a:pPr marL="498348" lvl="2" indent="-285750">
              <a:spcBef>
                <a:spcPts val="1200"/>
              </a:spcBef>
            </a:pPr>
            <a:r>
              <a:rPr sz="1400" dirty="0"/>
              <a:t>Verify MD order and labs.</a:t>
            </a:r>
            <a:endParaRPr lang="en-US" sz="1400" dirty="0"/>
          </a:p>
          <a:p>
            <a:pPr marL="498348" lvl="2" indent="-285750">
              <a:spcBef>
                <a:spcPts val="1200"/>
              </a:spcBef>
            </a:pPr>
            <a:r>
              <a:rPr sz="1400" dirty="0"/>
              <a:t>Confirm central line patency.</a:t>
            </a:r>
          </a:p>
          <a:p>
            <a:pPr marL="285750" indent="-285750">
              <a:spcBef>
                <a:spcPts val="1200"/>
              </a:spcBef>
              <a:buFont typeface="Arial" panose="020B0604020202020204" pitchFamily="34" charset="0"/>
              <a:buChar char="•"/>
            </a:pPr>
            <a:r>
              <a:rPr b="1" i="1" dirty="0">
                <a:solidFill>
                  <a:schemeClr val="accent6"/>
                </a:solidFill>
              </a:rPr>
              <a:t>During Infusion:</a:t>
            </a:r>
            <a:endParaRPr lang="en-US" b="1" i="1" dirty="0">
              <a:solidFill>
                <a:schemeClr val="accent6"/>
              </a:solidFill>
            </a:endParaRPr>
          </a:p>
          <a:p>
            <a:pPr marL="498348" lvl="2" indent="-285750">
              <a:spcBef>
                <a:spcPts val="1200"/>
              </a:spcBef>
            </a:pPr>
            <a:r>
              <a:rPr sz="1400" dirty="0"/>
              <a:t>Record vitals (per policy).</a:t>
            </a:r>
            <a:endParaRPr lang="en-US" sz="1400" dirty="0"/>
          </a:p>
          <a:p>
            <a:pPr marL="498348" lvl="2" indent="-285750">
              <a:spcBef>
                <a:spcPts val="1200"/>
              </a:spcBef>
            </a:pPr>
            <a:r>
              <a:rPr sz="1400" dirty="0"/>
              <a:t>Monitor for adverse reactions.</a:t>
            </a:r>
            <a:endParaRPr lang="en-US" sz="1400" dirty="0"/>
          </a:p>
          <a:p>
            <a:pPr marL="498348" lvl="2" indent="-285750">
              <a:spcBef>
                <a:spcPts val="1200"/>
              </a:spcBef>
            </a:pPr>
            <a:r>
              <a:rPr sz="1400" dirty="0"/>
              <a:t>Document infusion settings.</a:t>
            </a:r>
          </a:p>
          <a:p>
            <a:pPr marL="285750" indent="-285750">
              <a:spcBef>
                <a:spcPts val="1200"/>
              </a:spcBef>
              <a:buFont typeface="Arial" panose="020B0604020202020204" pitchFamily="34" charset="0"/>
              <a:buChar char="•"/>
            </a:pPr>
            <a:r>
              <a:rPr b="1" i="1" dirty="0">
                <a:solidFill>
                  <a:schemeClr val="accent6"/>
                </a:solidFill>
              </a:rPr>
              <a:t>Post-Infusion:</a:t>
            </a:r>
            <a:endParaRPr lang="en-US" b="1" i="1" dirty="0">
              <a:solidFill>
                <a:schemeClr val="accent6"/>
              </a:solidFill>
            </a:endParaRPr>
          </a:p>
          <a:p>
            <a:pPr marL="498348" lvl="2" indent="-285750">
              <a:spcBef>
                <a:spcPts val="1200"/>
              </a:spcBef>
            </a:pPr>
            <a:r>
              <a:rPr sz="1400" dirty="0"/>
              <a:t>Document start/stop times.</a:t>
            </a:r>
            <a:endParaRPr lang="en-US" sz="1400" dirty="0"/>
          </a:p>
          <a:p>
            <a:pPr marL="498348" lvl="2" indent="-285750">
              <a:spcBef>
                <a:spcPts val="1200"/>
              </a:spcBef>
            </a:pPr>
            <a:r>
              <a:rPr sz="1400" dirty="0"/>
              <a:t>Record patient tolerance.</a:t>
            </a:r>
            <a:endParaRPr lang="en-US" sz="1400" dirty="0"/>
          </a:p>
          <a:p>
            <a:pPr marL="498348" lvl="2" indent="-285750">
              <a:spcBef>
                <a:spcPts val="1200"/>
              </a:spcBef>
            </a:pPr>
            <a:r>
              <a:rPr sz="1400" dirty="0"/>
              <a:t>Note teaching provided.</a:t>
            </a:r>
            <a:endParaRPr lang="en-US" sz="1400" dirty="0"/>
          </a:p>
          <a:p>
            <a:pPr marL="498348" lvl="2" indent="-285750">
              <a:spcBef>
                <a:spcPts val="1200"/>
              </a:spcBef>
            </a:pPr>
            <a:r>
              <a:rPr sz="1400" dirty="0"/>
              <a:t>Log any notifications/escalations.</a:t>
            </a:r>
          </a:p>
        </p:txBody>
      </p:sp>
      <p:sp>
        <p:nvSpPr>
          <p:cNvPr id="2" name="Title 1"/>
          <p:cNvSpPr>
            <a:spLocks noGrp="1"/>
          </p:cNvSpPr>
          <p:nvPr>
            <p:ph type="title"/>
          </p:nvPr>
        </p:nvSpPr>
        <p:spPr/>
        <p:txBody>
          <a:bodyPr/>
          <a:lstStyle/>
          <a:p>
            <a:r>
              <a:t>Documentation in EPIC</a:t>
            </a:r>
          </a:p>
        </p:txBody>
      </p:sp>
      <p:sp>
        <p:nvSpPr>
          <p:cNvPr id="4" name="Footer Placeholder 3">
            <a:extLst>
              <a:ext uri="{FF2B5EF4-FFF2-40B4-BE49-F238E27FC236}">
                <a16:creationId xmlns:a16="http://schemas.microsoft.com/office/drawing/2014/main" id="{C62094B0-3499-4396-49DB-3F510AE1BE3F}"/>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452352F3-3735-3C03-95CB-30343960D576}"/>
              </a:ext>
            </a:extLst>
          </p:cNvPr>
          <p:cNvSpPr>
            <a:spLocks noGrp="1"/>
          </p:cNvSpPr>
          <p:nvPr>
            <p:ph type="sldNum" sz="quarter" idx="14"/>
          </p:nvPr>
        </p:nvSpPr>
        <p:spPr/>
        <p:txBody>
          <a:bodyPr/>
          <a:lstStyle/>
          <a:p>
            <a:fld id="{C1FF6DA9-008F-8B48-92A6-B652298478BF}" type="slidenum">
              <a:rPr lang="en-US" smtClean="0"/>
              <a:t>76</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6E4F01-7BD0-742C-E2A0-E70A50F2A9C2}"/>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b="1" i="1" dirty="0">
                <a:solidFill>
                  <a:schemeClr val="accent6"/>
                </a:solidFill>
              </a:rPr>
              <a:t>Document in patient’s record:</a:t>
            </a:r>
          </a:p>
          <a:p>
            <a:pPr marL="498348" lvl="2" indent="-285750">
              <a:lnSpc>
                <a:spcPct val="150000"/>
              </a:lnSpc>
            </a:pPr>
            <a:r>
              <a:rPr lang="en-US" sz="1600" dirty="0"/>
              <a:t>Topic(s) taught to patient/caregiver</a:t>
            </a:r>
          </a:p>
          <a:p>
            <a:pPr marL="498348" lvl="2" indent="-285750">
              <a:lnSpc>
                <a:spcPct val="150000"/>
              </a:lnSpc>
            </a:pPr>
            <a:r>
              <a:rPr lang="en-US" sz="1600" dirty="0"/>
              <a:t>Patient/caregiver response</a:t>
            </a:r>
          </a:p>
          <a:p>
            <a:pPr marL="498348" lvl="2" indent="-285750">
              <a:lnSpc>
                <a:spcPct val="150000"/>
              </a:lnSpc>
            </a:pPr>
            <a:r>
              <a:rPr lang="en-US" sz="1600" dirty="0"/>
              <a:t>Return demonstration outcomes</a:t>
            </a:r>
          </a:p>
          <a:p>
            <a:pPr marL="498348" lvl="2" indent="-285750">
              <a:lnSpc>
                <a:spcPct val="150000"/>
              </a:lnSpc>
            </a:pPr>
            <a:r>
              <a:rPr lang="en-US" sz="1600" dirty="0"/>
              <a:t>Any re-education required</a:t>
            </a:r>
          </a:p>
          <a:p>
            <a:pPr marL="285750" lvl="1" indent="-285750">
              <a:lnSpc>
                <a:spcPct val="150000"/>
              </a:lnSpc>
              <a:buClr>
                <a:schemeClr val="tx1"/>
              </a:buClr>
              <a:buFont typeface="Arial" panose="020B0604020202020204" pitchFamily="34" charset="0"/>
              <a:buChar char="•"/>
            </a:pPr>
            <a:r>
              <a:rPr lang="en-US" sz="1800" b="0" dirty="0"/>
              <a:t>Supports regulatory compliance and quality tracking</a:t>
            </a:r>
          </a:p>
        </p:txBody>
      </p:sp>
      <p:sp>
        <p:nvSpPr>
          <p:cNvPr id="3" name="Title 2">
            <a:extLst>
              <a:ext uri="{FF2B5EF4-FFF2-40B4-BE49-F238E27FC236}">
                <a16:creationId xmlns:a16="http://schemas.microsoft.com/office/drawing/2014/main" id="{3A488028-3FE9-2693-5D98-BB66261F53C4}"/>
              </a:ext>
            </a:extLst>
          </p:cNvPr>
          <p:cNvSpPr>
            <a:spLocks noGrp="1" noRot="1" noMove="1" noResize="1" noEditPoints="1" noAdjustHandles="1" noChangeArrowheads="1" noChangeShapeType="1"/>
          </p:cNvSpPr>
          <p:nvPr>
            <p:ph type="title"/>
          </p:nvPr>
        </p:nvSpPr>
        <p:spPr/>
        <p:txBody>
          <a:bodyPr/>
          <a:lstStyle/>
          <a:p>
            <a:r>
              <a:rPr lang="en-US" dirty="0"/>
              <a:t>Documentation of Teaching</a:t>
            </a:r>
          </a:p>
        </p:txBody>
      </p:sp>
      <p:sp>
        <p:nvSpPr>
          <p:cNvPr id="4" name="Footer Placeholder 3">
            <a:extLst>
              <a:ext uri="{FF2B5EF4-FFF2-40B4-BE49-F238E27FC236}">
                <a16:creationId xmlns:a16="http://schemas.microsoft.com/office/drawing/2014/main" id="{9451DF36-C791-CDE7-A85D-B3768BA6130E}"/>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073587F9-51C0-47B6-5A78-36B269C15F61}"/>
              </a:ext>
            </a:extLst>
          </p:cNvPr>
          <p:cNvSpPr>
            <a:spLocks noGrp="1"/>
          </p:cNvSpPr>
          <p:nvPr>
            <p:ph type="sldNum" sz="quarter" idx="14"/>
          </p:nvPr>
        </p:nvSpPr>
        <p:spPr/>
        <p:txBody>
          <a:bodyPr/>
          <a:lstStyle/>
          <a:p>
            <a:fld id="{C1FF6DA9-008F-8B48-92A6-B652298478BF}" type="slidenum">
              <a:rPr lang="en-US" smtClean="0"/>
              <a:t>77</a:t>
            </a:fld>
            <a:endParaRPr lang="en-US"/>
          </a:p>
        </p:txBody>
      </p:sp>
    </p:spTree>
    <p:extLst>
      <p:ext uri="{BB962C8B-B14F-4D97-AF65-F5344CB8AC3E}">
        <p14:creationId xmlns:p14="http://schemas.microsoft.com/office/powerpoint/2010/main" val="1033717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BE4D9-66D9-4426-6450-EEF06C188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5135F-D5D2-35F8-628F-464E0BADC5AF}"/>
              </a:ext>
            </a:extLst>
          </p:cNvPr>
          <p:cNvSpPr>
            <a:spLocks noGrp="1" noRot="1" noMove="1" noResize="1" noEditPoints="1" noAdjustHandles="1" noChangeArrowheads="1" noChangeShapeType="1"/>
          </p:cNvSpPr>
          <p:nvPr>
            <p:ph type="title"/>
          </p:nvPr>
        </p:nvSpPr>
        <p:spPr>
          <a:xfrm>
            <a:off x="728067" y="977679"/>
            <a:ext cx="7687866" cy="5141913"/>
          </a:xfrm>
        </p:spPr>
        <p:txBody>
          <a:bodyPr tIns="274320"/>
          <a:lstStyle/>
          <a:p>
            <a:pPr algn="ctr"/>
            <a:r>
              <a:rPr lang="en-US" dirty="0"/>
              <a:t>Policy</a:t>
            </a:r>
            <a:br>
              <a:rPr lang="en-US" dirty="0"/>
            </a:br>
            <a:r>
              <a:rPr lang="en-US" dirty="0"/>
              <a:t>&amp;</a:t>
            </a:r>
            <a:br>
              <a:rPr lang="en-US" dirty="0"/>
            </a:br>
            <a:r>
              <a:rPr lang="en-US" dirty="0"/>
              <a:t>Standard Operating Procedures</a:t>
            </a:r>
          </a:p>
        </p:txBody>
      </p:sp>
      <p:sp>
        <p:nvSpPr>
          <p:cNvPr id="3" name="Footer Placeholder 2">
            <a:extLst>
              <a:ext uri="{FF2B5EF4-FFF2-40B4-BE49-F238E27FC236}">
                <a16:creationId xmlns:a16="http://schemas.microsoft.com/office/drawing/2014/main" id="{42DA033E-AB3C-AE75-BFEC-710FD0859D81}"/>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E066B93D-26A9-1F44-E400-CEDAFAA1AA7D}"/>
              </a:ext>
            </a:extLst>
          </p:cNvPr>
          <p:cNvSpPr>
            <a:spLocks noGrp="1"/>
          </p:cNvSpPr>
          <p:nvPr>
            <p:ph type="sldNum" sz="quarter" idx="11"/>
          </p:nvPr>
        </p:nvSpPr>
        <p:spPr/>
        <p:txBody>
          <a:bodyPr/>
          <a:lstStyle/>
          <a:p>
            <a:fld id="{C1FF6DA9-008F-8B48-92A6-B652298478BF}" type="slidenum">
              <a:rPr lang="en-US" smtClean="0"/>
              <a:t>78</a:t>
            </a:fld>
            <a:endParaRPr lang="en-US"/>
          </a:p>
        </p:txBody>
      </p:sp>
    </p:spTree>
    <p:extLst>
      <p:ext uri="{BB962C8B-B14F-4D97-AF65-F5344CB8AC3E}">
        <p14:creationId xmlns:p14="http://schemas.microsoft.com/office/powerpoint/2010/main" val="1658287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C3D075-9C26-D0DD-C639-52FAAE71624A}"/>
              </a:ext>
            </a:extLst>
          </p:cNvPr>
          <p:cNvSpPr>
            <a:spLocks noGrp="1" noRot="1" noMove="1" noResize="1" noEditPoints="1" noAdjustHandles="1" noChangeArrowheads="1" noChangeShapeType="1"/>
          </p:cNvSpPr>
          <p:nvPr>
            <p:ph sz="quarter" idx="12"/>
          </p:nvPr>
        </p:nvSpPr>
        <p:spPr>
          <a:xfrm>
            <a:off x="1109663" y="1581150"/>
            <a:ext cx="7687866" cy="4822825"/>
          </a:xfrm>
        </p:spPr>
        <p:txBody>
          <a:bodyPr rIns="0"/>
          <a:lstStyle/>
          <a:p>
            <a:pPr algn="ctr"/>
            <a:r>
              <a:rPr lang="en-US" b="1" u="sng" dirty="0"/>
              <a:t>Tufts Medicine Care at Home – NH Home Health</a:t>
            </a:r>
            <a:endParaRPr lang="en-US" dirty="0"/>
          </a:p>
          <a:p>
            <a:pPr>
              <a:spcBef>
                <a:spcPts val="600"/>
              </a:spcBef>
            </a:pPr>
            <a:r>
              <a:rPr lang="en-US" b="1" dirty="0"/>
              <a:t>SUBJECT: FIRST-DOSE TPN DELIVERY IN THE HOME SETTINGS IN (MA)</a:t>
            </a:r>
            <a:endParaRPr lang="en-US" dirty="0"/>
          </a:p>
          <a:p>
            <a:pPr>
              <a:spcBef>
                <a:spcPts val="600"/>
              </a:spcBef>
            </a:pPr>
            <a:r>
              <a:rPr lang="en-US" b="1" dirty="0"/>
              <a:t>PURPOSE</a:t>
            </a:r>
            <a:r>
              <a:rPr lang="en-US" dirty="0"/>
              <a:t>: To ensure safe and standardized administration of the first dose of Total Parenteral Nutrition (TPN) in the home setting, in compliance with Massachusetts Nurse Practice Acts, SMC Conditions of Participation, Joint Commission standards, Infusion Nurses Society (INS) guidelines, and ASPEN/ESPEN parenteral nutrition best practices.</a:t>
            </a:r>
          </a:p>
          <a:p>
            <a:pPr>
              <a:spcBef>
                <a:spcPts val="600"/>
              </a:spcBef>
            </a:pPr>
            <a:r>
              <a:rPr lang="en-US" b="1" dirty="0"/>
              <a:t>POLICY: </a:t>
            </a:r>
            <a:r>
              <a:rPr lang="en-US" dirty="0"/>
              <a:t>First-Dose Total Parenteral Nutrition (TPN) Administration in the Home Setting</a:t>
            </a:r>
          </a:p>
          <a:p>
            <a:pPr>
              <a:spcBef>
                <a:spcPts val="600"/>
              </a:spcBef>
            </a:pPr>
            <a:r>
              <a:rPr lang="en-US" b="1" dirty="0"/>
              <a:t>SCOPE</a:t>
            </a:r>
            <a:r>
              <a:rPr lang="en-US" dirty="0"/>
              <a:t>: This policy applies to Registered Nurses (RNs) employed by Tufts Medicine Care at Home who are trained and validated as competent to initiate first-dose TPN infusions in the home setting.</a:t>
            </a:r>
          </a:p>
          <a:p>
            <a:endParaRPr lang="en-US" b="1" dirty="0"/>
          </a:p>
          <a:p>
            <a:endParaRPr lang="en-US" dirty="0"/>
          </a:p>
        </p:txBody>
      </p:sp>
      <p:sp>
        <p:nvSpPr>
          <p:cNvPr id="3" name="Title 2">
            <a:extLst>
              <a:ext uri="{FF2B5EF4-FFF2-40B4-BE49-F238E27FC236}">
                <a16:creationId xmlns:a16="http://schemas.microsoft.com/office/drawing/2014/main" id="{97AFE7BE-F111-FCE4-A2A8-F46B2E9DFD40}"/>
              </a:ext>
            </a:extLst>
          </p:cNvPr>
          <p:cNvSpPr>
            <a:spLocks noGrp="1" noRot="1" noMove="1" noResize="1" noEditPoints="1" noAdjustHandles="1" noChangeArrowheads="1" noChangeShapeType="1"/>
          </p:cNvSpPr>
          <p:nvPr>
            <p:ph type="title"/>
          </p:nvPr>
        </p:nvSpPr>
        <p:spPr/>
        <p:txBody>
          <a:bodyPr/>
          <a:lstStyle/>
          <a:p>
            <a:r>
              <a:rPr lang="en-US" dirty="0"/>
              <a:t>Policy: </a:t>
            </a:r>
            <a:r>
              <a:rPr lang="en-US" i="1" dirty="0"/>
              <a:t>In Process</a:t>
            </a:r>
          </a:p>
        </p:txBody>
      </p:sp>
      <p:sp>
        <p:nvSpPr>
          <p:cNvPr id="4" name="Footer Placeholder 3">
            <a:extLst>
              <a:ext uri="{FF2B5EF4-FFF2-40B4-BE49-F238E27FC236}">
                <a16:creationId xmlns:a16="http://schemas.microsoft.com/office/drawing/2014/main" id="{400D8B9B-6652-397A-E3E4-04BE3C9A3780}"/>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18D73896-8595-578E-DD2F-16D086177FA1}"/>
              </a:ext>
            </a:extLst>
          </p:cNvPr>
          <p:cNvSpPr>
            <a:spLocks noGrp="1"/>
          </p:cNvSpPr>
          <p:nvPr>
            <p:ph type="sldNum" sz="quarter" idx="14"/>
          </p:nvPr>
        </p:nvSpPr>
        <p:spPr/>
        <p:txBody>
          <a:bodyPr/>
          <a:lstStyle/>
          <a:p>
            <a:fld id="{C1FF6DA9-008F-8B48-92A6-B652298478BF}" type="slidenum">
              <a:rPr lang="en-US" smtClean="0"/>
              <a:t>79</a:t>
            </a:fld>
            <a:endParaRPr lang="en-US"/>
          </a:p>
        </p:txBody>
      </p:sp>
    </p:spTree>
    <p:extLst>
      <p:ext uri="{BB962C8B-B14F-4D97-AF65-F5344CB8AC3E}">
        <p14:creationId xmlns:p14="http://schemas.microsoft.com/office/powerpoint/2010/main" val="3568816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7730E5-E381-5E75-6357-522ED4779AE0}"/>
              </a:ext>
            </a:extLst>
          </p:cNvPr>
          <p:cNvSpPr>
            <a:spLocks noGrp="1" noRot="1" noMove="1" noResize="1" noEditPoints="1" noAdjustHandles="1" noChangeArrowheads="1" noChangeShapeType="1"/>
          </p:cNvSpPr>
          <p:nvPr>
            <p:ph sz="quarter" idx="16"/>
          </p:nvPr>
        </p:nvSpPr>
        <p:spPr>
          <a:xfrm>
            <a:off x="944410" y="1592166"/>
            <a:ext cx="3758804" cy="4822823"/>
          </a:xfrm>
        </p:spPr>
        <p:txBody>
          <a:bodyPr/>
          <a:lstStyle/>
          <a:p>
            <a:pPr marL="342900" indent="-342900">
              <a:lnSpc>
                <a:spcPct val="125000"/>
              </a:lnSpc>
              <a:buFont typeface="+mj-lt"/>
              <a:buAutoNum type="arabicPeriod"/>
            </a:pPr>
            <a:r>
              <a:rPr lang="en-US" sz="2000" b="1" dirty="0">
                <a:solidFill>
                  <a:schemeClr val="tx1"/>
                </a:solidFill>
              </a:rPr>
              <a:t>During a TPN infusion, the patient develops shortness of breath and hives. What is your immediate action?</a:t>
            </a:r>
          </a:p>
          <a:p>
            <a:pPr marL="342900" indent="-342900">
              <a:lnSpc>
                <a:spcPct val="125000"/>
              </a:lnSpc>
              <a:buFont typeface="+mj-lt"/>
              <a:buAutoNum type="alphaUcPeriod"/>
            </a:pPr>
            <a:r>
              <a:rPr lang="en-US" sz="2000" dirty="0"/>
              <a:t>Pause the pump and observe</a:t>
            </a:r>
          </a:p>
          <a:p>
            <a:pPr marL="342900" indent="-342900">
              <a:lnSpc>
                <a:spcPct val="125000"/>
              </a:lnSpc>
              <a:buFont typeface="+mj-lt"/>
              <a:buAutoNum type="alphaUcPeriod"/>
            </a:pPr>
            <a:r>
              <a:rPr lang="en-US" sz="2000" dirty="0"/>
              <a:t>Stop infusion and assess airway, breathing, circulation</a:t>
            </a:r>
          </a:p>
          <a:p>
            <a:pPr marL="342900" indent="-342900">
              <a:lnSpc>
                <a:spcPct val="125000"/>
              </a:lnSpc>
              <a:buFont typeface="+mj-lt"/>
              <a:buAutoNum type="alphaUcPeriod"/>
            </a:pPr>
            <a:r>
              <a:rPr lang="en-US" sz="2000" dirty="0"/>
              <a:t>Call the dietician</a:t>
            </a:r>
          </a:p>
          <a:p>
            <a:pPr marL="342900" indent="-342900">
              <a:lnSpc>
                <a:spcPct val="125000"/>
              </a:lnSpc>
              <a:buFont typeface="+mj-lt"/>
              <a:buAutoNum type="alphaUcPeriod"/>
            </a:pPr>
            <a:r>
              <a:rPr lang="en-US" sz="2000" dirty="0"/>
              <a:t>Document and wait for symptoms to pass</a:t>
            </a:r>
          </a:p>
        </p:txBody>
      </p:sp>
      <p:sp>
        <p:nvSpPr>
          <p:cNvPr id="3" name="Title 2">
            <a:extLst>
              <a:ext uri="{FF2B5EF4-FFF2-40B4-BE49-F238E27FC236}">
                <a16:creationId xmlns:a16="http://schemas.microsoft.com/office/drawing/2014/main" id="{56FB60AB-A6E2-DA28-BA7A-02E8C4283C93}"/>
              </a:ext>
            </a:extLst>
          </p:cNvPr>
          <p:cNvSpPr>
            <a:spLocks noGrp="1" noRot="1" noMove="1" noResize="1" noEditPoints="1" noAdjustHandles="1" noChangeArrowheads="1" noChangeShapeType="1"/>
          </p:cNvSpPr>
          <p:nvPr>
            <p:ph type="title"/>
          </p:nvPr>
        </p:nvSpPr>
        <p:spPr/>
        <p:txBody>
          <a:bodyPr/>
          <a:lstStyle/>
          <a:p>
            <a:r>
              <a:rPr lang="en-US" dirty="0"/>
              <a:t>Knowledge Check: Question 6</a:t>
            </a:r>
          </a:p>
        </p:txBody>
      </p:sp>
      <p:sp>
        <p:nvSpPr>
          <p:cNvPr id="4" name="Text Placeholder 3">
            <a:extLst>
              <a:ext uri="{FF2B5EF4-FFF2-40B4-BE49-F238E27FC236}">
                <a16:creationId xmlns:a16="http://schemas.microsoft.com/office/drawing/2014/main" id="{572E7428-285F-4FFF-1BE6-2167D76D18F0}"/>
              </a:ext>
            </a:extLst>
          </p:cNvPr>
          <p:cNvSpPr>
            <a:spLocks noGrp="1" noRot="1" noMove="1" noResize="1" noEditPoints="1" noAdjustHandles="1" noChangeArrowheads="1" noChangeShapeType="1"/>
          </p:cNvSpPr>
          <p:nvPr>
            <p:ph type="body" sz="quarter" idx="22"/>
          </p:nvPr>
        </p:nvSpPr>
        <p:spPr/>
        <p:txBody>
          <a:bodyPr/>
          <a:lstStyle/>
          <a:p>
            <a:pPr algn="ctr"/>
            <a:r>
              <a:rPr lang="en-US" sz="2000" b="1" dirty="0"/>
              <a:t>Answer: B – Stop infusion and assess airway, breathing, circulation</a:t>
            </a:r>
          </a:p>
          <a:p>
            <a:r>
              <a:rPr lang="en-US" sz="2000" b="1" i="1" dirty="0">
                <a:solidFill>
                  <a:schemeClr val="tx1"/>
                </a:solidFill>
              </a:rPr>
              <a:t>Rationale</a:t>
            </a:r>
          </a:p>
          <a:p>
            <a:pPr marL="342900" indent="-342900">
              <a:buFont typeface="Arial" panose="020B0604020202020204" pitchFamily="34" charset="0"/>
              <a:buChar char="•"/>
            </a:pPr>
            <a:r>
              <a:rPr lang="en-US" sz="2000" dirty="0">
                <a:solidFill>
                  <a:schemeClr val="tx1"/>
                </a:solidFill>
              </a:rPr>
              <a:t>The </a:t>
            </a:r>
            <a:r>
              <a:rPr lang="en-US" sz="2000" b="1" i="1" dirty="0">
                <a:solidFill>
                  <a:schemeClr val="tx1"/>
                </a:solidFill>
              </a:rPr>
              <a:t>first priority </a:t>
            </a:r>
            <a:r>
              <a:rPr lang="en-US" sz="2000" dirty="0">
                <a:solidFill>
                  <a:schemeClr val="tx1"/>
                </a:solidFill>
              </a:rPr>
              <a:t>is to stop the infusion and assess ABCs, then escalate (call 911, notify provider, initiate emergency protocol).</a:t>
            </a:r>
          </a:p>
          <a:p>
            <a:pPr marL="342900" indent="-342900">
              <a:buFont typeface="Arial" panose="020B0604020202020204" pitchFamily="34" charset="0"/>
              <a:buChar char="•"/>
            </a:pPr>
            <a:r>
              <a:rPr lang="en-US" sz="2000" dirty="0">
                <a:solidFill>
                  <a:schemeClr val="tx1"/>
                </a:solidFill>
              </a:rPr>
              <a:t>Observation alone delays life-saving care.</a:t>
            </a:r>
          </a:p>
        </p:txBody>
      </p:sp>
      <p:sp>
        <p:nvSpPr>
          <p:cNvPr id="5" name="Footer Placeholder 4">
            <a:extLst>
              <a:ext uri="{FF2B5EF4-FFF2-40B4-BE49-F238E27FC236}">
                <a16:creationId xmlns:a16="http://schemas.microsoft.com/office/drawing/2014/main" id="{639F4DEA-39C2-897B-325C-BA5FC088A91E}"/>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CEB2DDB9-D1EA-1F35-E0DC-45070FC98624}"/>
              </a:ext>
            </a:extLst>
          </p:cNvPr>
          <p:cNvSpPr>
            <a:spLocks noGrp="1"/>
          </p:cNvSpPr>
          <p:nvPr>
            <p:ph type="sldNum" sz="quarter" idx="15"/>
          </p:nvPr>
        </p:nvSpPr>
        <p:spPr/>
        <p:txBody>
          <a:bodyPr/>
          <a:lstStyle/>
          <a:p>
            <a:fld id="{C1FF6DA9-008F-8B48-92A6-B652298478BF}" type="slidenum">
              <a:rPr lang="en-US" smtClean="0"/>
              <a:t>8</a:t>
            </a:fld>
            <a:endParaRPr lang="en-US"/>
          </a:p>
        </p:txBody>
      </p:sp>
    </p:spTree>
    <p:extLst>
      <p:ext uri="{BB962C8B-B14F-4D97-AF65-F5344CB8AC3E}">
        <p14:creationId xmlns:p14="http://schemas.microsoft.com/office/powerpoint/2010/main" val="72226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39DC71-B50C-CC4A-16D7-947793BEE565}"/>
              </a:ext>
            </a:extLst>
          </p:cNvPr>
          <p:cNvSpPr>
            <a:spLocks noGrp="1" noRot="1" noMove="1" noResize="1" noEditPoints="1" noAdjustHandles="1" noChangeArrowheads="1" noChangeShapeType="1"/>
          </p:cNvSpPr>
          <p:nvPr>
            <p:ph sz="quarter" idx="12"/>
          </p:nvPr>
        </p:nvSpPr>
        <p:spPr>
          <a:xfrm>
            <a:off x="1109662" y="304800"/>
            <a:ext cx="7687866" cy="6390968"/>
          </a:xfrm>
        </p:spPr>
        <p:txBody>
          <a:bodyPr rIns="0"/>
          <a:lstStyle/>
          <a:p>
            <a:r>
              <a:rPr lang="en-US" b="1" dirty="0"/>
              <a:t>RESPONSIBILITIES</a:t>
            </a:r>
            <a:r>
              <a:rPr lang="en-US" dirty="0"/>
              <a:t>:</a:t>
            </a:r>
          </a:p>
          <a:p>
            <a:pPr marL="342900" lvl="0" indent="-342900">
              <a:buFont typeface="+mj-lt"/>
              <a:buAutoNum type="alphaLcParenR"/>
            </a:pPr>
            <a:r>
              <a:rPr lang="en-US" sz="1400" dirty="0"/>
              <a:t>Registered Nurse: Perform all steps of TPN first-dose delivery, monitoring, education, documentation, and emergency response.</a:t>
            </a:r>
          </a:p>
          <a:p>
            <a:pPr marL="342900" lvl="0" indent="-342900">
              <a:buFont typeface="+mj-lt"/>
              <a:buAutoNum type="alphaLcParenR"/>
            </a:pPr>
            <a:r>
              <a:rPr lang="en-US" sz="1400" dirty="0"/>
              <a:t>Pharmacist: Compound TPN per provider order, ensure labeling accuracy, and verify stability/compatibility.</a:t>
            </a:r>
          </a:p>
          <a:p>
            <a:pPr marL="342900" lvl="0" indent="-342900">
              <a:buFont typeface="+mj-lt"/>
              <a:buAutoNum type="alphaLcParenR"/>
            </a:pPr>
            <a:r>
              <a:rPr lang="en-US" sz="1400" dirty="0"/>
              <a:t>Physician/Prescriber: Provide signed TPN order, review labs, and be available for urgent consultation.</a:t>
            </a:r>
          </a:p>
          <a:p>
            <a:pPr marL="342900" lvl="0" indent="-342900">
              <a:buFont typeface="+mj-lt"/>
              <a:buAutoNum type="alphaLcParenR"/>
            </a:pPr>
            <a:r>
              <a:rPr lang="en-US" sz="1400" dirty="0"/>
              <a:t>Patient/Caregiver: Participate in teaching, provide safe home environment, and comply with monitoring instructions.</a:t>
            </a:r>
          </a:p>
          <a:p>
            <a:r>
              <a:rPr lang="en-US" b="1" dirty="0"/>
              <a:t>REQUIRED EQUIPMENT:</a:t>
            </a:r>
            <a:endParaRPr lang="en-US" dirty="0"/>
          </a:p>
          <a:p>
            <a:pPr marL="342900" lvl="0" indent="-342900">
              <a:buFont typeface="+mj-lt"/>
              <a:buAutoNum type="alphaLcParenR"/>
            </a:pPr>
            <a:r>
              <a:rPr lang="en-US" sz="1400" dirty="0"/>
              <a:t>TPN solution with pharmacy label and provider order</a:t>
            </a:r>
          </a:p>
          <a:p>
            <a:pPr marL="342900" lvl="0" indent="-342900">
              <a:buFont typeface="+mj-lt"/>
              <a:buAutoNum type="alphaLcParenR"/>
            </a:pPr>
            <a:r>
              <a:rPr lang="en-US" sz="1400" dirty="0"/>
              <a:t>Central line access supplies (saline flushes, alcohol/CHG swabs, sterile gloves, masks, dressing supplies)</a:t>
            </a:r>
          </a:p>
          <a:p>
            <a:pPr marL="342900" lvl="0" indent="-342900">
              <a:buFont typeface="+mj-lt"/>
              <a:buAutoNum type="alphaLcParenR"/>
            </a:pPr>
            <a:r>
              <a:rPr lang="en-US" sz="1400" dirty="0"/>
              <a:t>IV administration set with appropriate filter (0.2 micron without lipids, 1.2 micron with lipids)</a:t>
            </a:r>
          </a:p>
          <a:p>
            <a:pPr marL="342900" lvl="0" indent="-342900">
              <a:buFont typeface="+mj-lt"/>
              <a:buAutoNum type="alphaLcParenR"/>
            </a:pPr>
            <a:r>
              <a:rPr lang="en-US" sz="1400" dirty="0"/>
              <a:t>Solis CADD infusion pump, AC power cord, spare batteries</a:t>
            </a:r>
          </a:p>
          <a:p>
            <a:pPr marL="342900" lvl="0" indent="-342900">
              <a:buFont typeface="+mj-lt"/>
              <a:buAutoNum type="alphaLcParenR"/>
            </a:pPr>
            <a:r>
              <a:rPr lang="en-US" sz="1400" dirty="0"/>
              <a:t>PPE (gloves, mask)</a:t>
            </a:r>
          </a:p>
          <a:p>
            <a:pPr marL="342900" lvl="0" indent="-342900">
              <a:buFont typeface="+mj-lt"/>
              <a:buAutoNum type="alphaLcParenR"/>
            </a:pPr>
            <a:r>
              <a:rPr lang="en-US" sz="1400" dirty="0"/>
              <a:t>Emergency contact information and phone access</a:t>
            </a:r>
          </a:p>
          <a:p>
            <a:pPr marL="342900" lvl="0" indent="-342900">
              <a:buFont typeface="+mj-lt"/>
              <a:buAutoNum type="alphaLcParenR"/>
            </a:pPr>
            <a:r>
              <a:rPr lang="en-US" sz="1400" dirty="0"/>
              <a:t>Sharps container and clean workspace</a:t>
            </a:r>
          </a:p>
          <a:p>
            <a:endParaRPr lang="en-US" dirty="0"/>
          </a:p>
        </p:txBody>
      </p:sp>
      <p:sp>
        <p:nvSpPr>
          <p:cNvPr id="3" name="Footer Placeholder 2">
            <a:extLst>
              <a:ext uri="{FF2B5EF4-FFF2-40B4-BE49-F238E27FC236}">
                <a16:creationId xmlns:a16="http://schemas.microsoft.com/office/drawing/2014/main" id="{038839C9-BF7A-6D5B-CA44-C21E6EAB3F91}"/>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4E91B256-3A7E-DC77-C742-18B719F748C0}"/>
              </a:ext>
            </a:extLst>
          </p:cNvPr>
          <p:cNvSpPr>
            <a:spLocks noGrp="1"/>
          </p:cNvSpPr>
          <p:nvPr>
            <p:ph type="sldNum" sz="quarter" idx="14"/>
          </p:nvPr>
        </p:nvSpPr>
        <p:spPr/>
        <p:txBody>
          <a:bodyPr/>
          <a:lstStyle/>
          <a:p>
            <a:fld id="{C1FF6DA9-008F-8B48-92A6-B652298478BF}" type="slidenum">
              <a:rPr lang="en-US" smtClean="0"/>
              <a:t>80</a:t>
            </a:fld>
            <a:endParaRPr lang="en-US"/>
          </a:p>
        </p:txBody>
      </p:sp>
    </p:spTree>
    <p:extLst>
      <p:ext uri="{BB962C8B-B14F-4D97-AF65-F5344CB8AC3E}">
        <p14:creationId xmlns:p14="http://schemas.microsoft.com/office/powerpoint/2010/main" val="216185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3411D-D5A1-1824-3FC6-1120D3A2710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C3B907-5C11-08AF-922D-3A0201B1C063}"/>
              </a:ext>
            </a:extLst>
          </p:cNvPr>
          <p:cNvSpPr>
            <a:spLocks noGrp="1" noRot="1" noMove="1" noResize="1" noEditPoints="1" noAdjustHandles="1" noChangeArrowheads="1" noChangeShapeType="1"/>
          </p:cNvSpPr>
          <p:nvPr>
            <p:ph sz="quarter" idx="12"/>
          </p:nvPr>
        </p:nvSpPr>
        <p:spPr>
          <a:xfrm>
            <a:off x="1109662" y="304800"/>
            <a:ext cx="7687866" cy="6390968"/>
          </a:xfrm>
        </p:spPr>
        <p:txBody>
          <a:bodyPr rIns="0"/>
          <a:lstStyle/>
          <a:p>
            <a:r>
              <a:rPr lang="en-US" b="1" dirty="0"/>
              <a:t>PROCEDURE:</a:t>
            </a:r>
            <a:endParaRPr lang="en-US" sz="1600" b="1" dirty="0"/>
          </a:p>
          <a:p>
            <a:pPr marL="342900" lvl="0" indent="-342900">
              <a:buFont typeface="+mj-lt"/>
              <a:buAutoNum type="arabicPeriod"/>
            </a:pPr>
            <a:r>
              <a:rPr lang="en-US" b="1" dirty="0"/>
              <a:t>STEP ONE: Pre-Visit Preparation:</a:t>
            </a:r>
            <a:endParaRPr lang="en-US" sz="1600" b="1" dirty="0"/>
          </a:p>
          <a:p>
            <a:pPr marL="555498" lvl="2" indent="-342900">
              <a:buFont typeface="+mj-lt"/>
              <a:buAutoNum type="alphaLcParenR"/>
            </a:pPr>
            <a:r>
              <a:rPr lang="en-US" b="0" dirty="0"/>
              <a:t>Review physician orders, pharmacy compounding sheet, and patient’s most recent labs.</a:t>
            </a:r>
            <a:endParaRPr lang="en-US" dirty="0"/>
          </a:p>
          <a:p>
            <a:pPr marL="555498" lvl="2" indent="-342900">
              <a:buFont typeface="+mj-lt"/>
              <a:buAutoNum type="alphaLcParenR"/>
            </a:pPr>
            <a:r>
              <a:rPr lang="en-US" b="0" dirty="0"/>
              <a:t>Confirm TPN bag is available, intact, refrigerated at 2–4°C, and within expiration.</a:t>
            </a:r>
            <a:endParaRPr lang="en-US" dirty="0"/>
          </a:p>
          <a:p>
            <a:pPr marL="555498" lvl="2" indent="-342900">
              <a:buFont typeface="+mj-lt"/>
              <a:buAutoNum type="alphaLcParenR"/>
            </a:pPr>
            <a:r>
              <a:rPr lang="en-US" b="0" dirty="0"/>
              <a:t>Ensure all supplies and emergency numbers are available.</a:t>
            </a:r>
          </a:p>
          <a:p>
            <a:pPr marL="342900" lvl="0" indent="-342900">
              <a:buFont typeface="+mj-lt"/>
              <a:buAutoNum type="arabicPeriod"/>
            </a:pPr>
            <a:r>
              <a:rPr lang="en-US" b="1" dirty="0"/>
              <a:t>STEP TWO: Pre-Infusion Safety Checks:</a:t>
            </a:r>
            <a:endParaRPr lang="en-US" sz="1600" b="1" dirty="0"/>
          </a:p>
          <a:p>
            <a:pPr marL="555498" lvl="2" indent="-342900">
              <a:buFont typeface="+mj-lt"/>
              <a:buAutoNum type="alphaLcParenR"/>
            </a:pPr>
            <a:r>
              <a:rPr lang="en-US" sz="1400" b="0" dirty="0"/>
              <a:t>Identify the patient with two identifiers (name, DOB).</a:t>
            </a:r>
            <a:endParaRPr lang="en-US" sz="1400" dirty="0"/>
          </a:p>
          <a:p>
            <a:pPr marL="555498" lvl="2" indent="-342900">
              <a:buFont typeface="+mj-lt"/>
              <a:buAutoNum type="alphaLcParenR"/>
            </a:pPr>
            <a:r>
              <a:rPr lang="en-US" sz="1400" b="0" dirty="0"/>
              <a:t>Verify provider order matches pharmacy label (components, volume, infusion rate, additives, expiration).</a:t>
            </a:r>
            <a:endParaRPr lang="en-US" sz="1400" dirty="0"/>
          </a:p>
          <a:p>
            <a:pPr marL="555498" lvl="2" indent="-342900">
              <a:buFont typeface="+mj-lt"/>
              <a:buAutoNum type="alphaLcParenR"/>
            </a:pPr>
            <a:r>
              <a:rPr lang="en-US" sz="1400" b="0" dirty="0"/>
              <a:t>Perform hand hygiene and don PPE.</a:t>
            </a:r>
            <a:endParaRPr lang="en-US" sz="1400" dirty="0"/>
          </a:p>
          <a:p>
            <a:pPr marL="555498" lvl="2" indent="-342900">
              <a:buFont typeface="+mj-lt"/>
              <a:buAutoNum type="alphaLcParenR"/>
            </a:pPr>
            <a:r>
              <a:rPr lang="en-US" sz="1400" b="0" dirty="0"/>
              <a:t>Assess central line site: verify dressing integrity, absence of redness/swelling, and line patency with flush/blood return.</a:t>
            </a:r>
            <a:endParaRPr lang="en-US" sz="1400" dirty="0"/>
          </a:p>
          <a:p>
            <a:pPr marL="555498" lvl="2" indent="-342900">
              <a:buFont typeface="+mj-lt"/>
              <a:buAutoNum type="alphaLcParenR"/>
            </a:pPr>
            <a:r>
              <a:rPr lang="en-US" sz="1400" b="0" dirty="0"/>
              <a:t>Obtain and document baseline vital signs (BP, HR, RR, Temp, O2 sat).</a:t>
            </a:r>
            <a:endParaRPr lang="en-US" sz="1400" dirty="0"/>
          </a:p>
          <a:p>
            <a:pPr marL="555498" lvl="2" indent="-342900">
              <a:buFont typeface="+mj-lt"/>
              <a:buAutoNum type="alphaLcParenR"/>
            </a:pPr>
            <a:r>
              <a:rPr lang="en-US" sz="1400" b="0" dirty="0"/>
              <a:t>Confirm emergency protocol readiness: 911 access, provider availability.</a:t>
            </a:r>
          </a:p>
          <a:p>
            <a:pPr marL="342900" lvl="0" indent="-342900">
              <a:buFont typeface="+mj-lt"/>
              <a:buAutoNum type="arabicPeriod"/>
            </a:pPr>
            <a:r>
              <a:rPr lang="en-US" b="1" dirty="0"/>
              <a:t>STEP THREE: Equipment Setup:</a:t>
            </a:r>
            <a:endParaRPr lang="en-US" sz="1600" b="1" dirty="0"/>
          </a:p>
          <a:p>
            <a:pPr marL="555498" lvl="2" indent="-342900">
              <a:buFont typeface="+mj-lt"/>
              <a:buAutoNum type="alphaLcParenR"/>
            </a:pPr>
            <a:r>
              <a:rPr lang="en-US" b="0" dirty="0"/>
              <a:t>Remove TPN bag from refrigerator 1–2 hours prior to infusion to warm to room temperature.</a:t>
            </a:r>
            <a:endParaRPr lang="en-US" sz="600" dirty="0"/>
          </a:p>
          <a:p>
            <a:pPr marL="555498" lvl="2" indent="-342900">
              <a:buFont typeface="+mj-lt"/>
              <a:buAutoNum type="alphaLcParenR"/>
            </a:pPr>
            <a:r>
              <a:rPr lang="en-US" b="0" dirty="0"/>
              <a:t>Inspect IV bag for clarity, precipitates, separation, or leaks.</a:t>
            </a:r>
            <a:endParaRPr lang="en-US" dirty="0"/>
          </a:p>
          <a:p>
            <a:pPr marL="555498" lvl="2" indent="-342900">
              <a:buFont typeface="+mj-lt"/>
              <a:buAutoNum type="alphaLcParenR"/>
            </a:pPr>
            <a:r>
              <a:rPr lang="en-US" b="0" dirty="0"/>
              <a:t>Spike bag with administration set and attach correct filter (per lipid content).</a:t>
            </a:r>
            <a:endParaRPr lang="en-US" dirty="0"/>
          </a:p>
          <a:p>
            <a:pPr marL="555498" lvl="2" indent="-342900">
              <a:buFont typeface="+mj-lt"/>
              <a:buAutoNum type="alphaLcParenR"/>
            </a:pPr>
            <a:r>
              <a:rPr lang="en-US" b="0" dirty="0"/>
              <a:t>Prime tubing completely to remove air.</a:t>
            </a:r>
            <a:endParaRPr lang="en-US" dirty="0"/>
          </a:p>
          <a:p>
            <a:pPr marL="555498" lvl="2" indent="-342900">
              <a:buFont typeface="+mj-lt"/>
              <a:buAutoNum type="alphaLcParenR"/>
            </a:pPr>
            <a:r>
              <a:rPr lang="en-US" b="0" dirty="0"/>
              <a:t>Load tubing into Solis CADD Pump, program per order (VTBI, infusion rate, duration).</a:t>
            </a:r>
            <a:endParaRPr lang="en-US" dirty="0"/>
          </a:p>
          <a:p>
            <a:pPr marL="555498" lvl="2" indent="-342900">
              <a:buFont typeface="+mj-lt"/>
              <a:buAutoNum type="alphaLcParenR"/>
            </a:pPr>
            <a:r>
              <a:rPr lang="en-US" b="0" dirty="0"/>
              <a:t>Double-check programmed settings against provider order and pharmacy label.</a:t>
            </a:r>
            <a:endParaRPr lang="en-US" sz="1200" b="0" dirty="0"/>
          </a:p>
          <a:p>
            <a:endParaRPr lang="en-US" dirty="0"/>
          </a:p>
        </p:txBody>
      </p:sp>
      <p:sp>
        <p:nvSpPr>
          <p:cNvPr id="3" name="Footer Placeholder 2">
            <a:extLst>
              <a:ext uri="{FF2B5EF4-FFF2-40B4-BE49-F238E27FC236}">
                <a16:creationId xmlns:a16="http://schemas.microsoft.com/office/drawing/2014/main" id="{209BB907-8FD0-4616-D89F-EF685875B50E}"/>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0C3B89FC-9C48-4C14-18CF-6897EA6ECE30}"/>
              </a:ext>
            </a:extLst>
          </p:cNvPr>
          <p:cNvSpPr>
            <a:spLocks noGrp="1"/>
          </p:cNvSpPr>
          <p:nvPr>
            <p:ph type="sldNum" sz="quarter" idx="14"/>
          </p:nvPr>
        </p:nvSpPr>
        <p:spPr/>
        <p:txBody>
          <a:bodyPr/>
          <a:lstStyle/>
          <a:p>
            <a:fld id="{C1FF6DA9-008F-8B48-92A6-B652298478BF}" type="slidenum">
              <a:rPr lang="en-US" smtClean="0"/>
              <a:t>81</a:t>
            </a:fld>
            <a:endParaRPr lang="en-US"/>
          </a:p>
        </p:txBody>
      </p:sp>
    </p:spTree>
    <p:extLst>
      <p:ext uri="{BB962C8B-B14F-4D97-AF65-F5344CB8AC3E}">
        <p14:creationId xmlns:p14="http://schemas.microsoft.com/office/powerpoint/2010/main" val="2699515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C83F0-D43F-60F2-4044-AB44B70B532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323ACE-7B94-60D4-0F00-F184F454AA9B}"/>
              </a:ext>
            </a:extLst>
          </p:cNvPr>
          <p:cNvSpPr>
            <a:spLocks noGrp="1" noRot="1" noMove="1" noResize="1" noEditPoints="1" noAdjustHandles="1" noChangeArrowheads="1" noChangeShapeType="1"/>
          </p:cNvSpPr>
          <p:nvPr>
            <p:ph sz="quarter" idx="12"/>
          </p:nvPr>
        </p:nvSpPr>
        <p:spPr>
          <a:xfrm>
            <a:off x="1109662" y="304800"/>
            <a:ext cx="7687866" cy="6390968"/>
          </a:xfrm>
        </p:spPr>
        <p:txBody>
          <a:bodyPr rIns="0"/>
          <a:lstStyle/>
          <a:p>
            <a:pPr marL="342900" lvl="0" indent="-342900">
              <a:buFont typeface="+mj-lt"/>
              <a:buAutoNum type="arabicPeriod" startAt="4"/>
            </a:pPr>
            <a:r>
              <a:rPr lang="en-US" b="1" dirty="0"/>
              <a:t>STEP FOUR: Initiating Infusion:</a:t>
            </a:r>
            <a:endParaRPr lang="en-US" sz="1600" b="1" dirty="0"/>
          </a:p>
          <a:p>
            <a:pPr marL="555498" lvl="2" indent="-342900">
              <a:buFont typeface="+mj-lt"/>
              <a:buAutoNum type="alphaLcParenR"/>
            </a:pPr>
            <a:r>
              <a:rPr lang="en-US" b="0" dirty="0"/>
              <a:t>Connect tubing to the dedicated lumen of central line.</a:t>
            </a:r>
            <a:endParaRPr lang="en-US" sz="600" dirty="0"/>
          </a:p>
          <a:p>
            <a:pPr marL="555498" lvl="2" indent="-342900">
              <a:buFont typeface="+mj-lt"/>
              <a:buAutoNum type="alphaLcParenR"/>
            </a:pPr>
            <a:r>
              <a:rPr lang="en-US" b="0" dirty="0"/>
              <a:t>Start infusion via Solis CADD Pump.</a:t>
            </a:r>
            <a:endParaRPr lang="en-US" dirty="0"/>
          </a:p>
          <a:p>
            <a:pPr marL="555498" lvl="2" indent="-342900">
              <a:buFont typeface="+mj-lt"/>
              <a:buAutoNum type="alphaLcParenR"/>
            </a:pPr>
            <a:r>
              <a:rPr lang="en-US" b="0" dirty="0"/>
              <a:t>Remain with patient for monitoring period (minimum first 30–60 minutes).</a:t>
            </a:r>
            <a:endParaRPr lang="en-US" dirty="0"/>
          </a:p>
          <a:p>
            <a:pPr marL="555498" lvl="2" indent="-342900">
              <a:buFont typeface="+mj-lt"/>
              <a:buAutoNum type="alphaLcParenR"/>
            </a:pPr>
            <a:r>
              <a:rPr lang="en-US" b="0" dirty="0"/>
              <a:t>Reassess vital signs at 15–30 minutes, then per policy.</a:t>
            </a:r>
            <a:endParaRPr lang="en-US" sz="1200" b="0" dirty="0"/>
          </a:p>
          <a:p>
            <a:pPr marL="342900" lvl="0" indent="-342900">
              <a:buFont typeface="+mj-lt"/>
              <a:buAutoNum type="arabicPeriod" startAt="5"/>
            </a:pPr>
            <a:r>
              <a:rPr lang="en-US" b="1" dirty="0"/>
              <a:t>STEP FIVE: Monitoring During First Dose:</a:t>
            </a:r>
          </a:p>
          <a:p>
            <a:pPr marL="555498" lvl="2" indent="-342900">
              <a:buFont typeface="+mj-lt"/>
              <a:buAutoNum type="alphaLcParenR"/>
            </a:pPr>
            <a:r>
              <a:rPr lang="en-US" b="0" dirty="0"/>
              <a:t>Observe for:</a:t>
            </a:r>
            <a:endParaRPr lang="en-US" sz="600" dirty="0"/>
          </a:p>
          <a:p>
            <a:pPr marL="769144" lvl="3" indent="-342900">
              <a:buFont typeface="Wingdings" panose="05000000000000000000" pitchFamily="2" charset="2"/>
              <a:buChar char="§"/>
            </a:pPr>
            <a:r>
              <a:rPr lang="en-US" dirty="0"/>
              <a:t>Hypersensitivity (rash, SOB, chest pain, wheezing)</a:t>
            </a:r>
            <a:endParaRPr lang="en-US" sz="1100" dirty="0"/>
          </a:p>
          <a:p>
            <a:pPr marL="769144" lvl="3" indent="-342900">
              <a:buFont typeface="Wingdings" panose="05000000000000000000" pitchFamily="2" charset="2"/>
              <a:buChar char="§"/>
            </a:pPr>
            <a:r>
              <a:rPr lang="en-US" dirty="0"/>
              <a:t>Infusion reactions (fever, chills, back/chest pain)</a:t>
            </a:r>
            <a:endParaRPr lang="en-US" sz="1100" dirty="0"/>
          </a:p>
          <a:p>
            <a:pPr marL="769144" lvl="3" indent="-342900">
              <a:buFont typeface="Wingdings" panose="05000000000000000000" pitchFamily="2" charset="2"/>
              <a:buChar char="§"/>
            </a:pPr>
            <a:r>
              <a:rPr lang="en-US" dirty="0"/>
              <a:t>Fluid overload (edema, crackles, hypertension)</a:t>
            </a:r>
            <a:endParaRPr lang="en-US" sz="1100" dirty="0"/>
          </a:p>
          <a:p>
            <a:pPr marL="769144" lvl="3" indent="-342900">
              <a:buFont typeface="Wingdings" panose="05000000000000000000" pitchFamily="2" charset="2"/>
              <a:buChar char="§"/>
            </a:pPr>
            <a:r>
              <a:rPr lang="en-US" dirty="0"/>
              <a:t>Electrolyte imbalance symptoms (arrhythmia, weakness, confusion)</a:t>
            </a:r>
            <a:endParaRPr lang="en-US" sz="1100" dirty="0"/>
          </a:p>
          <a:p>
            <a:pPr marL="769144" lvl="3" indent="-342900">
              <a:buFont typeface="Wingdings" panose="05000000000000000000" pitchFamily="2" charset="2"/>
              <a:buChar char="§"/>
            </a:pPr>
            <a:r>
              <a:rPr lang="en-US" dirty="0"/>
              <a:t>Monitor pump function and alarms.</a:t>
            </a:r>
            <a:endParaRPr lang="en-US" sz="1100" dirty="0"/>
          </a:p>
          <a:p>
            <a:pPr marL="769144" lvl="3" indent="-342900">
              <a:buFont typeface="Wingdings" panose="05000000000000000000" pitchFamily="2" charset="2"/>
              <a:buChar char="§"/>
            </a:pPr>
            <a:r>
              <a:rPr lang="en-US" dirty="0"/>
              <a:t>Check blood glucose as ordered (baseline + 1–2 hours).</a:t>
            </a:r>
          </a:p>
          <a:p>
            <a:pPr marL="342900" lvl="0" indent="-342900">
              <a:buFont typeface="+mj-lt"/>
              <a:buAutoNum type="arabicPeriod" startAt="6"/>
            </a:pPr>
            <a:r>
              <a:rPr lang="en-US" b="1" dirty="0"/>
              <a:t>STEP SIX: Emergency Response (If Adverse Event Occurs):</a:t>
            </a:r>
          </a:p>
          <a:p>
            <a:pPr marL="555498" lvl="2" indent="-342900">
              <a:buFont typeface="+mj-lt"/>
              <a:buAutoNum type="alphaLcParenR"/>
            </a:pPr>
            <a:r>
              <a:rPr lang="en-US" b="0" dirty="0"/>
              <a:t>Stop infusion immediately.</a:t>
            </a:r>
            <a:endParaRPr lang="en-US" sz="600" dirty="0"/>
          </a:p>
          <a:p>
            <a:pPr marL="555498" lvl="2" indent="-342900">
              <a:buFont typeface="+mj-lt"/>
              <a:buAutoNum type="alphaLcParenR"/>
            </a:pPr>
            <a:r>
              <a:rPr lang="en-US" b="0" dirty="0"/>
              <a:t>Maintain IV access with saline if ordered.</a:t>
            </a:r>
            <a:endParaRPr lang="en-US" dirty="0"/>
          </a:p>
          <a:p>
            <a:pPr marL="555498" lvl="2" indent="-342900">
              <a:buFont typeface="+mj-lt"/>
              <a:buAutoNum type="alphaLcParenR"/>
            </a:pPr>
            <a:r>
              <a:rPr lang="en-US" b="0" dirty="0"/>
              <a:t>Assess Airway, Breathing, Circulation (ABCs).</a:t>
            </a:r>
            <a:endParaRPr lang="en-US" dirty="0"/>
          </a:p>
          <a:p>
            <a:pPr marL="555498" lvl="2" indent="-342900">
              <a:buFont typeface="+mj-lt"/>
              <a:buAutoNum type="alphaLcParenR"/>
            </a:pPr>
            <a:r>
              <a:rPr lang="en-US" b="0" dirty="0"/>
              <a:t>Call 911 for severe/life-threatening reactions.</a:t>
            </a:r>
            <a:endParaRPr lang="en-US" dirty="0"/>
          </a:p>
          <a:p>
            <a:pPr marL="555498" lvl="2" indent="-342900">
              <a:buFont typeface="+mj-lt"/>
              <a:buAutoNum type="alphaLcParenR"/>
            </a:pPr>
            <a:r>
              <a:rPr lang="en-US" b="0" dirty="0"/>
              <a:t>Notify provider of events and interventions.</a:t>
            </a:r>
            <a:endParaRPr lang="en-US" dirty="0"/>
          </a:p>
          <a:p>
            <a:pPr marL="555498" lvl="2" indent="-342900">
              <a:buFont typeface="+mj-lt"/>
              <a:buAutoNum type="alphaLcParenR"/>
            </a:pPr>
            <a:r>
              <a:rPr lang="en-US" b="0" dirty="0"/>
              <a:t>Document all findings, interventions, and notifications in EMR.</a:t>
            </a:r>
            <a:endParaRPr lang="en-US" sz="1200" b="0" dirty="0"/>
          </a:p>
          <a:p>
            <a:endParaRPr lang="en-US" dirty="0"/>
          </a:p>
        </p:txBody>
      </p:sp>
      <p:sp>
        <p:nvSpPr>
          <p:cNvPr id="3" name="Footer Placeholder 2">
            <a:extLst>
              <a:ext uri="{FF2B5EF4-FFF2-40B4-BE49-F238E27FC236}">
                <a16:creationId xmlns:a16="http://schemas.microsoft.com/office/drawing/2014/main" id="{12A00208-34BC-ACC5-5161-8C9092737740}"/>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341F2590-64E3-4D0E-30EC-6A30D8DBFD37}"/>
              </a:ext>
            </a:extLst>
          </p:cNvPr>
          <p:cNvSpPr>
            <a:spLocks noGrp="1"/>
          </p:cNvSpPr>
          <p:nvPr>
            <p:ph type="sldNum" sz="quarter" idx="14"/>
          </p:nvPr>
        </p:nvSpPr>
        <p:spPr/>
        <p:txBody>
          <a:bodyPr/>
          <a:lstStyle/>
          <a:p>
            <a:fld id="{C1FF6DA9-008F-8B48-92A6-B652298478BF}" type="slidenum">
              <a:rPr lang="en-US" smtClean="0"/>
              <a:t>82</a:t>
            </a:fld>
            <a:endParaRPr lang="en-US"/>
          </a:p>
        </p:txBody>
      </p:sp>
    </p:spTree>
    <p:extLst>
      <p:ext uri="{BB962C8B-B14F-4D97-AF65-F5344CB8AC3E}">
        <p14:creationId xmlns:p14="http://schemas.microsoft.com/office/powerpoint/2010/main" val="205841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3AB3F-E4A4-04B2-A246-D48CA0BA0E8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9AC7BE-75E8-E24D-F1E6-AD32905A2C2B}"/>
              </a:ext>
            </a:extLst>
          </p:cNvPr>
          <p:cNvSpPr>
            <a:spLocks noGrp="1" noRot="1" noMove="1" noResize="1" noEditPoints="1" noAdjustHandles="1" noChangeArrowheads="1" noChangeShapeType="1"/>
          </p:cNvSpPr>
          <p:nvPr>
            <p:ph sz="quarter" idx="12"/>
          </p:nvPr>
        </p:nvSpPr>
        <p:spPr>
          <a:xfrm>
            <a:off x="1109662" y="304800"/>
            <a:ext cx="7687866" cy="6390968"/>
          </a:xfrm>
        </p:spPr>
        <p:txBody>
          <a:bodyPr rIns="0"/>
          <a:lstStyle/>
          <a:p>
            <a:pPr marL="342900" lvl="0" indent="-342900">
              <a:buFont typeface="+mj-lt"/>
              <a:buAutoNum type="arabicPeriod" startAt="7"/>
            </a:pPr>
            <a:r>
              <a:rPr lang="en-US" b="1" dirty="0"/>
              <a:t>STEP SEVEN: Patient &amp; Caregiver Education:</a:t>
            </a:r>
          </a:p>
          <a:p>
            <a:pPr marL="555498" lvl="2" indent="-342900">
              <a:buFont typeface="+mj-lt"/>
              <a:buAutoNum type="alphaLcParenR"/>
            </a:pPr>
            <a:r>
              <a:rPr lang="en-US" b="0" dirty="0"/>
              <a:t>Teach purpose of TPN, infusion schedule, daily monitoring (weight, temp, glucose).</a:t>
            </a:r>
            <a:endParaRPr lang="en-US" sz="600" dirty="0"/>
          </a:p>
          <a:p>
            <a:pPr marL="555498" lvl="2" indent="-342900">
              <a:buFont typeface="+mj-lt"/>
              <a:buAutoNum type="alphaLcParenR"/>
            </a:pPr>
            <a:r>
              <a:rPr lang="en-US" b="0" dirty="0"/>
              <a:t>Review pump operation basics (start, stop, silencing alarms).</a:t>
            </a:r>
            <a:endParaRPr lang="en-US" dirty="0"/>
          </a:p>
          <a:p>
            <a:pPr marL="555498" lvl="2" indent="-342900">
              <a:buFont typeface="+mj-lt"/>
              <a:buAutoNum type="alphaLcParenR"/>
            </a:pPr>
            <a:r>
              <a:rPr lang="en-US" b="0" dirty="0"/>
              <a:t>Review infection prevention (hand hygiene, hub scrub, site monitoring).</a:t>
            </a:r>
            <a:endParaRPr lang="en-US" dirty="0"/>
          </a:p>
          <a:p>
            <a:pPr marL="555498" lvl="2" indent="-342900">
              <a:buFont typeface="+mj-lt"/>
              <a:buAutoNum type="alphaLcParenR"/>
            </a:pPr>
            <a:r>
              <a:rPr lang="en-US" b="0" dirty="0"/>
              <a:t>Teach signs/symptoms requiring RN/provider call vs. 911.</a:t>
            </a:r>
            <a:endParaRPr lang="en-US" dirty="0"/>
          </a:p>
          <a:p>
            <a:pPr marL="555498" lvl="2" indent="-342900">
              <a:buFont typeface="+mj-lt"/>
              <a:buAutoNum type="alphaLcParenR"/>
            </a:pPr>
            <a:r>
              <a:rPr lang="en-US" b="0" dirty="0"/>
              <a:t>Confirm learning with teach-back and return demonstration.</a:t>
            </a:r>
            <a:endParaRPr lang="en-US" sz="1200" b="0" dirty="0"/>
          </a:p>
          <a:p>
            <a:pPr marL="342900" lvl="0" indent="-342900">
              <a:buFont typeface="+mj-lt"/>
              <a:buAutoNum type="arabicPeriod" startAt="8"/>
            </a:pPr>
            <a:r>
              <a:rPr lang="en-US" b="1" dirty="0"/>
              <a:t>STEP EIGHT: Post-Infusion Care:</a:t>
            </a:r>
            <a:endParaRPr lang="en-US" sz="1600" b="1" dirty="0"/>
          </a:p>
          <a:p>
            <a:pPr marL="555498" lvl="2" indent="-342900">
              <a:buFont typeface="+mj-lt"/>
              <a:buAutoNum type="alphaLcParenR"/>
            </a:pPr>
            <a:r>
              <a:rPr lang="en-US" b="0" dirty="0"/>
              <a:t>Stop pump at completion and disconnect tubing using aseptic technique.</a:t>
            </a:r>
            <a:endParaRPr lang="en-US" sz="600" dirty="0"/>
          </a:p>
          <a:p>
            <a:pPr marL="555498" lvl="2" indent="-342900">
              <a:buFont typeface="+mj-lt"/>
              <a:buAutoNum type="alphaLcParenR"/>
            </a:pPr>
            <a:r>
              <a:rPr lang="en-US" b="0" dirty="0"/>
              <a:t>Flush and secure central line per protocol.</a:t>
            </a:r>
            <a:endParaRPr lang="en-US" dirty="0"/>
          </a:p>
          <a:p>
            <a:pPr marL="555498" lvl="2" indent="-342900">
              <a:buFont typeface="+mj-lt"/>
              <a:buAutoNum type="alphaLcParenR"/>
            </a:pPr>
            <a:r>
              <a:rPr lang="en-US" b="0" dirty="0"/>
              <a:t>Dispose of supplies: Use a sharps container for sharp objects (e.g., needles) and trash containers for all other supplies.</a:t>
            </a:r>
            <a:endParaRPr lang="en-US" dirty="0"/>
          </a:p>
          <a:p>
            <a:pPr marL="555498" lvl="2" indent="-342900">
              <a:buFont typeface="+mj-lt"/>
              <a:buAutoNum type="alphaLcParenR"/>
            </a:pPr>
            <a:r>
              <a:rPr lang="en-US" b="0" dirty="0"/>
              <a:t>Perform final assessment: vitals, central line site, patient tolerance.</a:t>
            </a:r>
            <a:endParaRPr lang="en-US" dirty="0"/>
          </a:p>
          <a:p>
            <a:pPr marL="555498" lvl="2" indent="-342900">
              <a:buFont typeface="+mj-lt"/>
              <a:buAutoNum type="alphaLcParenR"/>
            </a:pPr>
            <a:r>
              <a:rPr lang="en-US" b="0" dirty="0"/>
              <a:t>Reinforce patient/caregiver teaching.</a:t>
            </a:r>
            <a:endParaRPr lang="en-US" sz="1200" b="0" dirty="0"/>
          </a:p>
          <a:p>
            <a:pPr marL="342900" lvl="0" indent="-342900">
              <a:buFont typeface="+mj-lt"/>
              <a:buAutoNum type="arabicPeriod" startAt="9"/>
            </a:pPr>
            <a:r>
              <a:rPr lang="en-US" b="1" dirty="0"/>
              <a:t>STEP NINE: Documentation:</a:t>
            </a:r>
            <a:endParaRPr lang="en-US" sz="1600" b="1" dirty="0"/>
          </a:p>
          <a:p>
            <a:pPr marL="555498" lvl="2" indent="-342900">
              <a:buFont typeface="+mj-lt"/>
              <a:buAutoNum type="alphaLcParenR"/>
            </a:pPr>
            <a:r>
              <a:rPr lang="en-US" b="0" dirty="0"/>
              <a:t>Pre-infusion safety checks (order verification, labs, baseline vitals, line assessment).</a:t>
            </a:r>
            <a:endParaRPr lang="en-US" sz="600" dirty="0"/>
          </a:p>
          <a:p>
            <a:pPr marL="555498" lvl="2" indent="-342900">
              <a:buFont typeface="+mj-lt"/>
              <a:buAutoNum type="alphaLcParenR"/>
            </a:pPr>
            <a:r>
              <a:rPr lang="en-US" b="0" dirty="0"/>
              <a:t>Infusion details: start/stop times, pump settings, filter used.</a:t>
            </a:r>
            <a:endParaRPr lang="en-US" dirty="0"/>
          </a:p>
          <a:p>
            <a:pPr marL="555498" lvl="2" indent="-342900">
              <a:buFont typeface="+mj-lt"/>
              <a:buAutoNum type="alphaLcParenR"/>
            </a:pPr>
            <a:r>
              <a:rPr lang="en-US" b="0" dirty="0"/>
              <a:t>Patient response and tolerance.</a:t>
            </a:r>
            <a:endParaRPr lang="en-US" dirty="0"/>
          </a:p>
          <a:p>
            <a:pPr marL="555498" lvl="2" indent="-342900">
              <a:buFont typeface="+mj-lt"/>
              <a:buAutoNum type="alphaLcParenR"/>
            </a:pPr>
            <a:r>
              <a:rPr lang="en-US" b="0" dirty="0"/>
              <a:t>Teaching provided and caregiver demonstration.</a:t>
            </a:r>
            <a:endParaRPr lang="en-US" dirty="0"/>
          </a:p>
          <a:p>
            <a:pPr marL="555498" lvl="2" indent="-342900">
              <a:buFont typeface="+mj-lt"/>
              <a:buAutoNum type="alphaLcParenR"/>
            </a:pPr>
            <a:r>
              <a:rPr lang="en-US" b="0" dirty="0"/>
              <a:t>Any adverse events and interventions.</a:t>
            </a:r>
            <a:endParaRPr lang="en-US" dirty="0"/>
          </a:p>
          <a:p>
            <a:pPr marL="555498" lvl="2" indent="-342900">
              <a:buFont typeface="+mj-lt"/>
              <a:buAutoNum type="alphaLcParenR"/>
            </a:pPr>
            <a:r>
              <a:rPr lang="en-US" b="0" dirty="0"/>
              <a:t>Notifications and follow-up plan.</a:t>
            </a:r>
            <a:endParaRPr lang="en-US" sz="1200" b="0" dirty="0"/>
          </a:p>
          <a:p>
            <a:endParaRPr lang="en-US" dirty="0"/>
          </a:p>
        </p:txBody>
      </p:sp>
      <p:sp>
        <p:nvSpPr>
          <p:cNvPr id="3" name="Footer Placeholder 2">
            <a:extLst>
              <a:ext uri="{FF2B5EF4-FFF2-40B4-BE49-F238E27FC236}">
                <a16:creationId xmlns:a16="http://schemas.microsoft.com/office/drawing/2014/main" id="{FC185554-9F17-3DCF-D950-72E2E98546BC}"/>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5423A8C7-9934-9D7A-12EE-F3D600D8765C}"/>
              </a:ext>
            </a:extLst>
          </p:cNvPr>
          <p:cNvSpPr>
            <a:spLocks noGrp="1"/>
          </p:cNvSpPr>
          <p:nvPr>
            <p:ph type="sldNum" sz="quarter" idx="14"/>
          </p:nvPr>
        </p:nvSpPr>
        <p:spPr/>
        <p:txBody>
          <a:bodyPr/>
          <a:lstStyle/>
          <a:p>
            <a:fld id="{C1FF6DA9-008F-8B48-92A6-B652298478BF}" type="slidenum">
              <a:rPr lang="en-US" smtClean="0"/>
              <a:t>83</a:t>
            </a:fld>
            <a:endParaRPr lang="en-US"/>
          </a:p>
        </p:txBody>
      </p:sp>
    </p:spTree>
    <p:extLst>
      <p:ext uri="{BB962C8B-B14F-4D97-AF65-F5344CB8AC3E}">
        <p14:creationId xmlns:p14="http://schemas.microsoft.com/office/powerpoint/2010/main" val="2552960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3C56-F9A0-95C1-5F22-98330A5E134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BF503F-6444-BFFF-0755-4AC1B33DC6ED}"/>
              </a:ext>
            </a:extLst>
          </p:cNvPr>
          <p:cNvSpPr>
            <a:spLocks noGrp="1" noRot="1" noMove="1" noResize="1" noEditPoints="1" noAdjustHandles="1" noChangeArrowheads="1" noChangeShapeType="1"/>
          </p:cNvSpPr>
          <p:nvPr>
            <p:ph sz="quarter" idx="12"/>
          </p:nvPr>
        </p:nvSpPr>
        <p:spPr>
          <a:xfrm>
            <a:off x="1109662" y="304800"/>
            <a:ext cx="7687866" cy="6390968"/>
          </a:xfrm>
        </p:spPr>
        <p:txBody>
          <a:bodyPr rIns="0"/>
          <a:lstStyle/>
          <a:p>
            <a:r>
              <a:rPr lang="en-US" b="1" dirty="0"/>
              <a:t>QUALITY AND COMPETENCY:</a:t>
            </a:r>
            <a:endParaRPr lang="en-US" dirty="0"/>
          </a:p>
          <a:p>
            <a:pPr marL="498348" lvl="2" indent="-285750">
              <a:buFont typeface="+mj-lt"/>
              <a:buAutoNum type="alphaLcParenR"/>
            </a:pPr>
            <a:r>
              <a:rPr lang="en-US" dirty="0"/>
              <a:t>RN must be validated for competency (written test + skills simulation) before performing independently.</a:t>
            </a:r>
          </a:p>
          <a:p>
            <a:pPr marL="498348" lvl="2" indent="-285750">
              <a:buFont typeface="+mj-lt"/>
              <a:buAutoNum type="alphaLcParenR"/>
            </a:pPr>
            <a:r>
              <a:rPr lang="en-US" dirty="0"/>
              <a:t>Competency revalidation required annually or if practice gap identified.</a:t>
            </a:r>
          </a:p>
          <a:p>
            <a:pPr marL="498348" lvl="2" indent="-285750">
              <a:buFont typeface="+mj-lt"/>
              <a:buAutoNum type="alphaLcParenR"/>
            </a:pPr>
            <a:r>
              <a:rPr lang="en-US" dirty="0"/>
              <a:t>Random audits of documentation and technique by QA department.</a:t>
            </a:r>
          </a:p>
          <a:p>
            <a:pPr lvl="2" indent="0">
              <a:buNone/>
            </a:pPr>
            <a:endParaRPr lang="en-US" dirty="0"/>
          </a:p>
          <a:p>
            <a:pPr lvl="2" indent="0">
              <a:buNone/>
            </a:pPr>
            <a:endParaRPr lang="en-US" dirty="0"/>
          </a:p>
          <a:p>
            <a:pPr lvl="2" indent="0">
              <a:buNone/>
            </a:pPr>
            <a:endParaRPr lang="en-US" dirty="0"/>
          </a:p>
          <a:p>
            <a:pPr lvl="2" indent="0">
              <a:buNone/>
            </a:pPr>
            <a:endParaRPr lang="en-US" dirty="0"/>
          </a:p>
        </p:txBody>
      </p:sp>
      <p:sp>
        <p:nvSpPr>
          <p:cNvPr id="3" name="Footer Placeholder 2">
            <a:extLst>
              <a:ext uri="{FF2B5EF4-FFF2-40B4-BE49-F238E27FC236}">
                <a16:creationId xmlns:a16="http://schemas.microsoft.com/office/drawing/2014/main" id="{849AA866-C2EA-A5B7-861E-6548B1CFA0D4}"/>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62627E59-AF14-159B-3A4F-92ADE9DB3F90}"/>
              </a:ext>
            </a:extLst>
          </p:cNvPr>
          <p:cNvSpPr>
            <a:spLocks noGrp="1"/>
          </p:cNvSpPr>
          <p:nvPr>
            <p:ph type="sldNum" sz="quarter" idx="14"/>
          </p:nvPr>
        </p:nvSpPr>
        <p:spPr/>
        <p:txBody>
          <a:bodyPr/>
          <a:lstStyle/>
          <a:p>
            <a:fld id="{C1FF6DA9-008F-8B48-92A6-B652298478BF}" type="slidenum">
              <a:rPr lang="en-US" smtClean="0"/>
              <a:t>84</a:t>
            </a:fld>
            <a:endParaRPr lang="en-US"/>
          </a:p>
        </p:txBody>
      </p:sp>
    </p:spTree>
    <p:extLst>
      <p:ext uri="{BB962C8B-B14F-4D97-AF65-F5344CB8AC3E}">
        <p14:creationId xmlns:p14="http://schemas.microsoft.com/office/powerpoint/2010/main" val="919899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5A3CA-BC97-51E2-3640-C217F707ADFC}"/>
              </a:ext>
            </a:extLst>
          </p:cNvPr>
          <p:cNvSpPr>
            <a:spLocks noGrp="1" noRot="1" noMove="1" noResize="1" noEditPoints="1" noAdjustHandles="1" noChangeArrowheads="1" noChangeShapeType="1"/>
          </p:cNvSpPr>
          <p:nvPr>
            <p:ph type="title"/>
          </p:nvPr>
        </p:nvSpPr>
        <p:spPr/>
        <p:txBody>
          <a:bodyPr/>
          <a:lstStyle/>
          <a:p>
            <a:pPr algn="ctr"/>
            <a:r>
              <a:rPr lang="en-US" i="1" dirty="0"/>
              <a:t>Regulatory Oversight</a:t>
            </a:r>
            <a:br>
              <a:rPr lang="en-US" i="1" dirty="0"/>
            </a:br>
            <a:r>
              <a:rPr lang="en-US" i="1" dirty="0"/>
              <a:t>For your information….</a:t>
            </a:r>
          </a:p>
        </p:txBody>
      </p:sp>
      <p:sp>
        <p:nvSpPr>
          <p:cNvPr id="3" name="Footer Placeholder 2">
            <a:extLst>
              <a:ext uri="{FF2B5EF4-FFF2-40B4-BE49-F238E27FC236}">
                <a16:creationId xmlns:a16="http://schemas.microsoft.com/office/drawing/2014/main" id="{3C7AE1D9-5E62-03A5-16D8-59E9B607AA7A}"/>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203F5F5C-E44E-BFA3-7134-95D933754A53}"/>
              </a:ext>
            </a:extLst>
          </p:cNvPr>
          <p:cNvSpPr>
            <a:spLocks noGrp="1"/>
          </p:cNvSpPr>
          <p:nvPr>
            <p:ph type="sldNum" sz="quarter" idx="11"/>
          </p:nvPr>
        </p:nvSpPr>
        <p:spPr/>
        <p:txBody>
          <a:bodyPr/>
          <a:lstStyle/>
          <a:p>
            <a:fld id="{C1FF6DA9-008F-8B48-92A6-B652298478BF}" type="slidenum">
              <a:rPr lang="en-US" smtClean="0"/>
              <a:t>85</a:t>
            </a:fld>
            <a:endParaRPr lang="en-US"/>
          </a:p>
        </p:txBody>
      </p:sp>
    </p:spTree>
    <p:extLst>
      <p:ext uri="{BB962C8B-B14F-4D97-AF65-F5344CB8AC3E}">
        <p14:creationId xmlns:p14="http://schemas.microsoft.com/office/powerpoint/2010/main" val="2086693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health care system">
            <a:extLst>
              <a:ext uri="{FF2B5EF4-FFF2-40B4-BE49-F238E27FC236}">
                <a16:creationId xmlns:a16="http://schemas.microsoft.com/office/drawing/2014/main" id="{9826287A-6039-C5C0-2016-19EB96270967}"/>
              </a:ext>
            </a:extLst>
          </p:cNvPr>
          <p:cNvPicPr>
            <a:picLocks noGrp="1" noRot="1" noChangeAspect="1" noMove="1" noResize="1" noEditPoints="1" noAdjustHandles="1" noChangeArrowheads="1" noChangeShapeType="1" noCrop="1"/>
          </p:cNvPicPr>
          <p:nvPr/>
        </p:nvPicPr>
        <p:blipFill>
          <a:blip r:embed="rId2"/>
          <a:stretch>
            <a:fillRect/>
          </a:stretch>
        </p:blipFill>
        <p:spPr>
          <a:xfrm>
            <a:off x="199948" y="253387"/>
            <a:ext cx="8734852" cy="6087927"/>
          </a:xfrm>
          <a:prstGeom prst="rect">
            <a:avLst/>
          </a:prstGeom>
        </p:spPr>
      </p:pic>
      <p:sp>
        <p:nvSpPr>
          <p:cNvPr id="2" name="Footer Placeholder 1">
            <a:extLst>
              <a:ext uri="{FF2B5EF4-FFF2-40B4-BE49-F238E27FC236}">
                <a16:creationId xmlns:a16="http://schemas.microsoft.com/office/drawing/2014/main" id="{6DE17485-3508-6A8D-EF93-C1D0E596AAEC}"/>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92FCB4B0-B343-AA9B-53C1-C49461818BDE}"/>
              </a:ext>
            </a:extLst>
          </p:cNvPr>
          <p:cNvSpPr>
            <a:spLocks noGrp="1"/>
          </p:cNvSpPr>
          <p:nvPr>
            <p:ph type="sldNum" sz="quarter" idx="11"/>
          </p:nvPr>
        </p:nvSpPr>
        <p:spPr/>
        <p:txBody>
          <a:bodyPr/>
          <a:lstStyle/>
          <a:p>
            <a:fld id="{C1FF6DA9-008F-8B48-92A6-B652298478BF}" type="slidenum">
              <a:rPr lang="en-US" smtClean="0"/>
              <a:t>86</a:t>
            </a:fld>
            <a:endParaRPr lang="en-US"/>
          </a:p>
        </p:txBody>
      </p:sp>
    </p:spTree>
    <p:extLst>
      <p:ext uri="{BB962C8B-B14F-4D97-AF65-F5344CB8AC3E}">
        <p14:creationId xmlns:p14="http://schemas.microsoft.com/office/powerpoint/2010/main" val="385220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BC99A-F762-1E77-0809-9B06A11C1CF0}"/>
              </a:ext>
            </a:extLst>
          </p:cNvPr>
          <p:cNvSpPr>
            <a:spLocks noGrp="1" noRot="1" noMove="1" noResize="1" noEditPoints="1" noAdjustHandles="1" noChangeArrowheads="1" noChangeShapeType="1"/>
          </p:cNvSpPr>
          <p:nvPr>
            <p:ph sz="quarter" idx="12"/>
          </p:nvPr>
        </p:nvSpPr>
        <p:spPr/>
        <p:txBody>
          <a:bodyPr rIns="0"/>
          <a:lstStyle/>
          <a:p>
            <a:pPr marL="285750" indent="-285750">
              <a:buFont typeface="Arial" panose="020B0604020202020204" pitchFamily="34" charset="0"/>
              <a:buChar char="•"/>
            </a:pPr>
            <a:r>
              <a:rPr lang="en-US" b="1" dirty="0">
                <a:solidFill>
                  <a:schemeClr val="accent6"/>
                </a:solidFill>
              </a:rPr>
              <a:t>MA Board of Registration in Nursing (BORN)</a:t>
            </a:r>
          </a:p>
          <a:p>
            <a:pPr marL="498348" lvl="2" indent="-285750"/>
            <a:r>
              <a:rPr lang="en-US" sz="1800" dirty="0"/>
              <a:t>Regulates RN and LPN practice under the Nurse Practice Act. Sets scope of practice, delegation rules, medication administration, and competency requirements.</a:t>
            </a:r>
          </a:p>
          <a:p>
            <a:pPr marL="285750" lvl="1" indent="-285750">
              <a:buFont typeface="Arial" panose="020B0604020202020204" pitchFamily="34" charset="0"/>
              <a:buChar char="•"/>
            </a:pPr>
            <a:r>
              <a:rPr lang="en-US" sz="1800" dirty="0">
                <a:solidFill>
                  <a:schemeClr val="accent6"/>
                </a:solidFill>
              </a:rPr>
              <a:t>NH Board of Nursing (NH BON)</a:t>
            </a:r>
          </a:p>
          <a:p>
            <a:pPr marL="498348" lvl="2" indent="-285750"/>
            <a:r>
              <a:rPr lang="en-US" sz="1800" dirty="0"/>
              <a:t>Equivalent regulatory authority in NH, with its own Nurse Practice Act, administrative rules, and advisory rulings.</a:t>
            </a:r>
          </a:p>
          <a:p>
            <a:pPr marL="285750" lvl="1" indent="-285750">
              <a:buFont typeface="Arial" panose="020B0604020202020204" pitchFamily="34" charset="0"/>
              <a:buChar char="•"/>
            </a:pPr>
            <a:r>
              <a:rPr lang="en-US" sz="1800" dirty="0">
                <a:solidFill>
                  <a:schemeClr val="accent6"/>
                </a:solidFill>
              </a:rPr>
              <a:t>State Departments of Public Health (DPH / DHHS)</a:t>
            </a:r>
          </a:p>
          <a:p>
            <a:pPr marL="498348" lvl="2" indent="-285750"/>
            <a:r>
              <a:rPr lang="en-US" sz="1800" dirty="0"/>
              <a:t>MA DPH: Oversees home health agency licensing, infection control, and clinical standards</a:t>
            </a:r>
          </a:p>
          <a:p>
            <a:pPr marL="498348" lvl="2" indent="-285750"/>
            <a:r>
              <a:rPr lang="en-US" sz="1800" dirty="0"/>
              <a:t>NH DHHS: Similar oversight for home health and hospice programs.</a:t>
            </a:r>
          </a:p>
          <a:p>
            <a:pPr lvl="2" indent="0">
              <a:buNone/>
            </a:pPr>
            <a:endParaRPr lang="en-US" sz="1800" dirty="0"/>
          </a:p>
          <a:p>
            <a:pPr lvl="2" indent="0" algn="ctr">
              <a:buNone/>
            </a:pPr>
            <a:r>
              <a:rPr lang="en-US" sz="1800" b="1" i="1" dirty="0">
                <a:solidFill>
                  <a:schemeClr val="accent6"/>
                </a:solidFill>
              </a:rPr>
              <a:t>Both establish requirements for home infusion services, including safety and reporting expectations.</a:t>
            </a:r>
          </a:p>
        </p:txBody>
      </p:sp>
      <p:sp>
        <p:nvSpPr>
          <p:cNvPr id="3" name="Title 2">
            <a:extLst>
              <a:ext uri="{FF2B5EF4-FFF2-40B4-BE49-F238E27FC236}">
                <a16:creationId xmlns:a16="http://schemas.microsoft.com/office/drawing/2014/main" id="{37DA6017-AF80-F94A-C745-9DC4B90B0F8B}"/>
              </a:ext>
            </a:extLst>
          </p:cNvPr>
          <p:cNvSpPr>
            <a:spLocks noGrp="1" noRot="1" noMove="1" noResize="1" noEditPoints="1" noAdjustHandles="1" noChangeArrowheads="1" noChangeShapeType="1"/>
          </p:cNvSpPr>
          <p:nvPr>
            <p:ph type="title"/>
          </p:nvPr>
        </p:nvSpPr>
        <p:spPr/>
        <p:txBody>
          <a:bodyPr/>
          <a:lstStyle/>
          <a:p>
            <a:r>
              <a:rPr lang="en-US" dirty="0"/>
              <a:t>State-Level Oversight</a:t>
            </a:r>
          </a:p>
        </p:txBody>
      </p:sp>
      <p:sp>
        <p:nvSpPr>
          <p:cNvPr id="4" name="Footer Placeholder 3">
            <a:extLst>
              <a:ext uri="{FF2B5EF4-FFF2-40B4-BE49-F238E27FC236}">
                <a16:creationId xmlns:a16="http://schemas.microsoft.com/office/drawing/2014/main" id="{85D2B6D9-15D0-54C9-335A-620094F70DE1}"/>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725DB6F5-265C-41DB-F62C-4C5DCD582754}"/>
              </a:ext>
            </a:extLst>
          </p:cNvPr>
          <p:cNvSpPr>
            <a:spLocks noGrp="1"/>
          </p:cNvSpPr>
          <p:nvPr>
            <p:ph type="sldNum" sz="quarter" idx="14"/>
          </p:nvPr>
        </p:nvSpPr>
        <p:spPr/>
        <p:txBody>
          <a:bodyPr/>
          <a:lstStyle/>
          <a:p>
            <a:fld id="{C1FF6DA9-008F-8B48-92A6-B652298478BF}" type="slidenum">
              <a:rPr lang="en-US" smtClean="0"/>
              <a:t>87</a:t>
            </a:fld>
            <a:endParaRPr lang="en-US"/>
          </a:p>
        </p:txBody>
      </p:sp>
    </p:spTree>
    <p:extLst>
      <p:ext uri="{BB962C8B-B14F-4D97-AF65-F5344CB8AC3E}">
        <p14:creationId xmlns:p14="http://schemas.microsoft.com/office/powerpoint/2010/main" val="388813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3B1EB-CC3F-A591-EB36-0C9752C94B9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A47084-FA67-C2EF-8862-1CBC4FB3E7C9}"/>
              </a:ext>
            </a:extLst>
          </p:cNvPr>
          <p:cNvSpPr>
            <a:spLocks noGrp="1" noRot="1" noMove="1" noResize="1" noEditPoints="1" noAdjustHandles="1" noChangeArrowheads="1" noChangeShapeType="1"/>
          </p:cNvSpPr>
          <p:nvPr>
            <p:ph sz="quarter" idx="12"/>
          </p:nvPr>
        </p:nvSpPr>
        <p:spPr/>
        <p:txBody>
          <a:bodyPr rIns="0"/>
          <a:lstStyle/>
          <a:p>
            <a:pPr marL="285750" indent="-285750">
              <a:buFont typeface="Arial" panose="020B0604020202020204" pitchFamily="34" charset="0"/>
              <a:buChar char="•"/>
            </a:pPr>
            <a:r>
              <a:rPr lang="en-US" b="1" dirty="0">
                <a:solidFill>
                  <a:schemeClr val="accent6"/>
                </a:solidFill>
              </a:rPr>
              <a:t>Centers for Medicare and Medicaid Services (CMS)</a:t>
            </a:r>
          </a:p>
          <a:p>
            <a:pPr marL="498348" lvl="2" indent="-285750"/>
            <a:r>
              <a:rPr lang="en-US" sz="1800" dirty="0"/>
              <a:t>Sets Conditions of Participation (CoPs) for home health agencies.</a:t>
            </a:r>
          </a:p>
          <a:p>
            <a:pPr marL="498348" lvl="2" indent="-285750"/>
            <a:r>
              <a:rPr lang="en-US" sz="1800" dirty="0"/>
              <a:t>Requires adherence to patient rights, infection control, quality assessment, medication management, and skilled nursing standards.</a:t>
            </a:r>
          </a:p>
          <a:p>
            <a:pPr marL="498348" lvl="2" indent="-285750"/>
            <a:r>
              <a:rPr lang="en-US" sz="1800" dirty="0"/>
              <a:t>Documentation and monitoring parenteral nutrition falls under these CoPs.</a:t>
            </a:r>
          </a:p>
          <a:p>
            <a:pPr marL="285750" lvl="1" indent="-285750">
              <a:buFont typeface="Arial" panose="020B0604020202020204" pitchFamily="34" charset="0"/>
              <a:buChar char="•"/>
            </a:pPr>
            <a:r>
              <a:rPr lang="en-US" sz="1800" dirty="0">
                <a:solidFill>
                  <a:schemeClr val="accent6"/>
                </a:solidFill>
              </a:rPr>
              <a:t>U.S. Food and Drug Administration (FDA)</a:t>
            </a:r>
          </a:p>
          <a:p>
            <a:pPr marL="498348" lvl="2" indent="-285750"/>
            <a:r>
              <a:rPr lang="en-US" sz="1800" dirty="0"/>
              <a:t>Regulates the compounding and labeling of parenteral nutrition solutions.</a:t>
            </a:r>
          </a:p>
          <a:p>
            <a:pPr marL="498348" lvl="2" indent="-285750"/>
            <a:r>
              <a:rPr lang="en-US" sz="1800" dirty="0"/>
              <a:t>Oversees infusion devices (e.g., CADD Solis pumps) as Class II medical devices</a:t>
            </a:r>
          </a:p>
          <a:p>
            <a:pPr marL="285750" lvl="1" indent="-285750">
              <a:buFont typeface="Arial" panose="020B0604020202020204" pitchFamily="34" charset="0"/>
              <a:buChar char="•"/>
            </a:pPr>
            <a:r>
              <a:rPr lang="en-US" sz="1800" dirty="0">
                <a:solidFill>
                  <a:schemeClr val="accent6"/>
                </a:solidFill>
              </a:rPr>
              <a:t>Occupational Safety and Health Administration (OSHA)</a:t>
            </a:r>
          </a:p>
          <a:p>
            <a:pPr marL="498348" lvl="2" indent="-285750"/>
            <a:r>
              <a:rPr lang="en-US" sz="1800" dirty="0"/>
              <a:t>Governs nurse workplace safety, including handling of IV equipment, hazardous drug exposure, and sharps disposal.</a:t>
            </a:r>
          </a:p>
        </p:txBody>
      </p:sp>
      <p:sp>
        <p:nvSpPr>
          <p:cNvPr id="3" name="Title 2">
            <a:extLst>
              <a:ext uri="{FF2B5EF4-FFF2-40B4-BE49-F238E27FC236}">
                <a16:creationId xmlns:a16="http://schemas.microsoft.com/office/drawing/2014/main" id="{E5C8ACDB-A447-9BB3-50E4-A290EBF657C2}"/>
              </a:ext>
            </a:extLst>
          </p:cNvPr>
          <p:cNvSpPr>
            <a:spLocks noGrp="1" noRot="1" noMove="1" noResize="1" noEditPoints="1" noAdjustHandles="1" noChangeArrowheads="1" noChangeShapeType="1"/>
          </p:cNvSpPr>
          <p:nvPr>
            <p:ph type="title"/>
          </p:nvPr>
        </p:nvSpPr>
        <p:spPr/>
        <p:txBody>
          <a:bodyPr/>
          <a:lstStyle/>
          <a:p>
            <a:r>
              <a:rPr lang="en-US" dirty="0"/>
              <a:t>Federal Oversight</a:t>
            </a:r>
          </a:p>
        </p:txBody>
      </p:sp>
      <p:sp>
        <p:nvSpPr>
          <p:cNvPr id="4" name="Footer Placeholder 3">
            <a:extLst>
              <a:ext uri="{FF2B5EF4-FFF2-40B4-BE49-F238E27FC236}">
                <a16:creationId xmlns:a16="http://schemas.microsoft.com/office/drawing/2014/main" id="{D3E42100-7475-5FF8-0F08-D7C144FE8856}"/>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AEFA3E61-A130-3804-5FD1-A911E582816B}"/>
              </a:ext>
            </a:extLst>
          </p:cNvPr>
          <p:cNvSpPr>
            <a:spLocks noGrp="1"/>
          </p:cNvSpPr>
          <p:nvPr>
            <p:ph type="sldNum" sz="quarter" idx="14"/>
          </p:nvPr>
        </p:nvSpPr>
        <p:spPr/>
        <p:txBody>
          <a:bodyPr/>
          <a:lstStyle/>
          <a:p>
            <a:fld id="{C1FF6DA9-008F-8B48-92A6-B652298478BF}" type="slidenum">
              <a:rPr lang="en-US" smtClean="0"/>
              <a:t>88</a:t>
            </a:fld>
            <a:endParaRPr lang="en-US"/>
          </a:p>
        </p:txBody>
      </p:sp>
    </p:spTree>
    <p:extLst>
      <p:ext uri="{BB962C8B-B14F-4D97-AF65-F5344CB8AC3E}">
        <p14:creationId xmlns:p14="http://schemas.microsoft.com/office/powerpoint/2010/main" val="3983279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A6261-1F77-1535-6B7D-B096DF8FE52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329985-3A3A-9C20-9F3F-1C4B0A467C04}"/>
              </a:ext>
            </a:extLst>
          </p:cNvPr>
          <p:cNvSpPr>
            <a:spLocks noGrp="1" noRot="1" noMove="1" noResize="1" noEditPoints="1" noAdjustHandles="1" noChangeArrowheads="1" noChangeShapeType="1"/>
          </p:cNvSpPr>
          <p:nvPr>
            <p:ph sz="quarter" idx="12"/>
          </p:nvPr>
        </p:nvSpPr>
        <p:spPr/>
        <p:txBody>
          <a:bodyPr rIns="0"/>
          <a:lstStyle/>
          <a:p>
            <a:pPr marL="285750" indent="-285750">
              <a:buFont typeface="Arial" panose="020B0604020202020204" pitchFamily="34" charset="0"/>
              <a:buChar char="•"/>
            </a:pPr>
            <a:r>
              <a:rPr lang="en-US" b="1" dirty="0">
                <a:solidFill>
                  <a:schemeClr val="accent6"/>
                </a:solidFill>
              </a:rPr>
              <a:t>The Joint Commission (TJC)</a:t>
            </a:r>
          </a:p>
          <a:p>
            <a:pPr marL="498348" lvl="2" indent="-285750"/>
            <a:r>
              <a:rPr lang="en-US" sz="1800" dirty="0"/>
              <a:t>Accredits home health agencies and infusion programs</a:t>
            </a:r>
          </a:p>
          <a:p>
            <a:pPr marL="498348" lvl="2" indent="-285750"/>
            <a:r>
              <a:rPr lang="en-US" sz="1800" dirty="0"/>
              <a:t>Requires compliance with national patient safety goals, infusion therapy policies, and competency validation</a:t>
            </a:r>
          </a:p>
          <a:p>
            <a:pPr marL="285750" lvl="1" indent="-285750">
              <a:buFont typeface="Arial" panose="020B0604020202020204" pitchFamily="34" charset="0"/>
              <a:buChar char="•"/>
            </a:pPr>
            <a:r>
              <a:rPr lang="en-US" sz="1800" dirty="0">
                <a:solidFill>
                  <a:schemeClr val="accent6"/>
                </a:solidFill>
              </a:rPr>
              <a:t>Infusion Nurses Society (INS)</a:t>
            </a:r>
          </a:p>
          <a:p>
            <a:pPr marL="498348" lvl="2" indent="-285750"/>
            <a:r>
              <a:rPr lang="en-US" sz="1800" dirty="0"/>
              <a:t>Publishes the Infusion Therapy Standards of Practice (2021 updates).</a:t>
            </a:r>
          </a:p>
          <a:p>
            <a:pPr marL="498348" lvl="2" indent="-285750"/>
            <a:r>
              <a:rPr lang="en-US" sz="1800" dirty="0"/>
              <a:t>Considered the “gold standard” for IV therapy, central line care, compatibility, and parenteral nutrition best practices.</a:t>
            </a:r>
          </a:p>
          <a:p>
            <a:pPr marL="285750" lvl="1" indent="-285750">
              <a:buFont typeface="Arial" panose="020B0604020202020204" pitchFamily="34" charset="0"/>
              <a:buChar char="•"/>
            </a:pPr>
            <a:r>
              <a:rPr lang="en-US" sz="1800" dirty="0">
                <a:solidFill>
                  <a:schemeClr val="accent6"/>
                </a:solidFill>
              </a:rPr>
              <a:t>American Society for Parenteral and Enteral Nutrition (ASPEN)</a:t>
            </a:r>
          </a:p>
          <a:p>
            <a:pPr marL="498348" lvl="2" indent="-285750"/>
            <a:r>
              <a:rPr lang="en-US" sz="1800" dirty="0"/>
              <a:t>Provides evidence-based guidelines for PN safety, monitoring, and clinical decision-making.</a:t>
            </a:r>
          </a:p>
          <a:p>
            <a:pPr marL="498348" lvl="2" indent="-285750"/>
            <a:r>
              <a:rPr lang="en-US" sz="1800" dirty="0"/>
              <a:t>Addresses compounding, stability, catheter care, and interdisciplinary team roles.</a:t>
            </a:r>
          </a:p>
        </p:txBody>
      </p:sp>
      <p:sp>
        <p:nvSpPr>
          <p:cNvPr id="3" name="Title 2">
            <a:extLst>
              <a:ext uri="{FF2B5EF4-FFF2-40B4-BE49-F238E27FC236}">
                <a16:creationId xmlns:a16="http://schemas.microsoft.com/office/drawing/2014/main" id="{994B0A37-215E-C205-F145-1E3143C882FB}"/>
              </a:ext>
            </a:extLst>
          </p:cNvPr>
          <p:cNvSpPr>
            <a:spLocks noGrp="1" noRot="1" noMove="1" noResize="1" noEditPoints="1" noAdjustHandles="1" noChangeArrowheads="1" noChangeShapeType="1"/>
          </p:cNvSpPr>
          <p:nvPr>
            <p:ph type="title"/>
          </p:nvPr>
        </p:nvSpPr>
        <p:spPr/>
        <p:txBody>
          <a:bodyPr/>
          <a:lstStyle/>
          <a:p>
            <a:r>
              <a:rPr lang="en-US" dirty="0"/>
              <a:t>Accrediting and Standard-Setting Organizations</a:t>
            </a:r>
          </a:p>
        </p:txBody>
      </p:sp>
      <p:sp>
        <p:nvSpPr>
          <p:cNvPr id="4" name="Footer Placeholder 3">
            <a:extLst>
              <a:ext uri="{FF2B5EF4-FFF2-40B4-BE49-F238E27FC236}">
                <a16:creationId xmlns:a16="http://schemas.microsoft.com/office/drawing/2014/main" id="{95CEB524-9CEF-1BB2-174D-88F08D6F0FF9}"/>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50F21E0C-E57D-AC36-5463-08F50303156E}"/>
              </a:ext>
            </a:extLst>
          </p:cNvPr>
          <p:cNvSpPr>
            <a:spLocks noGrp="1"/>
          </p:cNvSpPr>
          <p:nvPr>
            <p:ph type="sldNum" sz="quarter" idx="14"/>
          </p:nvPr>
        </p:nvSpPr>
        <p:spPr/>
        <p:txBody>
          <a:bodyPr/>
          <a:lstStyle/>
          <a:p>
            <a:fld id="{C1FF6DA9-008F-8B48-92A6-B652298478BF}" type="slidenum">
              <a:rPr lang="en-US" smtClean="0"/>
              <a:t>89</a:t>
            </a:fld>
            <a:endParaRPr lang="en-US"/>
          </a:p>
        </p:txBody>
      </p:sp>
    </p:spTree>
    <p:extLst>
      <p:ext uri="{BB962C8B-B14F-4D97-AF65-F5344CB8AC3E}">
        <p14:creationId xmlns:p14="http://schemas.microsoft.com/office/powerpoint/2010/main" val="2389967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73AA2-F813-AA1C-3DC5-B25796ED4C23}"/>
              </a:ext>
            </a:extLst>
          </p:cNvPr>
          <p:cNvSpPr>
            <a:spLocks noGrp="1"/>
          </p:cNvSpPr>
          <p:nvPr>
            <p:ph type="title"/>
          </p:nvPr>
        </p:nvSpPr>
        <p:spPr>
          <a:xfrm>
            <a:off x="833622" y="1176200"/>
            <a:ext cx="7687866" cy="1443483"/>
          </a:xfrm>
        </p:spPr>
        <p:txBody>
          <a:bodyPr/>
          <a:lstStyle/>
          <a:p>
            <a:r>
              <a:rPr lang="en-US" dirty="0"/>
              <a:t>Let’s Begin!</a:t>
            </a:r>
          </a:p>
        </p:txBody>
      </p:sp>
      <p:pic>
        <p:nvPicPr>
          <p:cNvPr id="4" name="Picture 3" descr="A group of smiley faces">
            <a:extLst>
              <a:ext uri="{FF2B5EF4-FFF2-40B4-BE49-F238E27FC236}">
                <a16:creationId xmlns:a16="http://schemas.microsoft.com/office/drawing/2014/main" id="{7A713C55-A39B-98BA-8877-67BCEFEE35F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99852" y="2564398"/>
            <a:ext cx="4505632" cy="3045995"/>
          </a:xfrm>
          <a:prstGeom prst="rect">
            <a:avLst/>
          </a:prstGeom>
        </p:spPr>
      </p:pic>
      <p:sp>
        <p:nvSpPr>
          <p:cNvPr id="3" name="TextBox 2">
            <a:extLst>
              <a:ext uri="{FF2B5EF4-FFF2-40B4-BE49-F238E27FC236}">
                <a16:creationId xmlns:a16="http://schemas.microsoft.com/office/drawing/2014/main" id="{8F0FD015-7BDC-3B03-F86D-777FA22D46E0}"/>
              </a:ext>
            </a:extLst>
          </p:cNvPr>
          <p:cNvSpPr txBox="1">
            <a:spLocks noGrp="1" noRot="1" noMove="1" noResize="1" noEditPoints="1" noAdjustHandles="1" noChangeArrowheads="1" noChangeShapeType="1"/>
          </p:cNvSpPr>
          <p:nvPr/>
        </p:nvSpPr>
        <p:spPr>
          <a:xfrm>
            <a:off x="1564395" y="826266"/>
            <a:ext cx="6015210" cy="1145754"/>
          </a:xfrm>
          <a:prstGeom prst="rect">
            <a:avLst/>
          </a:prstGeom>
          <a:noFill/>
        </p:spPr>
        <p:txBody>
          <a:bodyPr wrap="square" lIns="0" tIns="0" rIns="0" bIns="0" rtlCol="0">
            <a:normAutofit/>
          </a:bodyPr>
          <a:lstStyle/>
          <a:p>
            <a:pPr marL="0" indent="-3657600" algn="ctr">
              <a:spcAft>
                <a:spcPts val="600"/>
              </a:spcAft>
            </a:pPr>
            <a:r>
              <a:rPr lang="en-US" sz="3600" b="0" i="0" dirty="0">
                <a:solidFill>
                  <a:schemeClr val="bg1"/>
                </a:solidFill>
                <a:latin typeface="+mn-lt"/>
                <a:ea typeface="Roboto" panose="02000000000000000000" pitchFamily="2" charset="0"/>
                <a:cs typeface="Times New Roman" panose="02020603050405020304" pitchFamily="18" charset="0"/>
              </a:rPr>
              <a:t>LET’S BEGIN</a:t>
            </a:r>
          </a:p>
        </p:txBody>
      </p:sp>
      <p:sp>
        <p:nvSpPr>
          <p:cNvPr id="5" name="Footer Placeholder 4">
            <a:extLst>
              <a:ext uri="{FF2B5EF4-FFF2-40B4-BE49-F238E27FC236}">
                <a16:creationId xmlns:a16="http://schemas.microsoft.com/office/drawing/2014/main" id="{F9E447B4-172B-E809-01F1-168A3244A143}"/>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F8DE0A27-4861-59AF-1BAF-EA39A51C9124}"/>
              </a:ext>
            </a:extLst>
          </p:cNvPr>
          <p:cNvSpPr>
            <a:spLocks noGrp="1"/>
          </p:cNvSpPr>
          <p:nvPr>
            <p:ph type="sldNum" sz="quarter" idx="11"/>
          </p:nvPr>
        </p:nvSpPr>
        <p:spPr/>
        <p:txBody>
          <a:bodyPr/>
          <a:lstStyle/>
          <a:p>
            <a:fld id="{C1FF6DA9-008F-8B48-92A6-B652298478BF}" type="slidenum">
              <a:rPr lang="en-US" smtClean="0"/>
              <a:t>9</a:t>
            </a:fld>
            <a:endParaRPr lang="en-US"/>
          </a:p>
        </p:txBody>
      </p:sp>
    </p:spTree>
    <p:extLst>
      <p:ext uri="{BB962C8B-B14F-4D97-AF65-F5344CB8AC3E}">
        <p14:creationId xmlns:p14="http://schemas.microsoft.com/office/powerpoint/2010/main" val="221938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BC626-2AB0-7DE8-F0A5-DE8450DFEBE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9F903B-FD8C-B4CA-6F4A-B4037955C01E}"/>
              </a:ext>
            </a:extLst>
          </p:cNvPr>
          <p:cNvSpPr>
            <a:spLocks noGrp="1" noRot="1" noMove="1" noResize="1" noEditPoints="1" noAdjustHandles="1" noChangeArrowheads="1" noChangeShapeType="1"/>
          </p:cNvSpPr>
          <p:nvPr>
            <p:ph sz="quarter" idx="12"/>
          </p:nvPr>
        </p:nvSpPr>
        <p:spPr/>
        <p:txBody>
          <a:bodyPr rIns="0"/>
          <a:lstStyle/>
          <a:p>
            <a:pPr>
              <a:lnSpc>
                <a:spcPct val="150000"/>
              </a:lnSpc>
            </a:pPr>
            <a:r>
              <a:rPr lang="en-US" b="1" i="1" dirty="0">
                <a:solidFill>
                  <a:schemeClr val="accent6"/>
                </a:solidFill>
              </a:rPr>
              <a:t>Agencies must develop policies and procedures that:</a:t>
            </a:r>
          </a:p>
          <a:p>
            <a:pPr marL="285750" indent="-285750">
              <a:lnSpc>
                <a:spcPct val="150000"/>
              </a:lnSpc>
              <a:buFont typeface="Arial" panose="020B0604020202020204" pitchFamily="34" charset="0"/>
              <a:buChar char="•"/>
            </a:pPr>
            <a:r>
              <a:rPr lang="en-US" sz="1800" dirty="0">
                <a:solidFill>
                  <a:schemeClr val="tx1"/>
                </a:solidFill>
              </a:rPr>
              <a:t>Meet or exceed CMS, Joint Commission, and state rules.</a:t>
            </a:r>
          </a:p>
          <a:p>
            <a:pPr marL="285750" indent="-285750">
              <a:lnSpc>
                <a:spcPct val="150000"/>
              </a:lnSpc>
              <a:buFont typeface="Arial" panose="020B0604020202020204" pitchFamily="34" charset="0"/>
              <a:buChar char="•"/>
            </a:pPr>
            <a:r>
              <a:rPr lang="en-US" dirty="0">
                <a:solidFill>
                  <a:schemeClr val="tx1"/>
                </a:solidFill>
              </a:rPr>
              <a:t>Standardize competency assessment for first-dose TPN (including simulation).</a:t>
            </a:r>
          </a:p>
          <a:p>
            <a:pPr marL="285750" indent="-285750">
              <a:lnSpc>
                <a:spcPct val="150000"/>
              </a:lnSpc>
              <a:buFont typeface="Arial" panose="020B0604020202020204" pitchFamily="34" charset="0"/>
              <a:buChar char="•"/>
            </a:pPr>
            <a:r>
              <a:rPr lang="en-US" sz="1800" dirty="0">
                <a:solidFill>
                  <a:schemeClr val="tx1"/>
                </a:solidFill>
              </a:rPr>
              <a:t>Ensure emergency response protocols and clear </a:t>
            </a:r>
            <a:r>
              <a:rPr lang="en-US" dirty="0">
                <a:solidFill>
                  <a:schemeClr val="tx1"/>
                </a:solidFill>
              </a:rPr>
              <a:t>prescriber communication pathways</a:t>
            </a:r>
            <a:endParaRPr lang="en-US" sz="1800" dirty="0">
              <a:solidFill>
                <a:schemeClr val="tx1"/>
              </a:solidFill>
            </a:endParaRPr>
          </a:p>
        </p:txBody>
      </p:sp>
      <p:sp>
        <p:nvSpPr>
          <p:cNvPr id="3" name="Title 2">
            <a:extLst>
              <a:ext uri="{FF2B5EF4-FFF2-40B4-BE49-F238E27FC236}">
                <a16:creationId xmlns:a16="http://schemas.microsoft.com/office/drawing/2014/main" id="{86B75100-FF55-77F9-F368-74D88435B887}"/>
              </a:ext>
            </a:extLst>
          </p:cNvPr>
          <p:cNvSpPr>
            <a:spLocks noGrp="1" noRot="1" noMove="1" noResize="1" noEditPoints="1" noAdjustHandles="1" noChangeArrowheads="1" noChangeShapeType="1"/>
          </p:cNvSpPr>
          <p:nvPr>
            <p:ph type="title"/>
          </p:nvPr>
        </p:nvSpPr>
        <p:spPr/>
        <p:txBody>
          <a:bodyPr/>
          <a:lstStyle/>
          <a:p>
            <a:r>
              <a:rPr lang="en-US" dirty="0"/>
              <a:t>Homecare Agency / Employer / CAH</a:t>
            </a:r>
          </a:p>
        </p:txBody>
      </p:sp>
      <p:sp>
        <p:nvSpPr>
          <p:cNvPr id="4" name="Footer Placeholder 3">
            <a:extLst>
              <a:ext uri="{FF2B5EF4-FFF2-40B4-BE49-F238E27FC236}">
                <a16:creationId xmlns:a16="http://schemas.microsoft.com/office/drawing/2014/main" id="{4E8372A0-C74F-2EA2-6869-236556E56D89}"/>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4DA041A7-272D-1BF7-FE89-84AAD0838831}"/>
              </a:ext>
            </a:extLst>
          </p:cNvPr>
          <p:cNvSpPr>
            <a:spLocks noGrp="1"/>
          </p:cNvSpPr>
          <p:nvPr>
            <p:ph type="sldNum" sz="quarter" idx="14"/>
          </p:nvPr>
        </p:nvSpPr>
        <p:spPr/>
        <p:txBody>
          <a:bodyPr/>
          <a:lstStyle/>
          <a:p>
            <a:fld id="{C1FF6DA9-008F-8B48-92A6-B652298478BF}" type="slidenum">
              <a:rPr lang="en-US" smtClean="0"/>
              <a:t>90</a:t>
            </a:fld>
            <a:endParaRPr lang="en-US"/>
          </a:p>
        </p:txBody>
      </p:sp>
    </p:spTree>
    <p:extLst>
      <p:ext uri="{BB962C8B-B14F-4D97-AF65-F5344CB8AC3E}">
        <p14:creationId xmlns:p14="http://schemas.microsoft.com/office/powerpoint/2010/main" val="334091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97544-4C54-14A8-A319-E28221E3451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7FE946-C3AC-3D04-EA35-5DE3DE555C84}"/>
              </a:ext>
            </a:extLst>
          </p:cNvPr>
          <p:cNvSpPr>
            <a:spLocks noGrp="1" noRot="1" noMove="1" noResize="1" noEditPoints="1" noAdjustHandles="1" noChangeArrowheads="1" noChangeShapeType="1"/>
          </p:cNvSpPr>
          <p:nvPr>
            <p:ph sz="quarter" idx="12"/>
          </p:nvPr>
        </p:nvSpPr>
        <p:spPr/>
        <p:txBody>
          <a:bodyPr rIns="0"/>
          <a:lstStyle/>
          <a:p>
            <a:pPr>
              <a:lnSpc>
                <a:spcPct val="150000"/>
              </a:lnSpc>
            </a:pPr>
            <a:r>
              <a:rPr lang="en-US" b="1" i="1" dirty="0">
                <a:solidFill>
                  <a:schemeClr val="accent6"/>
                </a:solidFill>
              </a:rPr>
              <a:t>Nurse’s individual license obligations:</a:t>
            </a:r>
          </a:p>
          <a:p>
            <a:pPr marL="285750" indent="-285750">
              <a:lnSpc>
                <a:spcPct val="150000"/>
              </a:lnSpc>
              <a:buFont typeface="Arial" panose="020B0604020202020204" pitchFamily="34" charset="0"/>
              <a:buChar char="•"/>
            </a:pPr>
            <a:r>
              <a:rPr lang="en-US" sz="1800" dirty="0">
                <a:solidFill>
                  <a:schemeClr val="tx1"/>
                </a:solidFill>
              </a:rPr>
              <a:t>Practice within RN scope under the Nurse Practice Act.</a:t>
            </a:r>
          </a:p>
          <a:p>
            <a:pPr marL="285750" indent="-285750">
              <a:lnSpc>
                <a:spcPct val="150000"/>
              </a:lnSpc>
              <a:buFont typeface="Arial" panose="020B0604020202020204" pitchFamily="34" charset="0"/>
              <a:buChar char="•"/>
            </a:pPr>
            <a:r>
              <a:rPr lang="en-US" dirty="0">
                <a:solidFill>
                  <a:schemeClr val="tx1"/>
                </a:solidFill>
              </a:rPr>
              <a:t>Uphold professional standards of care and ethics (ANA Code of Ethics).</a:t>
            </a:r>
          </a:p>
          <a:p>
            <a:pPr marL="285750" indent="-285750">
              <a:lnSpc>
                <a:spcPct val="150000"/>
              </a:lnSpc>
              <a:buFont typeface="Arial" panose="020B0604020202020204" pitchFamily="34" charset="0"/>
              <a:buChar char="•"/>
            </a:pPr>
            <a:r>
              <a:rPr lang="en-US" sz="1800" dirty="0">
                <a:solidFill>
                  <a:schemeClr val="tx1"/>
                </a:solidFill>
              </a:rPr>
              <a:t>Maintain current competencies in infusion therapy and TPN administration.</a:t>
            </a:r>
          </a:p>
        </p:txBody>
      </p:sp>
      <p:sp>
        <p:nvSpPr>
          <p:cNvPr id="3" name="Title 2">
            <a:extLst>
              <a:ext uri="{FF2B5EF4-FFF2-40B4-BE49-F238E27FC236}">
                <a16:creationId xmlns:a16="http://schemas.microsoft.com/office/drawing/2014/main" id="{D71A9F47-4A0D-09BE-259F-EF3680FD21E6}"/>
              </a:ext>
            </a:extLst>
          </p:cNvPr>
          <p:cNvSpPr>
            <a:spLocks noGrp="1" noRot="1" noMove="1" noResize="1" noEditPoints="1" noAdjustHandles="1" noChangeArrowheads="1" noChangeShapeType="1"/>
          </p:cNvSpPr>
          <p:nvPr>
            <p:ph type="title"/>
          </p:nvPr>
        </p:nvSpPr>
        <p:spPr/>
        <p:txBody>
          <a:bodyPr/>
          <a:lstStyle/>
          <a:p>
            <a:r>
              <a:rPr lang="en-US" dirty="0"/>
              <a:t>Professional Accountability</a:t>
            </a:r>
          </a:p>
        </p:txBody>
      </p:sp>
      <p:sp>
        <p:nvSpPr>
          <p:cNvPr id="4" name="Footer Placeholder 3">
            <a:extLst>
              <a:ext uri="{FF2B5EF4-FFF2-40B4-BE49-F238E27FC236}">
                <a16:creationId xmlns:a16="http://schemas.microsoft.com/office/drawing/2014/main" id="{7B469FCE-DE2B-2440-6162-0D21B1C5E644}"/>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B94ECB87-8251-7092-5EEA-ACDEB8A43AA0}"/>
              </a:ext>
            </a:extLst>
          </p:cNvPr>
          <p:cNvSpPr>
            <a:spLocks noGrp="1"/>
          </p:cNvSpPr>
          <p:nvPr>
            <p:ph type="sldNum" sz="quarter" idx="14"/>
          </p:nvPr>
        </p:nvSpPr>
        <p:spPr/>
        <p:txBody>
          <a:bodyPr/>
          <a:lstStyle/>
          <a:p>
            <a:fld id="{C1FF6DA9-008F-8B48-92A6-B652298478BF}" type="slidenum">
              <a:rPr lang="en-US" smtClean="0"/>
              <a:t>91</a:t>
            </a:fld>
            <a:endParaRPr lang="en-US"/>
          </a:p>
        </p:txBody>
      </p:sp>
    </p:spTree>
    <p:extLst>
      <p:ext uri="{BB962C8B-B14F-4D97-AF65-F5344CB8AC3E}">
        <p14:creationId xmlns:p14="http://schemas.microsoft.com/office/powerpoint/2010/main" val="2293234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00BED-4F1B-9AD7-B859-6654D9B2A4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D0DB7-4E6F-2C0A-7AF3-D6BB8C61847E}"/>
              </a:ext>
            </a:extLst>
          </p:cNvPr>
          <p:cNvSpPr>
            <a:spLocks noGrp="1" noRot="1" noMove="1" noResize="1" noEditPoints="1" noAdjustHandles="1" noChangeArrowheads="1" noChangeShapeType="1"/>
          </p:cNvSpPr>
          <p:nvPr>
            <p:ph type="title"/>
          </p:nvPr>
        </p:nvSpPr>
        <p:spPr>
          <a:xfrm>
            <a:off x="728067" y="977679"/>
            <a:ext cx="7687866" cy="5141913"/>
          </a:xfrm>
        </p:spPr>
        <p:txBody>
          <a:bodyPr tIns="274320"/>
          <a:lstStyle/>
          <a:p>
            <a:pPr algn="ctr"/>
            <a:r>
              <a:rPr lang="en-US" dirty="0"/>
              <a:t>References</a:t>
            </a:r>
          </a:p>
        </p:txBody>
      </p:sp>
      <p:sp>
        <p:nvSpPr>
          <p:cNvPr id="3" name="Footer Placeholder 2">
            <a:extLst>
              <a:ext uri="{FF2B5EF4-FFF2-40B4-BE49-F238E27FC236}">
                <a16:creationId xmlns:a16="http://schemas.microsoft.com/office/drawing/2014/main" id="{56D331E3-E276-3E67-E19D-50B3EEA3CADB}"/>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4EDD3F17-E239-6D9A-5D01-DDE45DE60DC5}"/>
              </a:ext>
            </a:extLst>
          </p:cNvPr>
          <p:cNvSpPr>
            <a:spLocks noGrp="1"/>
          </p:cNvSpPr>
          <p:nvPr>
            <p:ph type="sldNum" sz="quarter" idx="11"/>
          </p:nvPr>
        </p:nvSpPr>
        <p:spPr/>
        <p:txBody>
          <a:bodyPr/>
          <a:lstStyle/>
          <a:p>
            <a:fld id="{C1FF6DA9-008F-8B48-92A6-B652298478BF}" type="slidenum">
              <a:rPr lang="en-US" smtClean="0"/>
              <a:t>92</a:t>
            </a:fld>
            <a:endParaRPr lang="en-US"/>
          </a:p>
        </p:txBody>
      </p:sp>
    </p:spTree>
    <p:extLst>
      <p:ext uri="{BB962C8B-B14F-4D97-AF65-F5344CB8AC3E}">
        <p14:creationId xmlns:p14="http://schemas.microsoft.com/office/powerpoint/2010/main" val="19377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5256-7DD6-A1D5-04BE-AC1E25AEFAEE}"/>
              </a:ext>
            </a:extLst>
          </p:cNvPr>
          <p:cNvSpPr>
            <a:spLocks noGrp="1"/>
          </p:cNvSpPr>
          <p:nvPr>
            <p:ph type="title"/>
          </p:nvPr>
        </p:nvSpPr>
        <p:spPr>
          <a:xfrm>
            <a:off x="728067" y="393291"/>
            <a:ext cx="7687866" cy="5678283"/>
          </a:xfrm>
        </p:spPr>
        <p:txBody>
          <a:bodyPr tIns="0"/>
          <a:lstStyle/>
          <a:p>
            <a:pPr algn="l">
              <a:spcBef>
                <a:spcPts val="600"/>
              </a:spcBef>
              <a:spcAft>
                <a:spcPts val="600"/>
              </a:spcAft>
            </a:pPr>
            <a:br>
              <a:rPr lang="en-US" sz="1200" b="1" dirty="0">
                <a:latin typeface="+mj-lt"/>
              </a:rPr>
            </a:br>
            <a:br>
              <a:rPr lang="en-US" sz="1200" b="1" dirty="0">
                <a:latin typeface="+mj-lt"/>
              </a:rPr>
            </a:br>
            <a:br>
              <a:rPr lang="en-US" sz="1200" dirty="0">
                <a:latin typeface="+mj-lt"/>
              </a:rPr>
            </a:br>
            <a:endParaRPr lang="en-US" sz="1200" dirty="0">
              <a:latin typeface="+mj-lt"/>
            </a:endParaRPr>
          </a:p>
        </p:txBody>
      </p:sp>
      <p:sp>
        <p:nvSpPr>
          <p:cNvPr id="5" name="TextBox 4">
            <a:extLst>
              <a:ext uri="{FF2B5EF4-FFF2-40B4-BE49-F238E27FC236}">
                <a16:creationId xmlns:a16="http://schemas.microsoft.com/office/drawing/2014/main" id="{2DD7B90B-5D93-AF54-0106-0E91E7E835FD}"/>
              </a:ext>
            </a:extLst>
          </p:cNvPr>
          <p:cNvSpPr txBox="1">
            <a:spLocks noGrp="1" noRot="1" noMove="1" noResize="1" noEditPoints="1" noAdjustHandles="1" noChangeArrowheads="1" noChangeShapeType="1"/>
          </p:cNvSpPr>
          <p:nvPr/>
        </p:nvSpPr>
        <p:spPr>
          <a:xfrm>
            <a:off x="884902" y="786426"/>
            <a:ext cx="7433187" cy="5761857"/>
          </a:xfrm>
          <a:prstGeom prst="rect">
            <a:avLst/>
          </a:prstGeom>
          <a:noFill/>
        </p:spPr>
        <p:txBody>
          <a:bodyPr wrap="square" lIns="0" tIns="0" rIns="0" bIns="0" rtlCol="0">
            <a:normAutofit fontScale="92500"/>
          </a:bodyPr>
          <a:lstStyle/>
          <a:p>
            <a:pPr marR="0" lvl="0" algn="ctr" defTabSz="685800" rtl="0" eaLnBrk="1" fontAlgn="auto" latinLnBrk="0" hangingPunct="1">
              <a:lnSpc>
                <a:spcPct val="100000"/>
              </a:lnSpc>
              <a:spcBef>
                <a:spcPts val="0"/>
              </a:spcBef>
              <a:spcAft>
                <a:spcPts val="450"/>
              </a:spcAft>
              <a:buClrTx/>
              <a:buSzTx/>
              <a:tabLst/>
              <a:defRPr/>
            </a:pPr>
            <a:r>
              <a:rPr kumimoji="0" lang="en-US" sz="1900" b="1" i="1"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REFERENCES</a:t>
            </a: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endPar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American Society for Parenteral and Enteral Nutrition. (2018). Guidelines for the provision and assessment of nutrition support therapy in the adult critically ill patient. Journal of Parenteral and Enteral Nutrition, 42(3), 508–534.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2">
                  <a:extLst>
                    <a:ext uri="{A12FA001-AC4F-418D-AE19-62706E023703}">
                      <ahyp:hlinkClr xmlns:ahyp="http://schemas.microsoft.com/office/drawing/2018/hyperlinkcolor" val="tx"/>
                    </a:ext>
                  </a:extLst>
                </a:hlinkClick>
              </a:rPr>
              <a:t>https://doi.org/10.1177/0148607115621863</a:t>
            </a:r>
            <a:endPar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Boullata</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J. I., Guenter, P., </a:t>
            </a: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Mirtallo</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J. M., &amp; ASPEN Board of Directors. (2016). ASPEN safe practices for enteral nutrition therapy. Journal of Parenteral and Enteral Nutrition, 41(1), 15–103.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https://doi.org/10.1177/0148607116673053</a:t>
            </a:r>
            <a:endParaRPr lang="en-US" sz="1200" dirty="0">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Gorski, L. A., Hadaway, L., Hagle, M. E., McGoldrick, M., Orr, M., Doellman, D., … Infusion Nurses Society. (2021). Infusion therapy standards of practice. Journal of Infusion Nursing, 44(1S Suppl), S1–S224.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https://doi.org/10.1097/NAN.0000000000000396</a:t>
            </a:r>
            <a:endParaRPr lang="en-US" sz="1200" dirty="0">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Massachusetts Board of Registration in Nursing. (1994). Advisory ruling on nursing practice: 92-04 – Infusion therapy. Commonwealth of Massachusetts.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https://www.mass.gov/orgs/board-of-registration-in-nursing</a:t>
            </a:r>
            <a:endParaRPr lang="en-US" sz="1200" dirty="0">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National Institute for Health and Care Excellence. (2017). Nutrition support for adults: Oral nutrition support, enteral tube feeding and parenteral nutrition (Clinical Guideline 32, updated August 2017). NICE.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https://www.nice.org.uk/guidance/cg32</a:t>
            </a:r>
            <a:endParaRPr lang="en-US" sz="1200" dirty="0">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New Hampshire Board of Nursing. (2023). Nurse Practice Act, RSA 326-B. State of New Hampshire.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https://www.oplc.nh.gov/scope-practice</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a:t>
            </a: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Pironi</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L., </a:t>
            </a: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Boeykens</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K., Bozzetti, F., Joly, F., </a:t>
            </a: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Klek</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S., Lal, S., … Van </a:t>
            </a: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Gossum</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A. (2020). ESPEN guideline on home parenteral nutrition. Clinical Nutrition, 39(6), 1645–1666.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8">
                  <a:extLst>
                    <a:ext uri="{A12FA001-AC4F-418D-AE19-62706E023703}">
                      <ahyp:hlinkClr xmlns:ahyp="http://schemas.microsoft.com/office/drawing/2018/hyperlinkcolor" val="tx"/>
                    </a:ext>
                  </a:extLst>
                </a:hlinkClick>
              </a:rPr>
              <a:t>https://doi.org/10.1016/j.clnu.2020.03.005</a:t>
            </a:r>
            <a:endPar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U.S. Centers for Medicare &amp; Medicaid Services. (2023). Medicare and Medicaid programs; conditions of participation for home health agencies. 42 CFR Part 484.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https://www.ecfr.gov/current/title-42/chapter-IV/subchapter-G/part-484</a:t>
            </a:r>
            <a:endPar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U.S. Centers for Disease Control and Prevention. (2017). Guidelines for the prevention of intravascular catheter-related infections. U.S. Department of Health and Human Services.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10">
                  <a:extLst>
                    <a:ext uri="{A12FA001-AC4F-418D-AE19-62706E023703}">
                      <ahyp:hlinkClr xmlns:ahyp="http://schemas.microsoft.com/office/drawing/2018/hyperlinkcolor" val="tx"/>
                    </a:ext>
                  </a:extLst>
                </a:hlinkClick>
              </a:rPr>
              <a:t>https://www.cdc.gov/infection-control/hcp/intravascular-catheter-related-infection/index.html</a:t>
            </a:r>
            <a:endPar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The Joint Commission. (2023). Comprehensive accreditation manual for home care. Oakbrook Terrace, IL: The Joint Commission.</a:t>
            </a:r>
            <a:b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br>
            <a:endParaRPr kumimoji="0" lang="en-US" sz="18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EA5862C9-BE51-E0CF-1A5D-168EE6386B66}"/>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6716F1BC-A869-652B-6FD0-941EE80B0BED}"/>
              </a:ext>
            </a:extLst>
          </p:cNvPr>
          <p:cNvSpPr>
            <a:spLocks noGrp="1"/>
          </p:cNvSpPr>
          <p:nvPr>
            <p:ph type="sldNum" sz="quarter" idx="11"/>
          </p:nvPr>
        </p:nvSpPr>
        <p:spPr/>
        <p:txBody>
          <a:bodyPr/>
          <a:lstStyle/>
          <a:p>
            <a:fld id="{C1FF6DA9-008F-8B48-92A6-B652298478BF}" type="slidenum">
              <a:rPr lang="en-US" smtClean="0"/>
              <a:t>93</a:t>
            </a:fld>
            <a:endParaRPr lang="en-US"/>
          </a:p>
        </p:txBody>
      </p:sp>
    </p:spTree>
    <p:extLst>
      <p:ext uri="{BB962C8B-B14F-4D97-AF65-F5344CB8AC3E}">
        <p14:creationId xmlns:p14="http://schemas.microsoft.com/office/powerpoint/2010/main" val="2112240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ECE89-7E82-DA76-7C9A-F83DE6B5DB60}"/>
              </a:ext>
            </a:extLst>
          </p:cNvPr>
          <p:cNvSpPr>
            <a:spLocks noGrp="1"/>
          </p:cNvSpPr>
          <p:nvPr>
            <p:ph type="title"/>
          </p:nvPr>
        </p:nvSpPr>
        <p:spPr/>
        <p:txBody>
          <a:bodyPr/>
          <a:lstStyle/>
          <a:p>
            <a:r>
              <a:rPr lang="en-US" dirty="0"/>
              <a:t>Thank You </a:t>
            </a:r>
            <a:br>
              <a:rPr lang="en-US" dirty="0"/>
            </a:br>
            <a:r>
              <a:rPr lang="en-US" dirty="0"/>
              <a:t>for </a:t>
            </a:r>
            <a:br>
              <a:rPr lang="en-US" dirty="0"/>
            </a:br>
            <a:r>
              <a:rPr lang="en-US" dirty="0"/>
              <a:t>Learning!</a:t>
            </a:r>
          </a:p>
        </p:txBody>
      </p:sp>
      <p:sp>
        <p:nvSpPr>
          <p:cNvPr id="3" name="Text Placeholder 2">
            <a:extLst>
              <a:ext uri="{FF2B5EF4-FFF2-40B4-BE49-F238E27FC236}">
                <a16:creationId xmlns:a16="http://schemas.microsoft.com/office/drawing/2014/main" id="{F89FE090-E7A2-049F-BA18-D6BAB07C75A9}"/>
              </a:ext>
            </a:extLst>
          </p:cNvPr>
          <p:cNvSpPr>
            <a:spLocks noGrp="1" noRot="1" noMove="1" noResize="1" noEditPoints="1" noAdjustHandles="1" noChangeArrowheads="1" noChangeShapeType="1"/>
          </p:cNvSpPr>
          <p:nvPr>
            <p:ph type="body" sz="quarter" idx="19"/>
          </p:nvPr>
        </p:nvSpPr>
        <p:spPr/>
        <p:txBody>
          <a:bodyPr/>
          <a:lstStyle/>
          <a:p>
            <a:r>
              <a:rPr lang="en-US" dirty="0"/>
              <a:t>Tufts Medicine Care at Home</a:t>
            </a:r>
          </a:p>
          <a:p>
            <a:r>
              <a:rPr lang="en-US" dirty="0"/>
              <a:t>Clinical Staff Development</a:t>
            </a:r>
          </a:p>
          <a:p>
            <a:r>
              <a:rPr lang="en-US" dirty="0"/>
              <a:t>847 Rogers Street, Suite 201</a:t>
            </a:r>
          </a:p>
          <a:p>
            <a:r>
              <a:rPr lang="en-US" dirty="0"/>
              <a:t>Lowell, MA 01852</a:t>
            </a:r>
          </a:p>
        </p:txBody>
      </p:sp>
    </p:spTree>
    <p:extLst>
      <p:ext uri="{BB962C8B-B14F-4D97-AF65-F5344CB8AC3E}">
        <p14:creationId xmlns:p14="http://schemas.microsoft.com/office/powerpoint/2010/main" val="3240037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PP Branding">
  <a:themeElements>
    <a:clrScheme name="Tufts Medicine 5">
      <a:dk1>
        <a:srgbClr val="000000"/>
      </a:dk1>
      <a:lt1>
        <a:srgbClr val="FFFFFF"/>
      </a:lt1>
      <a:dk2>
        <a:srgbClr val="000000"/>
      </a:dk2>
      <a:lt2>
        <a:srgbClr val="FFFFFF"/>
      </a:lt2>
      <a:accent1>
        <a:srgbClr val="418FEC"/>
      </a:accent1>
      <a:accent2>
        <a:srgbClr val="5BBA56"/>
      </a:accent2>
      <a:accent3>
        <a:srgbClr val="773CBD"/>
      </a:accent3>
      <a:accent4>
        <a:srgbClr val="FF6C37"/>
      </a:accent4>
      <a:accent5>
        <a:srgbClr val="CFE3FA"/>
      </a:accent5>
      <a:accent6>
        <a:srgbClr val="00308C"/>
      </a:accent6>
      <a:hlink>
        <a:srgbClr val="0563C1"/>
      </a:hlink>
      <a:folHlink>
        <a:srgbClr val="69B3F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800" b="0" i="0">
            <a:solidFill>
              <a:schemeClr val="bg1"/>
            </a:solidFill>
            <a:latin typeface="+mn-lt"/>
            <a:ea typeface="Roboto" panose="02000000000000000000" pitchFamily="2" charset="0"/>
            <a:cs typeface="Roboto" panose="02000000000000000000" pitchFamily="2" charset="0"/>
          </a:defRPr>
        </a:defPPr>
      </a:lstStyle>
    </a:spDef>
    <a:txDef>
      <a:spPr>
        <a:noFill/>
      </a:spPr>
      <a:bodyPr wrap="square" lIns="0" tIns="0" rIns="0" bIns="0" rtlCol="0">
        <a:normAutofit/>
      </a:bodyPr>
      <a:lstStyle>
        <a:defPPr marL="0" indent="-3657600" algn="l">
          <a:spcAft>
            <a:spcPts val="600"/>
          </a:spcAft>
          <a:defRPr sz="1800" b="0" i="0">
            <a:solidFill>
              <a:schemeClr val="tx2"/>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P Branding" id="{9351125B-E821-409D-A089-094DA902BE77}" vid="{224516EF-4B52-4C40-BF15-7C833087231A}"/>
    </a:ext>
  </a:extLst>
</a:theme>
</file>

<file path=ppt/theme/theme2.xml><?xml version="1.0" encoding="utf-8"?>
<a:theme xmlns:a="http://schemas.openxmlformats.org/drawingml/2006/main" name="Instructions">
  <a:themeElements>
    <a:clrScheme name="Tufts Medicine 5">
      <a:dk1>
        <a:srgbClr val="000000"/>
      </a:dk1>
      <a:lt1>
        <a:srgbClr val="FFFFFF"/>
      </a:lt1>
      <a:dk2>
        <a:srgbClr val="000000"/>
      </a:dk2>
      <a:lt2>
        <a:srgbClr val="FFFFFF"/>
      </a:lt2>
      <a:accent1>
        <a:srgbClr val="418FEC"/>
      </a:accent1>
      <a:accent2>
        <a:srgbClr val="5BBA56"/>
      </a:accent2>
      <a:accent3>
        <a:srgbClr val="773CBD"/>
      </a:accent3>
      <a:accent4>
        <a:srgbClr val="FF6C37"/>
      </a:accent4>
      <a:accent5>
        <a:srgbClr val="CFE3FA"/>
      </a:accent5>
      <a:accent6>
        <a:srgbClr val="00308C"/>
      </a:accent6>
      <a:hlink>
        <a:srgbClr val="0563C1"/>
      </a:hlink>
      <a:folHlink>
        <a:srgbClr val="69B3F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3"/>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800" b="0" i="0">
            <a:solidFill>
              <a:schemeClr val="accent1"/>
            </a:solidFill>
            <a:latin typeface="Roboto" panose="02000000000000000000" pitchFamily="2" charset="0"/>
            <a:ea typeface="Roboto" panose="02000000000000000000" pitchFamily="2" charset="0"/>
            <a:cs typeface="Roboto" panose="02000000000000000000" pitchFamily="2" charset="0"/>
          </a:defRPr>
        </a:defPPr>
      </a:lstStyle>
    </a:spDef>
    <a:txDef>
      <a:spPr>
        <a:noFill/>
      </a:spPr>
      <a:bodyPr wrap="square" lIns="0" tIns="0" rIns="0" bIns="0" rtlCol="0">
        <a:normAutofit/>
      </a:bodyPr>
      <a:lstStyle>
        <a:defPPr marL="0" indent="-3657600" algn="l">
          <a:spcAft>
            <a:spcPts val="600"/>
          </a:spcAft>
          <a:defRPr sz="1800" b="0" i="0">
            <a:solidFill>
              <a:schemeClr val="tx1"/>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resentation23" id="{45C65139-8CA9-DA47-8D80-11EA89D46BBF}" vid="{3FDD5E73-0534-5542-9E0A-D74D3D9A21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4A52001-FEDF-4611-A1F4-650401C731DD}">
  <we:reference id="WA200003964" version="1.0.0.0" store="Omex" storeType="OMEX"/>
  <we:alternateReferences>
    <we:reference id="WA200003964" version="1.0.0.0" store="WA200003964"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797f2fe-7d1a-48f1-8db1-0fdacb57ac3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F027AEDC9401499683369A29DC049A" ma:contentTypeVersion="10" ma:contentTypeDescription="Create a new document." ma:contentTypeScope="" ma:versionID="acacfa91987089dff13306f8e2a4664e">
  <xsd:schema xmlns:xsd="http://www.w3.org/2001/XMLSchema" xmlns:xs="http://www.w3.org/2001/XMLSchema" xmlns:p="http://schemas.microsoft.com/office/2006/metadata/properties" xmlns:ns3="8797f2fe-7d1a-48f1-8db1-0fdacb57ac3d" targetNamespace="http://schemas.microsoft.com/office/2006/metadata/properties" ma:root="true" ma:fieldsID="c59b18f50cec0d14d58072c7eb15e787" ns3:_="">
    <xsd:import namespace="8797f2fe-7d1a-48f1-8db1-0fdacb57ac3d"/>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GenerationTime" minOccurs="0"/>
                <xsd:element ref="ns3:MediaServiceEventHashCode" minOccurs="0"/>
                <xsd:element ref="ns3:MediaLengthInSeconds" minOccurs="0"/>
                <xsd:element ref="ns3:MediaServiceSystemTags" minOccurs="0"/>
                <xsd:element ref="ns3:_activity"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97f2fe-7d1a-48f1-8db1-0fdacb57ac3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ystemTags" ma:index="15" nillable="true" ma:displayName="MediaServiceSystemTags" ma:hidden="true" ma:internalName="MediaServiceSystemTags" ma:readOnly="true">
      <xsd:simpleType>
        <xsd:restriction base="dms:Note"/>
      </xsd:simpleType>
    </xsd:element>
    <xsd:element name="_activity" ma:index="16" nillable="true" ma:displayName="_activity" ma:hidden="true" ma:internalName="_activity">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F78D06-C928-49F1-9476-A7442C286869}">
  <ds:schemaRef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infopath/2007/PartnerControls"/>
    <ds:schemaRef ds:uri="http://www.w3.org/XML/1998/namespace"/>
    <ds:schemaRef ds:uri="8797f2fe-7d1a-48f1-8db1-0fdacb57ac3d"/>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BA76DD6-B4F6-4C9C-A543-1935743BD8CD}">
  <ds:schemaRefs>
    <ds:schemaRef ds:uri="http://schemas.microsoft.com/sharepoint/v3/contenttype/forms"/>
  </ds:schemaRefs>
</ds:datastoreItem>
</file>

<file path=customXml/itemProps3.xml><?xml version="1.0" encoding="utf-8"?>
<ds:datastoreItem xmlns:ds="http://schemas.openxmlformats.org/officeDocument/2006/customXml" ds:itemID="{385F5AE8-E803-4FDA-AC88-9B1088EEE5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97f2fe-7d1a-48f1-8db1-0fdacb57ac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 Branding</Template>
  <TotalTime>1015</TotalTime>
  <Words>8686</Words>
  <Application>Microsoft Office PowerPoint</Application>
  <PresentationFormat>On-screen Show (4:3)</PresentationFormat>
  <Paragraphs>896</Paragraphs>
  <Slides>94</Slides>
  <Notes>4</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94</vt:i4>
      </vt:variant>
    </vt:vector>
  </HeadingPairs>
  <TitlesOfParts>
    <vt:vector size="105" baseType="lpstr">
      <vt:lpstr>Aptos</vt:lpstr>
      <vt:lpstr>Arial</vt:lpstr>
      <vt:lpstr>Corbel</vt:lpstr>
      <vt:lpstr>Roboto</vt:lpstr>
      <vt:lpstr>Rockwell</vt:lpstr>
      <vt:lpstr>System Font Regular</vt:lpstr>
      <vt:lpstr>Verdana</vt:lpstr>
      <vt:lpstr>Wingdings</vt:lpstr>
      <vt:lpstr>PP Branding</vt:lpstr>
      <vt:lpstr>Instructions</vt:lpstr>
      <vt:lpstr>Acrobat Document</vt:lpstr>
      <vt:lpstr>Total Parental Nutrition (TPN) First-Dose Training Safe Practice for Home Infusion</vt:lpstr>
      <vt:lpstr>Pre-Training Knowledge Check</vt:lpstr>
      <vt:lpstr>Knowledge Check: Question 1</vt:lpstr>
      <vt:lpstr>Knowledge Check: Question 2</vt:lpstr>
      <vt:lpstr>Knowledge Check: Question 3</vt:lpstr>
      <vt:lpstr>Knowledge Check: Question 4</vt:lpstr>
      <vt:lpstr>Knowledge Check: Question 5</vt:lpstr>
      <vt:lpstr>Knowledge Check: Question 6</vt:lpstr>
      <vt:lpstr>Let’s Begin!</vt:lpstr>
      <vt:lpstr>Learner Objectives</vt:lpstr>
      <vt:lpstr>TPN Basics</vt:lpstr>
      <vt:lpstr>What is TPN?</vt:lpstr>
      <vt:lpstr>Indications for TPN</vt:lpstr>
      <vt:lpstr>Mechanisms of Action of TPN</vt:lpstr>
      <vt:lpstr>PowerPoint Presentation</vt:lpstr>
      <vt:lpstr>Mechanisms of Action</vt:lpstr>
      <vt:lpstr>Mechanisms of Action</vt:lpstr>
      <vt:lpstr>What’s So Special About First-Dose TPN?</vt:lpstr>
      <vt:lpstr>First Dose vs. Subsequent Doses</vt:lpstr>
      <vt:lpstr>Unlike routine IV medications… TPN is high-alert, high-risk,  and  patient-specific.  The 10 Rights of Medication Administration serve as a checklist that forces you (the RN) to validate every safeguard (order  compounding  line  monitoring  documentation)</vt:lpstr>
      <vt:lpstr>Home TPN</vt:lpstr>
      <vt:lpstr>Patient Selection: Indications</vt:lpstr>
      <vt:lpstr>Patient Selection: Contraindications</vt:lpstr>
      <vt:lpstr>PowerPoint Presentation</vt:lpstr>
      <vt:lpstr>TPN Administration Guidelines</vt:lpstr>
      <vt:lpstr>PowerPoint Presentation</vt:lpstr>
      <vt:lpstr>RNs Only</vt:lpstr>
      <vt:lpstr>PowerPoint Presentation</vt:lpstr>
      <vt:lpstr>TPN: Delivery &amp; Access</vt:lpstr>
      <vt:lpstr>PowerPoint Presentation</vt:lpstr>
      <vt:lpstr>TPN Delivery in Home Care</vt:lpstr>
      <vt:lpstr>RN Role During First Dose</vt:lpstr>
      <vt:lpstr>RN Role Continued….</vt:lpstr>
      <vt:lpstr>10 Rights of Medication Administration First-Dose TPN (1-5)</vt:lpstr>
      <vt:lpstr>10 Rights of Medication Administration First-Dose TPN  Continued…(6-10)</vt:lpstr>
      <vt:lpstr>First-Dose TPN In-Home Checklist</vt:lpstr>
      <vt:lpstr>Safety Considerations</vt:lpstr>
      <vt:lpstr>Central Line Access &amp; Care</vt:lpstr>
      <vt:lpstr>Monitoring During Infusion</vt:lpstr>
      <vt:lpstr>Be Prepared</vt:lpstr>
      <vt:lpstr>Be Prepared (continued)</vt:lpstr>
      <vt:lpstr>Monitoring Requirements</vt:lpstr>
      <vt:lpstr>Standard of Care</vt:lpstr>
      <vt:lpstr>Preparing &amp; Adding Medications to TPN</vt:lpstr>
      <vt:lpstr>Preparing and Adding Medications to TPN (cont.)</vt:lpstr>
      <vt:lpstr>Attaching the administration set to the TPN Bag</vt:lpstr>
      <vt:lpstr>PowerPoint Presentation</vt:lpstr>
      <vt:lpstr>Pump Setup</vt:lpstr>
      <vt:lpstr>Programming Steps</vt:lpstr>
      <vt:lpstr>Infusion Process</vt:lpstr>
      <vt:lpstr>Disconnecting the TPN Tubing &amp; Flushing CVC</vt:lpstr>
      <vt:lpstr>Blood Glucose Monitoring</vt:lpstr>
      <vt:lpstr>Complications</vt:lpstr>
      <vt:lpstr>PowerPoint Presentation</vt:lpstr>
      <vt:lpstr>Emergency Readiness in the Home</vt:lpstr>
      <vt:lpstr>Risks &amp; Complications</vt:lpstr>
      <vt:lpstr>Recognizing and Preventing Infections</vt:lpstr>
      <vt:lpstr>Refeeding Syndrome Metabolic Complication</vt:lpstr>
      <vt:lpstr>Toxicity</vt:lpstr>
      <vt:lpstr>Alarms &amp; Troubleshooting</vt:lpstr>
      <vt:lpstr>Backup &amp; Safety</vt:lpstr>
      <vt:lpstr>Emergency Response</vt:lpstr>
      <vt:lpstr>Delivering TPN in the Home  Patient and Caregiver Education/Training</vt:lpstr>
      <vt:lpstr>Patient &amp; Caregiver Teaching:  Why it Matters</vt:lpstr>
      <vt:lpstr>Core Teaching Topics</vt:lpstr>
      <vt:lpstr>Patient Education</vt:lpstr>
      <vt:lpstr>Pump Teaching</vt:lpstr>
      <vt:lpstr>Complication Recognition</vt:lpstr>
      <vt:lpstr>PowerPoint Presentation</vt:lpstr>
      <vt:lpstr>PowerPoint Presentation</vt:lpstr>
      <vt:lpstr>PowerPoint Presentation</vt:lpstr>
      <vt:lpstr>Teaching Strategies</vt:lpstr>
      <vt:lpstr>Post-Infusion / Departure</vt:lpstr>
      <vt:lpstr>Documentation &amp; EPIC</vt:lpstr>
      <vt:lpstr>RN Role &amp; Documentation</vt:lpstr>
      <vt:lpstr>Documentation in EPIC</vt:lpstr>
      <vt:lpstr>Documentation of Teaching</vt:lpstr>
      <vt:lpstr>Policy &amp; Standard Operating Procedures</vt:lpstr>
      <vt:lpstr>Policy: In Process</vt:lpstr>
      <vt:lpstr>PowerPoint Presentation</vt:lpstr>
      <vt:lpstr>PowerPoint Presentation</vt:lpstr>
      <vt:lpstr>PowerPoint Presentation</vt:lpstr>
      <vt:lpstr>PowerPoint Presentation</vt:lpstr>
      <vt:lpstr>PowerPoint Presentation</vt:lpstr>
      <vt:lpstr>Regulatory Oversight For your information….</vt:lpstr>
      <vt:lpstr>PowerPoint Presentation</vt:lpstr>
      <vt:lpstr>State-Level Oversight</vt:lpstr>
      <vt:lpstr>Federal Oversight</vt:lpstr>
      <vt:lpstr>Accrediting and Standard-Setting Organizations</vt:lpstr>
      <vt:lpstr>Homecare Agency / Employer / CAH</vt:lpstr>
      <vt:lpstr>Professional Accountability</vt:lpstr>
      <vt:lpstr>References</vt:lpstr>
      <vt:lpstr>   </vt:lpstr>
      <vt:lpstr>Thank You  for  Learning!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Tsoukalas, Nicole</dc:creator>
  <cp:keywords/>
  <dc:description>generated using python-pptx</dc:description>
  <cp:lastModifiedBy>Tsoukalas, Nicole</cp:lastModifiedBy>
  <cp:revision>3</cp:revision>
  <dcterms:created xsi:type="dcterms:W3CDTF">2013-01-27T09:14:16Z</dcterms:created>
  <dcterms:modified xsi:type="dcterms:W3CDTF">2025-09-04T11:57:31Z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0x01010044F027AEDC9401499683369A29DC049A</vt:lpwstr>
  </property>
</Properties>
</file>