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1" r:id="rId4"/>
    <p:sldMasterId id="2147483938" r:id="rId5"/>
  </p:sldMasterIdLst>
  <p:notesMasterIdLst>
    <p:notesMasterId r:id="rId12"/>
  </p:notesMasterIdLst>
  <p:handoutMasterIdLst>
    <p:handoutMasterId r:id="rId13"/>
  </p:handoutMasterIdLst>
  <p:sldIdLst>
    <p:sldId id="256" r:id="rId6"/>
    <p:sldId id="353" r:id="rId7"/>
    <p:sldId id="469" r:id="rId8"/>
    <p:sldId id="470" r:id="rId9"/>
    <p:sldId id="471" r:id="rId10"/>
    <p:sldId id="44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89CE82F-D88E-B446-9ACA-16628BFE79E9}">
          <p14:sldIdLst>
            <p14:sldId id="256"/>
          </p14:sldIdLst>
        </p14:section>
        <p14:section name="Examples" id="{181B238E-343F-5043-824B-8D3DFAA30018}">
          <p14:sldIdLst/>
        </p14:section>
        <p14:section name="Untitled Section" id="{ACAED070-A1D0-429A-B974-C61F412E36E1}">
          <p14:sldIdLst>
            <p14:sldId id="353"/>
            <p14:sldId id="469"/>
            <p14:sldId id="470"/>
            <p14:sldId id="471"/>
            <p14:sldId id="4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B56"/>
    <a:srgbClr val="00308C"/>
    <a:srgbClr val="70D34B"/>
    <a:srgbClr val="009741"/>
    <a:srgbClr val="69B4F6"/>
    <a:srgbClr val="0047C7"/>
    <a:srgbClr val="CFE3FA"/>
    <a:srgbClr val="EDF5FC"/>
    <a:srgbClr val="E1251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27"/>
  </p:normalViewPr>
  <p:slideViewPr>
    <p:cSldViewPr snapToGrid="0">
      <p:cViewPr varScale="1">
        <p:scale>
          <a:sx n="114" d="100"/>
          <a:sy n="114" d="100"/>
        </p:scale>
        <p:origin x="150"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7/27/2023</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1404265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632717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547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8087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606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0396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52698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16944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71298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023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06730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0390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456223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7465015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5016084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445546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61470212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29525563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5132904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2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279778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22584673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21791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32783864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38059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8101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607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263795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2598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382949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7393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5370762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978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773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314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4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083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7398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138619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844940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r>
              <a:rPr lang="en-US" dirty="0"/>
              <a:t>ELDER ABUSE AND NEGLECT</a:t>
            </a:r>
            <a:br>
              <a:rPr lang="en-US" dirty="0"/>
            </a:br>
            <a:r>
              <a:rPr lang="en-US" sz="2000" dirty="0"/>
              <a:t>Prevent, Recognize and Report It</a:t>
            </a:r>
            <a:endParaRPr lang="en-US" dirty="0"/>
          </a:p>
        </p:txBody>
      </p:sp>
      <p:sp>
        <p:nvSpPr>
          <p:cNvPr id="7" name="Text Placeholder 6">
            <a:extLst>
              <a:ext uri="{FF2B5EF4-FFF2-40B4-BE49-F238E27FC236}">
                <a16:creationId xmlns:a16="http://schemas.microsoft.com/office/drawing/2014/main" id="{71A09089-2D2C-AA47-90C1-EB9446A8617C}"/>
              </a:ext>
            </a:extLst>
          </p:cNvPr>
          <p:cNvSpPr>
            <a:spLocks noGrp="1"/>
          </p:cNvSpPr>
          <p:nvPr>
            <p:ph type="body" sz="quarter" idx="19"/>
          </p:nvPr>
        </p:nvSpPr>
        <p:spPr/>
        <p:txBody>
          <a:bodyPr/>
          <a:lstStyle/>
          <a:p>
            <a:endParaRPr lang="en-US" dirty="0"/>
          </a:p>
          <a:p>
            <a:endParaRPr lang="en-US" dirty="0"/>
          </a:p>
          <a:p>
            <a:r>
              <a:rPr lang="en-US" dirty="0"/>
              <a:t>August 2023</a:t>
            </a:r>
          </a:p>
          <a:p>
            <a:endParaRPr lang="en-US" dirty="0"/>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21"/>
          </p:nvPr>
        </p:nvSpPr>
        <p:spPr/>
        <p:txBody>
          <a:bodyPr/>
          <a:lstStyle/>
          <a:p>
            <a:endParaRPr lang="en-US" dirty="0"/>
          </a:p>
          <a:p>
            <a:endParaRPr lang="en-US" dirty="0"/>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0" y="1581150"/>
            <a:ext cx="6026150" cy="960438"/>
          </a:xfrm>
        </p:spPr>
        <p:txBody>
          <a:bodyPr/>
          <a:lstStyle/>
          <a:p>
            <a:r>
              <a:rPr lang="en-US"/>
              <a:t> </a:t>
            </a:r>
          </a:p>
        </p:txBody>
      </p:sp>
    </p:spTree>
    <p:extLst>
      <p:ext uri="{BB962C8B-B14F-4D97-AF65-F5344CB8AC3E}">
        <p14:creationId xmlns:p14="http://schemas.microsoft.com/office/powerpoint/2010/main" val="281560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CE8369-602D-9C4B-B81C-13AD693787F4}"/>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37DE8386-95DF-6846-B3E8-479E93CB2EEB}"/>
              </a:ext>
            </a:extLst>
          </p:cNvPr>
          <p:cNvSpPr>
            <a:spLocks noGrp="1"/>
          </p:cNvSpPr>
          <p:nvPr>
            <p:ph type="sldNum" sz="quarter" idx="12"/>
          </p:nvPr>
        </p:nvSpPr>
        <p:spPr/>
        <p:txBody>
          <a:bodyPr/>
          <a:lstStyle/>
          <a:p>
            <a:pPr lvl="8"/>
            <a:fld id="{63DCA5C9-2E11-4C67-86EB-AE1DE127DC64}" type="slidenum">
              <a:rPr lang="en-US" sz="1000" smtClean="0"/>
              <a:pPr lvl="8"/>
              <a:t>2</a:t>
            </a:fld>
            <a:endParaRPr lang="en-US" sz="1000" dirty="0"/>
          </a:p>
        </p:txBody>
      </p:sp>
      <p:sp>
        <p:nvSpPr>
          <p:cNvPr id="4" name="TextBox 3">
            <a:extLst>
              <a:ext uri="{FF2B5EF4-FFF2-40B4-BE49-F238E27FC236}">
                <a16:creationId xmlns:a16="http://schemas.microsoft.com/office/drawing/2014/main" id="{157C183E-1950-0F84-9FAC-CCFFE8E9A00E}"/>
              </a:ext>
            </a:extLst>
          </p:cNvPr>
          <p:cNvSpPr txBox="1"/>
          <p:nvPr/>
        </p:nvSpPr>
        <p:spPr>
          <a:xfrm>
            <a:off x="6023295" y="2973897"/>
            <a:ext cx="914400" cy="914400"/>
          </a:xfrm>
          <a:prstGeom prst="rect">
            <a:avLst/>
          </a:prstGeom>
          <a:noFill/>
        </p:spPr>
        <p:txBody>
          <a:bodyPr wrap="square" lIns="0" tIns="0" rIns="0" bIns="0" rtlCol="0">
            <a:normAutofit/>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95C02020-9767-90E9-001E-F49A5BFEF777}"/>
              </a:ext>
            </a:extLst>
          </p:cNvPr>
          <p:cNvSpPr txBox="1"/>
          <p:nvPr/>
        </p:nvSpPr>
        <p:spPr>
          <a:xfrm>
            <a:off x="1543574" y="536894"/>
            <a:ext cx="9546672" cy="5679347"/>
          </a:xfrm>
          <a:prstGeom prst="rect">
            <a:avLst/>
          </a:prstGeom>
          <a:noFill/>
        </p:spPr>
        <p:txBody>
          <a:bodyPr wrap="square" lIns="0" tIns="0" rIns="0" bIns="0" rtlCol="0">
            <a:normAutofit lnSpcReduction="10000"/>
          </a:bodyPr>
          <a:lstStyle/>
          <a:p>
            <a:pPr marL="0" indent="-3657600" algn="l">
              <a:spcAft>
                <a:spcPts val="600"/>
              </a:spcAft>
            </a:pPr>
            <a:r>
              <a:rPr lang="en-US" b="1" dirty="0">
                <a:solidFill>
                  <a:schemeClr val="tx2"/>
                </a:solidFill>
                <a:ea typeface="Roboto" panose="02000000000000000000" pitchFamily="2" charset="0"/>
                <a:cs typeface="Times New Roman" panose="02020603050405020304" pitchFamily="18" charset="0"/>
              </a:rPr>
              <a:t>Key Takeaways:</a:t>
            </a:r>
          </a:p>
          <a:p>
            <a:pPr marL="0" indent="-3657600" algn="l">
              <a:spcAft>
                <a:spcPts val="600"/>
              </a:spcAft>
            </a:pPr>
            <a:r>
              <a:rPr lang="en-US" sz="1800" b="0" i="0" dirty="0">
                <a:solidFill>
                  <a:schemeClr val="tx2"/>
                </a:solidFill>
                <a:latin typeface="+mn-lt"/>
                <a:ea typeface="Roboto" panose="02000000000000000000" pitchFamily="2" charset="0"/>
                <a:cs typeface="Times New Roman" panose="02020603050405020304" pitchFamily="18" charset="0"/>
              </a:rPr>
              <a:t>	Elder abuse is a silen</a:t>
            </a:r>
            <a:r>
              <a:rPr lang="en-US" dirty="0">
                <a:solidFill>
                  <a:schemeClr val="tx2"/>
                </a:solidFill>
                <a:ea typeface="Roboto" panose="02000000000000000000" pitchFamily="2" charset="0"/>
                <a:cs typeface="Times New Roman" panose="02020603050405020304" pitchFamily="18" charset="0"/>
              </a:rPr>
              <a:t>t problem that robs seniors of their dignity, security and in some 	cases costs them their lives</a:t>
            </a:r>
          </a:p>
          <a:p>
            <a:pPr marL="0" indent="-3657600" algn="l">
              <a:spcAft>
                <a:spcPts val="600"/>
              </a:spcAft>
            </a:pPr>
            <a:r>
              <a:rPr lang="en-US" sz="1800" b="0" i="0" dirty="0">
                <a:solidFill>
                  <a:schemeClr val="tx2"/>
                </a:solidFill>
                <a:latin typeface="+mn-lt"/>
                <a:ea typeface="Roboto" panose="02000000000000000000" pitchFamily="2" charset="0"/>
                <a:cs typeface="Times New Roman" panose="02020603050405020304" pitchFamily="18" charset="0"/>
              </a:rPr>
              <a:t>	Up to five million older Americans are abused every year, and the annual loss by victims 	of financial abuse is estimated to be at least $36.5 billio</a:t>
            </a:r>
            <a:r>
              <a:rPr lang="en-US" dirty="0">
                <a:solidFill>
                  <a:schemeClr val="tx2"/>
                </a:solidFill>
                <a:ea typeface="Roboto" panose="02000000000000000000" pitchFamily="2" charset="0"/>
                <a:cs typeface="Times New Roman" panose="02020603050405020304" pitchFamily="18" charset="0"/>
              </a:rPr>
              <a:t>n</a:t>
            </a:r>
          </a:p>
          <a:p>
            <a:pPr marL="0" indent="-3657600" algn="l">
              <a:spcAft>
                <a:spcPts val="600"/>
              </a:spcAft>
            </a:pPr>
            <a:endParaRPr lang="en-US" b="1" dirty="0">
              <a:solidFill>
                <a:schemeClr val="tx2"/>
              </a:solidFill>
              <a:ea typeface="Roboto" panose="02000000000000000000" pitchFamily="2" charset="0"/>
              <a:cs typeface="Times New Roman" panose="02020603050405020304" pitchFamily="18" charset="0"/>
            </a:endParaRPr>
          </a:p>
          <a:p>
            <a:pPr marL="0" indent="-3657600" algn="l">
              <a:spcAft>
                <a:spcPts val="600"/>
              </a:spcAft>
            </a:pPr>
            <a:r>
              <a:rPr lang="en-US" b="1" dirty="0">
                <a:solidFill>
                  <a:schemeClr val="tx2"/>
                </a:solidFill>
                <a:ea typeface="Roboto" panose="02000000000000000000" pitchFamily="2" charset="0"/>
                <a:cs typeface="Times New Roman" panose="02020603050405020304" pitchFamily="18" charset="0"/>
              </a:rPr>
              <a:t>What is Elder Abuse?</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An all-inclusive term representing any type of mistreatment or neglect of an elderly 	person. Perpetrators include children, other family members, spouses, as well as staff at 	nursing homes, assisted living, and other facilities</a:t>
            </a:r>
          </a:p>
          <a:p>
            <a:pPr marL="0" indent="-3657600" algn="l">
              <a:spcAft>
                <a:spcPts val="600"/>
              </a:spcAft>
            </a:pPr>
            <a:endParaRPr lang="en-US" dirty="0">
              <a:solidFill>
                <a:schemeClr val="tx2"/>
              </a:solidFill>
              <a:ea typeface="Roboto" panose="02000000000000000000" pitchFamily="2" charset="0"/>
              <a:cs typeface="Times New Roman" panose="02020603050405020304" pitchFamily="18" charset="0"/>
            </a:endParaRPr>
          </a:p>
          <a:p>
            <a:pPr marL="0" indent="-3657600" algn="l">
              <a:spcAft>
                <a:spcPts val="600"/>
              </a:spcAft>
            </a:pPr>
            <a:r>
              <a:rPr lang="en-US" b="1" dirty="0">
                <a:solidFill>
                  <a:schemeClr val="tx2"/>
                </a:solidFill>
                <a:ea typeface="Roboto" panose="02000000000000000000" pitchFamily="2" charset="0"/>
                <a:cs typeface="Times New Roman" panose="02020603050405020304" pitchFamily="18" charset="0"/>
              </a:rPr>
              <a:t>Types of Abuse:</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Physical</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Emotional</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Sexual</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Financial</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Neglect</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	Confinement</a:t>
            </a:r>
          </a:p>
          <a:p>
            <a:pPr marL="0" indent="-3657600" algn="l">
              <a:spcAft>
                <a:spcPts val="600"/>
              </a:spcAft>
            </a:pPr>
            <a:endParaRPr lang="en-US" dirty="0">
              <a:solidFill>
                <a:schemeClr val="tx2"/>
              </a:solidFill>
              <a:ea typeface="Roboto" panose="02000000000000000000" pitchFamily="2" charset="0"/>
              <a:cs typeface="Times New Roman" panose="02020603050405020304" pitchFamily="18" charset="0"/>
            </a:endParaRPr>
          </a:p>
          <a:p>
            <a:pPr marL="0" indent="-3657600" algn="l">
              <a:spcAft>
                <a:spcPts val="600"/>
              </a:spcAft>
            </a:pPr>
            <a:endParaRPr lang="en-US" dirty="0">
              <a:solidFill>
                <a:schemeClr val="tx2"/>
              </a:solidFill>
              <a:ea typeface="Roboto" panose="02000000000000000000" pitchFamily="2" charset="0"/>
              <a:cs typeface="Times New Roman" panose="02020603050405020304" pitchFamily="18" charset="0"/>
            </a:endParaRPr>
          </a:p>
          <a:p>
            <a:pPr marL="0" indent="-3657600" algn="l">
              <a:spcAft>
                <a:spcPts val="600"/>
              </a:spcAft>
            </a:pPr>
            <a:endParaRPr lang="en-US" dirty="0">
              <a:solidFill>
                <a:schemeClr val="tx2"/>
              </a:solidFill>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868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806A3D-D4F9-9E94-C97E-18976897D15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583CEBEB-9621-8C40-6C35-3AF33127292A}"/>
              </a:ext>
            </a:extLst>
          </p:cNvPr>
          <p:cNvSpPr>
            <a:spLocks noGrp="1"/>
          </p:cNvSpPr>
          <p:nvPr>
            <p:ph type="sldNum" sz="quarter" idx="12"/>
          </p:nvPr>
        </p:nvSpPr>
        <p:spPr/>
        <p:txBody>
          <a:bodyPr/>
          <a:lstStyle/>
          <a:p>
            <a:fld id="{63DCA5C9-2E11-4C67-86EB-AE1DE127DC64}" type="slidenum">
              <a:rPr lang="en-US" smtClean="0"/>
              <a:pPr/>
              <a:t>3</a:t>
            </a:fld>
            <a:endParaRPr lang="en-US" dirty="0"/>
          </a:p>
        </p:txBody>
      </p:sp>
      <p:sp>
        <p:nvSpPr>
          <p:cNvPr id="4" name="Title 3">
            <a:extLst>
              <a:ext uri="{FF2B5EF4-FFF2-40B4-BE49-F238E27FC236}">
                <a16:creationId xmlns:a16="http://schemas.microsoft.com/office/drawing/2014/main" id="{C35802D8-DFC6-1DCC-642E-EB8A96C135BD}"/>
              </a:ext>
            </a:extLst>
          </p:cNvPr>
          <p:cNvSpPr>
            <a:spLocks noGrp="1"/>
          </p:cNvSpPr>
          <p:nvPr>
            <p:ph type="title"/>
          </p:nvPr>
        </p:nvSpPr>
        <p:spPr>
          <a:xfrm>
            <a:off x="1622162" y="537915"/>
            <a:ext cx="10155981" cy="4755538"/>
          </a:xfrm>
        </p:spPr>
        <p:txBody>
          <a:bodyPr/>
          <a:lstStyle/>
          <a:p>
            <a:br>
              <a:rPr lang="en-US" sz="1800" b="1" dirty="0">
                <a:solidFill>
                  <a:schemeClr val="tx1"/>
                </a:solidFill>
                <a:latin typeface="+mn-lt"/>
              </a:rPr>
            </a:br>
            <a:br>
              <a:rPr lang="en-US" sz="1800" b="1" dirty="0">
                <a:solidFill>
                  <a:schemeClr val="tx1"/>
                </a:solidFill>
                <a:latin typeface="+mn-lt"/>
              </a:rPr>
            </a:br>
            <a:r>
              <a:rPr lang="en-US" sz="1800" b="1" dirty="0">
                <a:solidFill>
                  <a:schemeClr val="tx1"/>
                </a:solidFill>
                <a:latin typeface="+mn-lt"/>
              </a:rPr>
              <a:t>How many older Americans are abused?</a:t>
            </a:r>
            <a:br>
              <a:rPr lang="en-US" sz="1800" b="1" dirty="0">
                <a:solidFill>
                  <a:schemeClr val="tx1"/>
                </a:solidFill>
                <a:latin typeface="+mn-lt"/>
              </a:rPr>
            </a:br>
            <a:r>
              <a:rPr lang="en-US" sz="1800" dirty="0">
                <a:solidFill>
                  <a:schemeClr val="tx1"/>
                </a:solidFill>
                <a:latin typeface="+mn-lt"/>
              </a:rPr>
              <a:t>Approximately one in 10 Americans aged 60+ have experienced some form of elder abuse. Some estimates range as high as five million elders who are abused each year. One study estimated that only one in 24 cases of abuse are reported to authorities. </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What makes older adults vulnerable to abuse?</a:t>
            </a:r>
            <a:br>
              <a:rPr lang="en-US" sz="1800" b="1" dirty="0">
                <a:solidFill>
                  <a:schemeClr val="tx1"/>
                </a:solidFill>
                <a:latin typeface="+mn-lt"/>
              </a:rPr>
            </a:br>
            <a:r>
              <a:rPr lang="en-US" sz="1800" dirty="0">
                <a:solidFill>
                  <a:schemeClr val="tx1"/>
                </a:solidFill>
                <a:latin typeface="+mn-lt"/>
              </a:rPr>
              <a:t>Social isolation and mental impairment, such as dementia or Alzheimer’s disease, are two factors. Recent studies show that nearly half of those with dementia experienced abuse or neglect.</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What are the effects of elder abuse?</a:t>
            </a:r>
            <a:br>
              <a:rPr lang="en-US" sz="1800" b="1" dirty="0">
                <a:solidFill>
                  <a:schemeClr val="tx1"/>
                </a:solidFill>
                <a:latin typeface="+mn-lt"/>
              </a:rPr>
            </a:br>
            <a:r>
              <a:rPr lang="en-US" sz="1800" dirty="0">
                <a:solidFill>
                  <a:schemeClr val="tx1"/>
                </a:solidFill>
                <a:latin typeface="+mn-lt"/>
              </a:rPr>
              <a:t>Elders who have been abused have a 300% higher risk of death when compared to those who have not been mistreated. While likely under-reported, estimates of elder financial abuse and fraud cost to older Americans range from $2.6 billion to $36.5 billion. Any type of mistreatment can leave the abused person feeling fearful and depressed. Sometimes, the victim thinks the abuse is his or her fault.</a:t>
            </a:r>
            <a:endParaRPr lang="en-US" sz="1800" b="1" dirty="0">
              <a:solidFill>
                <a:schemeClr val="tx1"/>
              </a:solidFill>
              <a:latin typeface="+mn-lt"/>
            </a:endParaRPr>
          </a:p>
        </p:txBody>
      </p:sp>
    </p:spTree>
    <p:extLst>
      <p:ext uri="{BB962C8B-B14F-4D97-AF65-F5344CB8AC3E}">
        <p14:creationId xmlns:p14="http://schemas.microsoft.com/office/powerpoint/2010/main" val="62244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DCFE65-75EC-404D-3A85-1551398C19A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9C4CC279-D70A-839E-16B9-D84758375E40}"/>
              </a:ext>
            </a:extLst>
          </p:cNvPr>
          <p:cNvSpPr>
            <a:spLocks noGrp="1"/>
          </p:cNvSpPr>
          <p:nvPr>
            <p:ph type="sldNum" sz="quarter" idx="12"/>
          </p:nvPr>
        </p:nvSpPr>
        <p:spPr/>
        <p:txBody>
          <a:bodyPr/>
          <a:lstStyle/>
          <a:p>
            <a:fld id="{63DCA5C9-2E11-4C67-86EB-AE1DE127DC64}" type="slidenum">
              <a:rPr lang="en-US" smtClean="0"/>
              <a:pPr/>
              <a:t>4</a:t>
            </a:fld>
            <a:endParaRPr lang="en-US" dirty="0"/>
          </a:p>
        </p:txBody>
      </p:sp>
      <p:sp>
        <p:nvSpPr>
          <p:cNvPr id="4" name="Title 3">
            <a:extLst>
              <a:ext uri="{FF2B5EF4-FFF2-40B4-BE49-F238E27FC236}">
                <a16:creationId xmlns:a16="http://schemas.microsoft.com/office/drawing/2014/main" id="{5D058C51-7A2A-C302-E6CF-6EA91D699FE6}"/>
              </a:ext>
            </a:extLst>
          </p:cNvPr>
          <p:cNvSpPr>
            <a:spLocks noGrp="1"/>
          </p:cNvSpPr>
          <p:nvPr>
            <p:ph type="title"/>
          </p:nvPr>
        </p:nvSpPr>
        <p:spPr>
          <a:xfrm>
            <a:off x="1395659" y="504358"/>
            <a:ext cx="10449595" cy="4394813"/>
          </a:xfrm>
        </p:spPr>
        <p:txBody>
          <a:bodyPr/>
          <a:lstStyle/>
          <a:p>
            <a:r>
              <a:rPr lang="en-US" sz="1800" b="1" dirty="0">
                <a:solidFill>
                  <a:schemeClr val="tx1"/>
                </a:solidFill>
                <a:latin typeface="+mn-lt"/>
              </a:rPr>
              <a:t>What are the warning sign of elder abuse?</a:t>
            </a:r>
            <a:br>
              <a:rPr lang="en-US" sz="1800" b="1" dirty="0">
                <a:solidFill>
                  <a:schemeClr val="tx1"/>
                </a:solidFill>
                <a:latin typeface="+mn-lt"/>
              </a:rPr>
            </a:br>
            <a:br>
              <a:rPr lang="en-US" sz="1800" b="1" dirty="0">
                <a:solidFill>
                  <a:schemeClr val="tx1"/>
                </a:solidFill>
                <a:latin typeface="+mn-lt"/>
              </a:rPr>
            </a:br>
            <a:r>
              <a:rPr lang="en-US" sz="1800" b="1" dirty="0">
                <a:solidFill>
                  <a:schemeClr val="tx1"/>
                </a:solidFill>
                <a:latin typeface="+mn-lt"/>
              </a:rPr>
              <a:t>Physical abuse, neglect or mistreatment</a:t>
            </a:r>
            <a:r>
              <a:rPr lang="en-US" sz="1800" dirty="0">
                <a:solidFill>
                  <a:schemeClr val="tx1"/>
                </a:solidFill>
                <a:latin typeface="+mn-lt"/>
              </a:rPr>
              <a:t>: bruises, pressure marks, broken bones,                          abrasions, burns</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Emotional abuse: </a:t>
            </a:r>
            <a:r>
              <a:rPr lang="en-US" sz="1800" dirty="0">
                <a:solidFill>
                  <a:schemeClr val="tx1"/>
                </a:solidFill>
                <a:latin typeface="+mn-lt"/>
              </a:rPr>
              <a:t>unexplained withdrawal from normal </a:t>
            </a:r>
            <a:r>
              <a:rPr lang="en-US" sz="1800" dirty="0" err="1">
                <a:solidFill>
                  <a:schemeClr val="tx1"/>
                </a:solidFill>
                <a:latin typeface="+mn-lt"/>
              </a:rPr>
              <a:t>activites</a:t>
            </a:r>
            <a:r>
              <a:rPr lang="en-US" sz="1800" dirty="0">
                <a:solidFill>
                  <a:schemeClr val="tx1"/>
                </a:solidFill>
                <a:latin typeface="+mn-lt"/>
              </a:rPr>
              <a:t>; a sudden change in alertness, or unusual depression; strained or tense relationships; frequent arguments between the caregiver and older adult.</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Financial abuse: </a:t>
            </a:r>
            <a:r>
              <a:rPr lang="en-US" sz="1800" dirty="0">
                <a:solidFill>
                  <a:schemeClr val="tx1"/>
                </a:solidFill>
                <a:latin typeface="+mn-lt"/>
              </a:rPr>
              <a:t>sudden changes in financial situations</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Neglect: </a:t>
            </a:r>
            <a:r>
              <a:rPr lang="en-US" sz="1800" dirty="0">
                <a:solidFill>
                  <a:schemeClr val="tx1"/>
                </a:solidFill>
                <a:latin typeface="+mn-lt"/>
              </a:rPr>
              <a:t>bedsores, unattended medical needs, poor hygiene, unusual weight loss</a:t>
            </a:r>
            <a:br>
              <a:rPr lang="en-US" sz="1800" dirty="0">
                <a:solidFill>
                  <a:schemeClr val="tx1"/>
                </a:solidFill>
                <a:latin typeface="+mn-lt"/>
              </a:rPr>
            </a:br>
            <a:br>
              <a:rPr lang="en-US" sz="1800" dirty="0">
                <a:solidFill>
                  <a:schemeClr val="tx1"/>
                </a:solidFill>
                <a:latin typeface="+mn-lt"/>
              </a:rPr>
            </a:br>
            <a:r>
              <a:rPr lang="en-US" sz="1800" b="1" dirty="0">
                <a:solidFill>
                  <a:schemeClr val="tx1"/>
                </a:solidFill>
                <a:latin typeface="+mn-lt"/>
              </a:rPr>
              <a:t>Verbal or emotional abuse: </a:t>
            </a:r>
            <a:r>
              <a:rPr lang="en-US" sz="1800" dirty="0">
                <a:solidFill>
                  <a:schemeClr val="tx1"/>
                </a:solidFill>
                <a:latin typeface="+mn-lt"/>
              </a:rPr>
              <a:t>belittling, threats, or other uses of power and control by individuals</a:t>
            </a:r>
            <a:endParaRPr lang="en-US" sz="1800" b="1" dirty="0">
              <a:solidFill>
                <a:schemeClr val="tx1"/>
              </a:solidFill>
              <a:latin typeface="+mn-lt"/>
            </a:endParaRPr>
          </a:p>
        </p:txBody>
      </p:sp>
    </p:spTree>
    <p:extLst>
      <p:ext uri="{BB962C8B-B14F-4D97-AF65-F5344CB8AC3E}">
        <p14:creationId xmlns:p14="http://schemas.microsoft.com/office/powerpoint/2010/main" val="364696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F646C1-DE14-4776-0313-C844A08A51FC}"/>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0097716-6BC9-9C67-AA26-510A1F655D0C}"/>
              </a:ext>
            </a:extLst>
          </p:cNvPr>
          <p:cNvSpPr>
            <a:spLocks noGrp="1"/>
          </p:cNvSpPr>
          <p:nvPr>
            <p:ph type="sldNum" sz="quarter" idx="12"/>
          </p:nvPr>
        </p:nvSpPr>
        <p:spPr/>
        <p:txBody>
          <a:bodyPr/>
          <a:lstStyle/>
          <a:p>
            <a:fld id="{63DCA5C9-2E11-4C67-86EB-AE1DE127DC64}" type="slidenum">
              <a:rPr lang="en-US" smtClean="0"/>
              <a:pPr/>
              <a:t>5</a:t>
            </a:fld>
            <a:endParaRPr lang="en-US" dirty="0"/>
          </a:p>
        </p:txBody>
      </p:sp>
      <p:sp>
        <p:nvSpPr>
          <p:cNvPr id="4" name="Title 3">
            <a:extLst>
              <a:ext uri="{FF2B5EF4-FFF2-40B4-BE49-F238E27FC236}">
                <a16:creationId xmlns:a16="http://schemas.microsoft.com/office/drawing/2014/main" id="{B198414F-7027-E386-BE5E-96B56B855B4C}"/>
              </a:ext>
            </a:extLst>
          </p:cNvPr>
          <p:cNvSpPr>
            <a:spLocks noGrp="1"/>
          </p:cNvSpPr>
          <p:nvPr>
            <p:ph type="title"/>
          </p:nvPr>
        </p:nvSpPr>
        <p:spPr>
          <a:xfrm>
            <a:off x="1479550" y="454025"/>
            <a:ext cx="10247312" cy="4822650"/>
          </a:xfrm>
        </p:spPr>
        <p:txBody>
          <a:bodyPr/>
          <a:lstStyle/>
          <a:p>
            <a:r>
              <a:rPr lang="en-US" sz="1800" b="1" dirty="0">
                <a:solidFill>
                  <a:schemeClr val="tx1"/>
                </a:solidFill>
                <a:latin typeface="+mj-lt"/>
              </a:rPr>
              <a:t>Are there criminal penalties for the abusers?</a:t>
            </a:r>
            <a:br>
              <a:rPr lang="en-US" sz="1800" dirty="0">
                <a:solidFill>
                  <a:schemeClr val="tx1"/>
                </a:solidFill>
                <a:latin typeface="+mj-lt"/>
              </a:rPr>
            </a:br>
            <a:r>
              <a:rPr lang="en-US" sz="1800" dirty="0">
                <a:solidFill>
                  <a:schemeClr val="tx1"/>
                </a:solidFill>
                <a:latin typeface="+mj-lt"/>
              </a:rPr>
              <a:t>Most states have penalties for those who victimize older adults. Increasingly, across the country, law enforcement officers and prosecutors are trained on elder abuse and ways to use criminal and civil laws to bring abusers to justice. </a:t>
            </a:r>
            <a:br>
              <a:rPr lang="en-US" sz="1800" dirty="0">
                <a:solidFill>
                  <a:schemeClr val="tx1"/>
                </a:solidFill>
                <a:latin typeface="+mj-lt"/>
              </a:rPr>
            </a:br>
            <a:br>
              <a:rPr lang="en-US" sz="1800" b="1" dirty="0">
                <a:solidFill>
                  <a:schemeClr val="tx1"/>
                </a:solidFill>
                <a:latin typeface="+mj-lt"/>
              </a:rPr>
            </a:br>
            <a:r>
              <a:rPr lang="en-US" sz="1800" b="1" dirty="0">
                <a:solidFill>
                  <a:schemeClr val="tx1"/>
                </a:solidFill>
                <a:latin typeface="+mj-lt"/>
              </a:rPr>
              <a:t>How can elder abuse be prevented?</a:t>
            </a:r>
            <a:br>
              <a:rPr lang="en-US" sz="1800" b="1" dirty="0">
                <a:solidFill>
                  <a:schemeClr val="tx1"/>
                </a:solidFill>
                <a:latin typeface="+mj-lt"/>
              </a:rPr>
            </a:br>
            <a:r>
              <a:rPr lang="en-US" sz="1800" dirty="0">
                <a:solidFill>
                  <a:schemeClr val="tx1"/>
                </a:solidFill>
                <a:latin typeface="+mj-lt"/>
              </a:rPr>
              <a:t>Elder abuse will not stop on its own. Someone else needs to step in and help. Many older adults are too ashamed to report mistreatment or they are afraid if they make a report it will get back to the abuser and make the situation worse.</a:t>
            </a:r>
            <a:br>
              <a:rPr lang="en-US" sz="1800" dirty="0">
                <a:solidFill>
                  <a:schemeClr val="tx1"/>
                </a:solidFill>
                <a:latin typeface="+mj-lt"/>
              </a:rPr>
            </a:br>
            <a:br>
              <a:rPr lang="en-US" sz="1800" dirty="0">
                <a:solidFill>
                  <a:schemeClr val="tx1"/>
                </a:solidFill>
                <a:latin typeface="+mj-lt"/>
              </a:rPr>
            </a:br>
            <a:br>
              <a:rPr lang="en-US" sz="1800" dirty="0">
                <a:solidFill>
                  <a:schemeClr val="tx1"/>
                </a:solidFill>
                <a:latin typeface="+mj-lt"/>
              </a:rPr>
            </a:br>
            <a:r>
              <a:rPr lang="en-US" sz="1800" dirty="0">
                <a:solidFill>
                  <a:schemeClr val="tx1"/>
                </a:solidFill>
                <a:latin typeface="+mj-lt"/>
              </a:rPr>
              <a:t>			</a:t>
            </a:r>
            <a:r>
              <a:rPr lang="en-US" sz="2400" b="1" dirty="0">
                <a:solidFill>
                  <a:schemeClr val="tx1"/>
                </a:solidFill>
                <a:latin typeface="+mj-lt"/>
              </a:rPr>
              <a:t>REPORTING ABUSE &amp; NEGLECT:</a:t>
            </a:r>
            <a:br>
              <a:rPr lang="en-US" sz="2400" b="1" dirty="0">
                <a:solidFill>
                  <a:schemeClr val="tx1"/>
                </a:solidFill>
                <a:latin typeface="+mj-lt"/>
              </a:rPr>
            </a:br>
            <a:r>
              <a:rPr lang="en-US" sz="2400" b="1" dirty="0">
                <a:solidFill>
                  <a:schemeClr val="tx1"/>
                </a:solidFill>
                <a:latin typeface="+mj-lt"/>
              </a:rPr>
              <a:t>		</a:t>
            </a:r>
            <a:r>
              <a:rPr lang="en-US" sz="2400" dirty="0">
                <a:solidFill>
                  <a:schemeClr val="tx1"/>
                </a:solidFill>
                <a:latin typeface="+mj-lt"/>
              </a:rPr>
              <a:t>You are obligated to notify your supervisor and 		            the proper authorities</a:t>
            </a:r>
            <a:r>
              <a:rPr lang="en-US" sz="1800" dirty="0">
                <a:solidFill>
                  <a:schemeClr val="tx1"/>
                </a:solidFill>
                <a:latin typeface="+mj-lt"/>
              </a:rPr>
              <a:t>:</a:t>
            </a:r>
            <a:br>
              <a:rPr lang="en-US" sz="1800" dirty="0">
                <a:solidFill>
                  <a:schemeClr val="tx1"/>
                </a:solidFill>
                <a:latin typeface="+mj-lt"/>
              </a:rPr>
            </a:br>
            <a:r>
              <a:rPr lang="en-US" sz="1800" dirty="0">
                <a:solidFill>
                  <a:schemeClr val="tx1"/>
                </a:solidFill>
                <a:latin typeface="+mj-lt"/>
              </a:rPr>
              <a:t>				</a:t>
            </a:r>
            <a:r>
              <a:rPr lang="en-US" sz="2800" b="1" dirty="0">
                <a:solidFill>
                  <a:schemeClr val="tx1"/>
                </a:solidFill>
                <a:latin typeface="+mj-lt"/>
              </a:rPr>
              <a:t>(800) 922-2275</a:t>
            </a:r>
          </a:p>
        </p:txBody>
      </p:sp>
    </p:spTree>
    <p:extLst>
      <p:ext uri="{BB962C8B-B14F-4D97-AF65-F5344CB8AC3E}">
        <p14:creationId xmlns:p14="http://schemas.microsoft.com/office/powerpoint/2010/main" val="250945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179C3-AAA6-4D43-8904-66156B04EEED}"/>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EF3FA085-AEA3-8343-9CFF-C06276062B22}"/>
              </a:ext>
            </a:extLst>
          </p:cNvPr>
          <p:cNvSpPr>
            <a:spLocks noGrp="1"/>
          </p:cNvSpPr>
          <p:nvPr>
            <p:ph type="body" sz="quarter" idx="19"/>
          </p:nvPr>
        </p:nvSpPr>
        <p:spPr/>
        <p:txBody>
          <a:bodyPr/>
          <a:lstStyle/>
          <a:p>
            <a:pPr lvl="1"/>
            <a:r>
              <a:rPr lang="en-US" dirty="0"/>
              <a:t>Tufts Medicine Care at Home</a:t>
            </a:r>
          </a:p>
          <a:p>
            <a:r>
              <a:rPr lang="en-US" dirty="0"/>
              <a:t>1234 Address Way</a:t>
            </a:r>
            <a:br>
              <a:rPr lang="en-US" dirty="0"/>
            </a:br>
            <a:r>
              <a:rPr lang="en-US" dirty="0"/>
              <a:t>Suite 100</a:t>
            </a:r>
            <a:br>
              <a:rPr lang="en-US" dirty="0"/>
            </a:br>
            <a:r>
              <a:rPr lang="en-US" dirty="0"/>
              <a:t>City, State 12345</a:t>
            </a:r>
            <a:br>
              <a:rPr lang="en-US" dirty="0"/>
            </a:br>
            <a:r>
              <a:rPr lang="en-US" dirty="0"/>
              <a:t>Country</a:t>
            </a:r>
          </a:p>
        </p:txBody>
      </p:sp>
    </p:spTree>
    <p:extLst>
      <p:ext uri="{BB962C8B-B14F-4D97-AF65-F5344CB8AC3E}">
        <p14:creationId xmlns:p14="http://schemas.microsoft.com/office/powerpoint/2010/main" val="1349250879"/>
      </p:ext>
    </p:extLst>
  </p:cSld>
  <p:clrMapOvr>
    <a:masterClrMapping/>
  </p:clrMapOvr>
</p:sld>
</file>

<file path=ppt/theme/theme1.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5" ma:contentTypeDescription="Create a new document." ma:contentTypeScope="" ma:versionID="9611b3f9892d4f40c07f45bb3c2b43ed">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57e600727f41a664b3418e19f470659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2c32a6-42e8-4c50-b02a-2be0e300e3cd}" ma:internalName="TaxCatchAll" ma:showField="CatchAllData" ma:web="9b659bd6-51d5-42b6-b55f-e04191542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TaxCatchAll xmlns="9b659bd6-51d5-42b6-b55f-e04191542a82" xsi:nil="true"/>
    <lcf76f155ced4ddcb4097134ff3c332f xmlns="44d2f64b-3a04-4fca-af6e-cb741b75d1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FD44BC-27A9-44C8-BA27-A406D53DF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EEF607C6-A57A-4B03-A83A-45F6327B7BA6}">
  <ds:schemaRefs>
    <ds:schemaRef ds:uri="http://schemas.microsoft.com/office/2006/documentManagement/types"/>
    <ds:schemaRef ds:uri="http://schemas.microsoft.com/office/2006/metadata/properties"/>
    <ds:schemaRef ds:uri="c0d9d5a0-c14e-4acd-b590-fd2e5f61e06f"/>
    <ds:schemaRef ds:uri="http://www.w3.org/XML/1998/namespace"/>
    <ds:schemaRef ds:uri="http://schemas.microsoft.com/office/infopath/2007/PartnerControls"/>
    <ds:schemaRef ds:uri="http://purl.org/dc/terms/"/>
    <ds:schemaRef ds:uri="http://schemas.openxmlformats.org/package/2006/metadata/core-properties"/>
    <ds:schemaRef ds:uri="76d59f30-a35f-4f49-93a6-52229b8893c5"/>
    <ds:schemaRef ds:uri="http://purl.org/dc/dcmitype/"/>
    <ds:schemaRef ds:uri="http://purl.org/dc/elements/1.1/"/>
    <ds:schemaRef ds:uri="9b659bd6-51d5-42b6-b55f-e04191542a82"/>
    <ds:schemaRef ds:uri="44d2f64b-3a04-4fca-af6e-cb741b75d1ab"/>
  </ds:schemaRefs>
</ds:datastoreItem>
</file>

<file path=docProps/app.xml><?xml version="1.0" encoding="utf-8"?>
<Properties xmlns="http://schemas.openxmlformats.org/officeDocument/2006/extended-properties" xmlns:vt="http://schemas.openxmlformats.org/officeDocument/2006/docPropsVTypes">
  <Template>TMCAH POWER POINT TEMPLATE</Template>
  <TotalTime>116</TotalTime>
  <Words>691</Words>
  <Application>Microsoft Office PowerPoint</Application>
  <PresentationFormat>Widescreen</PresentationFormat>
  <Paragraphs>37</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Roboto</vt:lpstr>
      <vt:lpstr>Rockwell</vt:lpstr>
      <vt:lpstr>System Font Regular</vt:lpstr>
      <vt:lpstr>Tufts Medecine 3.22</vt:lpstr>
      <vt:lpstr>Instructions</vt:lpstr>
      <vt:lpstr>ELDER ABUSE AND NEGLECT Prevent, Recognize and Report It</vt:lpstr>
      <vt:lpstr>PowerPoint Presentation</vt:lpstr>
      <vt:lpstr>  How many older Americans are abused? Approximately one in 10 Americans aged 60+ have experienced some form of elder abuse. Some estimates range as high as five million elders who are abused each year. One study estimated that only one in 24 cases of abuse are reported to authorities.   What makes older adults vulnerable to abuse? Social isolation and mental impairment, such as dementia or Alzheimer’s disease, are two factors. Recent studies show that nearly half of those with dementia experienced abuse or neglect.  What are the effects of elder abuse? Elders who have been abused have a 300% higher risk of death when compared to those who have not been mistreated. While likely under-reported, estimates of elder financial abuse and fraud cost to older Americans range from $2.6 billion to $36.5 billion. Any type of mistreatment can leave the abused person feeling fearful and depressed. Sometimes, the victim thinks the abuse is his or her fault.</vt:lpstr>
      <vt:lpstr>What are the warning sign of elder abuse?  Physical abuse, neglect or mistreatment: bruises, pressure marks, broken bones,                          abrasions, burns  Emotional abuse: unexplained withdrawal from normal activites; a sudden change in alertness, or unusual depression; strained or tense relationships; frequent arguments between the caregiver and older adult.  Financial abuse: sudden changes in financial situations  Neglect: bedsores, unattended medical needs, poor hygiene, unusual weight loss  Verbal or emotional abuse: belittling, threats, or other uses of power and control by individuals</vt:lpstr>
      <vt:lpstr>Are there criminal penalties for the abusers? Most states have penalties for those who victimize older adults. Increasingly, across the country, law enforcement officers and prosecutors are trained on elder abuse and ways to use criminal and civil laws to bring abusers to justice.   How can elder abuse be prevented? Elder abuse will not stop on its own. Someone else needs to step in and help. Many older adults are too ashamed to report mistreatment or they are afraid if they make a report it will get back to the abuser and make the situation worse.      REPORTING ABUSE &amp; NEGLECT:   You are obligated to notify your supervisor and               the proper authorities:     (800) 922-2275</vt:lpstr>
      <vt:lpstr>Thank You</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ABUSE AND NEGLECT Prevent, Recognize and Report It</dc:title>
  <dc:subject/>
  <dc:creator>McKinnon, Leandrea</dc:creator>
  <cp:keywords/>
  <dc:description/>
  <cp:lastModifiedBy>McKinnon, Leandrea</cp:lastModifiedBy>
  <cp:revision>1</cp:revision>
  <dcterms:created xsi:type="dcterms:W3CDTF">2023-07-27T16:32:39Z</dcterms:created>
  <dcterms:modified xsi:type="dcterms:W3CDTF">2023-07-27T18:28:41Z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