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2"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6" d="100"/>
          <a:sy n="106" d="100"/>
        </p:scale>
        <p:origin x="10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19E40A-8E54-4889-B845-7057E90836CC}" type="datetimeFigureOut">
              <a:rPr lang="en-US" smtClean="0"/>
              <a:t>8/27/2025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DB61C-AD48-4CDB-9DAA-3ED12AF067BB}" type="slidenum">
              <a:rPr lang="en-US" smtClean="0"/>
              <a:t>‹#›</a:t>
            </a:fld>
            <a:endParaRPr lang="en-US"/>
          </a:p>
        </p:txBody>
      </p:sp>
    </p:spTree>
    <p:extLst>
      <p:ext uri="{BB962C8B-B14F-4D97-AF65-F5344CB8AC3E}">
        <p14:creationId xmlns:p14="http://schemas.microsoft.com/office/powerpoint/2010/main" val="1320148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g"/><Relationship Id="rId1" Type="http://schemas.openxmlformats.org/officeDocument/2006/relationships/slideMaster" Target="../slideMasters/slideMaster2.xml"/><Relationship Id="rId4" Type="http://schemas.openxmlformats.org/officeDocument/2006/relationships/image" Target="../media/image20.sv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Layout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Clinical Staff Development: Diabetes |  © Tufts Medicine 08/2025 |  Private and confidential. Not for redistribution.</a:t>
            </a:r>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lvl1pPr>
              <a:defRPr sz="750"/>
            </a:lvl1pPr>
          </a:lstStyle>
          <a:p>
            <a:fld id="{C1FF6DA9-008F-8B48-92A6-B652298478BF}" type="slidenum">
              <a:rPr lang="en-US" smtClean="0"/>
              <a:t>‹#›</a:t>
            </a:fld>
            <a:endParaRPr lang="en-US"/>
          </a:p>
        </p:txBody>
      </p:sp>
      <p:sp>
        <p:nvSpPr>
          <p:cNvPr id="8" name="Content Placeholder 4">
            <a:extLst>
              <a:ext uri="{FF2B5EF4-FFF2-40B4-BE49-F238E27FC236}">
                <a16:creationId xmlns:a16="http://schemas.microsoft.com/office/drawing/2014/main" id="{90F80118-2B21-BE44-A100-0777F4265343}"/>
              </a:ext>
            </a:extLst>
          </p:cNvPr>
          <p:cNvSpPr txBox="1">
            <a:spLocks/>
          </p:cNvSpPr>
          <p:nvPr/>
        </p:nvSpPr>
        <p:spPr>
          <a:xfrm>
            <a:off x="6353175" y="1576388"/>
            <a:ext cx="2444354"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b="1" dirty="0">
                <a:ea typeface="Corbel" charset="0"/>
                <a:cs typeface="Corbel" charset="0"/>
              </a:rPr>
              <a:t>Slide layouts</a:t>
            </a:r>
            <a:endParaRPr lang="en-US" sz="900" dirty="0">
              <a:ea typeface="Corbel" charset="0"/>
              <a:cs typeface="Corbel" charset="0"/>
            </a:endParaRPr>
          </a:p>
          <a:p>
            <a:r>
              <a:rPr lang="en-US" sz="900" dirty="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171450" indent="-171450">
              <a:buFont typeface="+mj-lt"/>
              <a:buAutoNum type="arabicPeriod"/>
            </a:pPr>
            <a:r>
              <a:rPr lang="en-US" sz="900" dirty="0">
                <a:ea typeface="Corbel" charset="0"/>
                <a:cs typeface="Corbel" charset="0"/>
              </a:rPr>
              <a:t>Under the Home tab, click the “Layout” button to open the options.</a:t>
            </a:r>
          </a:p>
          <a:p>
            <a:pPr marL="171450" indent="-171450">
              <a:buFont typeface="+mj-lt"/>
              <a:buAutoNum type="arabicPeriod"/>
            </a:pPr>
            <a:r>
              <a:rPr lang="en-US" sz="900" dirty="0">
                <a:ea typeface="Corbel" charset="0"/>
                <a:cs typeface="Corbel" charset="0"/>
              </a:rPr>
              <a:t>Clicking your choice will bring up the </a:t>
            </a:r>
            <a:br>
              <a:rPr lang="en-US" sz="900" dirty="0">
                <a:ea typeface="Corbel" charset="0"/>
                <a:cs typeface="Corbel" charset="0"/>
              </a:rPr>
            </a:br>
            <a:r>
              <a:rPr lang="en-US" sz="900" dirty="0">
                <a:ea typeface="Corbel" charset="0"/>
                <a:cs typeface="Corbel" charset="0"/>
              </a:rPr>
              <a:t>page layout. </a:t>
            </a:r>
          </a:p>
          <a:p>
            <a:pPr marL="171450" indent="-171450">
              <a:buFont typeface="+mj-lt"/>
              <a:buAutoNum type="arabicPeriod"/>
            </a:pPr>
            <a:r>
              <a:rPr lang="en-US" sz="900" dirty="0">
                <a:ea typeface="Corbel" charset="0"/>
                <a:cs typeface="Corbel" charset="0"/>
              </a:rPr>
              <a:t>A variety of covers, dividers, and content slides are available to build your presentation, with variations of each.</a:t>
            </a:r>
          </a:p>
          <a:p>
            <a:pPr marL="171450" indent="-171450">
              <a:buFont typeface="+mj-lt"/>
              <a:buAutoNum type="arabicPeriod"/>
            </a:pPr>
            <a:r>
              <a:rPr lang="en-US" sz="900" dirty="0">
                <a:ea typeface="Corbel" charset="0"/>
                <a:cs typeface="Corbel" charset="0"/>
              </a:rPr>
              <a:t>Delete any slides in the following examples</a:t>
            </a:r>
            <a:br>
              <a:rPr lang="en-US" sz="900" dirty="0">
                <a:ea typeface="Corbel" charset="0"/>
                <a:cs typeface="Corbel" charset="0"/>
              </a:rPr>
            </a:br>
            <a:r>
              <a:rPr lang="en-US" sz="900" dirty="0">
                <a:ea typeface="Corbel" charset="0"/>
                <a:cs typeface="Corbel" charset="0"/>
              </a:rPr>
              <a:t> that you do not need to use. They are only presented so you can see all of the </a:t>
            </a:r>
            <a:br>
              <a:rPr lang="en-US" sz="900" dirty="0">
                <a:ea typeface="Corbel" charset="0"/>
                <a:cs typeface="Corbel" charset="0"/>
              </a:rPr>
            </a:br>
            <a:r>
              <a:rPr lang="en-US" sz="900" dirty="0">
                <a:ea typeface="Corbel" charset="0"/>
                <a:cs typeface="Corbel" charset="0"/>
              </a:rPr>
              <a:t>available layouts.</a:t>
            </a:r>
          </a:p>
        </p:txBody>
      </p:sp>
      <p:pic>
        <p:nvPicPr>
          <p:cNvPr id="10" name="Picture 9">
            <a:extLst>
              <a:ext uri="{FF2B5EF4-FFF2-40B4-BE49-F238E27FC236}">
                <a16:creationId xmlns:a16="http://schemas.microsoft.com/office/drawing/2014/main" id="{5F5C606E-7600-1D40-9617-DE92CC3256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t="-4" r="-23167" b="-332073"/>
          <a:stretch/>
        </p:blipFill>
        <p:spPr>
          <a:xfrm>
            <a:off x="1119188" y="1576388"/>
            <a:ext cx="5062537" cy="3929062"/>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65CC8236-0AC6-F743-9874-50669FA51B5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59697" y="2446317"/>
            <a:ext cx="2422610" cy="3052160"/>
          </a:xfrm>
          <a:prstGeom prst="rect">
            <a:avLst/>
          </a:prstGeom>
          <a:ln>
            <a:noFill/>
          </a:ln>
        </p:spPr>
      </p:pic>
      <p:pic>
        <p:nvPicPr>
          <p:cNvPr id="12" name="Picture 11">
            <a:extLst>
              <a:ext uri="{FF2B5EF4-FFF2-40B4-BE49-F238E27FC236}">
                <a16:creationId xmlns:a16="http://schemas.microsoft.com/office/drawing/2014/main" id="{1988B8C0-5077-B641-9925-EDFB9A4B6B1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3179" y="2031525"/>
            <a:ext cx="396518" cy="528690"/>
          </a:xfrm>
          <a:prstGeom prst="rect">
            <a:avLst/>
          </a:prstGeom>
        </p:spPr>
      </p:pic>
      <p:sp>
        <p:nvSpPr>
          <p:cNvPr id="13" name="TextBox 12">
            <a:extLst>
              <a:ext uri="{FF2B5EF4-FFF2-40B4-BE49-F238E27FC236}">
                <a16:creationId xmlns:a16="http://schemas.microsoft.com/office/drawing/2014/main" id="{E6DD46E5-62AA-9E40-A927-775456789545}"/>
              </a:ext>
            </a:extLst>
          </p:cNvPr>
          <p:cNvSpPr txBox="1"/>
          <p:nvPr/>
        </p:nvSpPr>
        <p:spPr>
          <a:xfrm>
            <a:off x="1119187" y="457200"/>
            <a:ext cx="5062538" cy="793751"/>
          </a:xfrm>
          <a:prstGeom prst="rect">
            <a:avLst/>
          </a:prstGeom>
          <a:noFill/>
        </p:spPr>
        <p:txBody>
          <a:bodyPr wrap="square" lIns="0" tIns="274320" rIns="0" bIns="0" rtlCol="0">
            <a:noAutofit/>
          </a:bodyPr>
          <a:lstStyle/>
          <a:p>
            <a:pPr marL="0" indent="-2743200" algn="l">
              <a:spcAft>
                <a:spcPts val="450"/>
              </a:spcAft>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Layouts</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E862F39D-5291-DC4F-BBFB-93CF60AA2F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11011716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Clinical Staff Development: Diabetes |  © Tufts Medicine 08/2025 |  Private and confidential. Not for redistribution.</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079800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Clinical Staff Development: Diabetes |  © Tufts Medicine 08/2025 |  Private and confidential. Not for redistribution.</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553036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_1">
    <p:bg>
      <p:bgPr>
        <a:solidFill>
          <a:srgbClr val="00308C"/>
        </a:solid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348853" y="2555420"/>
            <a:ext cx="4519613" cy="1897917"/>
          </a:xfrm>
        </p:spPr>
        <p:txBody>
          <a:bodyPr tIns="0" rIns="0" bIns="0" anchor="b" anchorCtr="0"/>
          <a:lstStyle>
            <a:lvl1pPr>
              <a:lnSpc>
                <a:spcPct val="92000"/>
              </a:lnSpc>
              <a:defRPr sz="33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348853" y="4453336"/>
            <a:ext cx="4519613" cy="592504"/>
          </a:xfrm>
        </p:spPr>
        <p:txBody>
          <a:bodyPr tIns="91440" bIns="0" anchor="t"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348853" y="5045841"/>
            <a:ext cx="4519611" cy="329563"/>
          </a:xfrm>
          <a:prstGeom prst="rect">
            <a:avLst/>
          </a:prstGeom>
        </p:spPr>
        <p:txBody>
          <a:bodyPr lIns="0" tIns="91440" rIns="0" bIns="0" anchor="t" anchorCtr="0"/>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vl6pPr>
              <a:defRPr sz="750">
                <a:solidFill>
                  <a:schemeClr val="bg1"/>
                </a:solidFill>
              </a:defRPr>
            </a:lvl6pPr>
            <a:lvl7pPr>
              <a:defRPr sz="750">
                <a:solidFill>
                  <a:schemeClr val="bg1"/>
                </a:solidFill>
              </a:defRPr>
            </a:lvl7pPr>
            <a:lvl8pPr>
              <a:defRPr sz="750">
                <a:solidFill>
                  <a:schemeClr val="bg1"/>
                </a:solidFill>
              </a:defRPr>
            </a:lvl8pPr>
            <a:lvl9pPr marL="0">
              <a:defRPr sz="750">
                <a:solidFill>
                  <a:schemeClr val="bg1"/>
                </a:solidFill>
              </a:defRPr>
            </a:lvl9pPr>
          </a:lstStyle>
          <a:p>
            <a:pPr indent="-2400300"/>
            <a:endParaRPr lang="en-US"/>
          </a:p>
        </p:txBody>
      </p:sp>
      <p:sp>
        <p:nvSpPr>
          <p:cNvPr id="14" name="Picture 5">
            <a:extLst>
              <a:ext uri="{FF2B5EF4-FFF2-40B4-BE49-F238E27FC236}">
                <a16:creationId xmlns:a16="http://schemas.microsoft.com/office/drawing/2014/main" id="{F8D10F0C-A443-ED48-B17D-58DDFDE68BC8}"/>
              </a:ext>
            </a:extLst>
          </p:cNvPr>
          <p:cNvSpPr/>
          <p:nvPr/>
        </p:nvSpPr>
        <p:spPr>
          <a:xfrm>
            <a:off x="348853" y="5940425"/>
            <a:ext cx="341709"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grpSp>
        <p:nvGrpSpPr>
          <p:cNvPr id="13" name="Group 12">
            <a:extLst>
              <a:ext uri="{FF2B5EF4-FFF2-40B4-BE49-F238E27FC236}">
                <a16:creationId xmlns:a16="http://schemas.microsoft.com/office/drawing/2014/main" id="{DAD16B10-83D4-C541-81EE-B7789EA32D5E}"/>
              </a:ext>
            </a:extLst>
          </p:cNvPr>
          <p:cNvGrpSpPr/>
          <p:nvPr/>
        </p:nvGrpSpPr>
        <p:grpSpPr>
          <a:xfrm>
            <a:off x="4661452" y="881270"/>
            <a:ext cx="4482548" cy="5976730"/>
            <a:chOff x="6215270" y="881270"/>
            <a:chExt cx="5976730" cy="5976730"/>
          </a:xfrm>
        </p:grpSpPr>
        <p:sp>
          <p:nvSpPr>
            <p:cNvPr id="8" name="Freeform 7">
              <a:extLst>
                <a:ext uri="{FF2B5EF4-FFF2-40B4-BE49-F238E27FC236}">
                  <a16:creationId xmlns:a16="http://schemas.microsoft.com/office/drawing/2014/main" id="{E2F0F27C-199B-B446-9216-46D2753DF4C2}"/>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9" name="Freeform 8">
              <a:extLst>
                <a:ext uri="{FF2B5EF4-FFF2-40B4-BE49-F238E27FC236}">
                  <a16:creationId xmlns:a16="http://schemas.microsoft.com/office/drawing/2014/main" id="{6C97FAAC-234E-ED49-A209-A2E3757D7ACC}"/>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10" name="Freeform 9">
              <a:extLst>
                <a:ext uri="{FF2B5EF4-FFF2-40B4-BE49-F238E27FC236}">
                  <a16:creationId xmlns:a16="http://schemas.microsoft.com/office/drawing/2014/main" id="{43031F25-235B-8944-8676-4CEAA57DB98A}"/>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sp>
        <p:nvSpPr>
          <p:cNvPr id="15" name="TextBox 14">
            <a:extLst>
              <a:ext uri="{FF2B5EF4-FFF2-40B4-BE49-F238E27FC236}">
                <a16:creationId xmlns:a16="http://schemas.microsoft.com/office/drawing/2014/main" id="{17215CF7-890F-4B4C-BBA6-11E26CFFDEAB}"/>
              </a:ext>
            </a:extLst>
          </p:cNvPr>
          <p:cNvSpPr txBox="1"/>
          <p:nvPr/>
        </p:nvSpPr>
        <p:spPr>
          <a:xfrm>
            <a:off x="-806501" y="275051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C3D31271-87BE-BE49-B8A2-6E7280FE7CE0}"/>
              </a:ext>
            </a:extLst>
          </p:cNvPr>
          <p:cNvSpPr txBox="1"/>
          <p:nvPr/>
        </p:nvSpPr>
        <p:spPr>
          <a:xfrm>
            <a:off x="-647396" y="1367942"/>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3C27A68D-AF1F-CA4C-B1D3-4D996FE7C042}"/>
              </a:ext>
            </a:extLst>
          </p:cNvPr>
          <p:cNvSpPr txBox="1"/>
          <p:nvPr/>
        </p:nvSpPr>
        <p:spPr>
          <a:xfrm>
            <a:off x="-932688" y="273588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3" name="Graphic 2">
            <a:extLst>
              <a:ext uri="{FF2B5EF4-FFF2-40B4-BE49-F238E27FC236}">
                <a16:creationId xmlns:a16="http://schemas.microsoft.com/office/drawing/2014/main" id="{36550053-6743-4844-BB60-F3F0FBC6C4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8853" y="461964"/>
            <a:ext cx="1907953" cy="532257"/>
          </a:xfrm>
          <a:prstGeom prst="rect">
            <a:avLst/>
          </a:prstGeom>
        </p:spPr>
      </p:pic>
    </p:spTree>
    <p:extLst>
      <p:ext uri="{BB962C8B-B14F-4D97-AF65-F5344CB8AC3E}">
        <p14:creationId xmlns:p14="http://schemas.microsoft.com/office/powerpoint/2010/main" val="7894056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_2">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21E7EE9-9E01-E94C-96A1-A79E0D0070AA}"/>
              </a:ext>
            </a:extLst>
          </p:cNvPr>
          <p:cNvGrpSpPr/>
          <p:nvPr/>
        </p:nvGrpSpPr>
        <p:grpSpPr>
          <a:xfrm>
            <a:off x="0" y="-3174"/>
            <a:ext cx="5039916" cy="4917592"/>
            <a:chOff x="0" y="-3174"/>
            <a:chExt cx="6719888" cy="4917592"/>
          </a:xfrm>
        </p:grpSpPr>
        <p:sp>
          <p:nvSpPr>
            <p:cNvPr id="2" name="Rectangle 1">
              <a:extLst>
                <a:ext uri="{FF2B5EF4-FFF2-40B4-BE49-F238E27FC236}">
                  <a16:creationId xmlns:a16="http://schemas.microsoft.com/office/drawing/2014/main" id="{2E374CD2-B136-E84B-B25A-A786ABB6B12A}"/>
                </a:ext>
              </a:extLst>
            </p:cNvPr>
            <p:cNvSpPr/>
            <p:nvPr/>
          </p:nvSpPr>
          <p:spPr bwMode="auto">
            <a:xfrm>
              <a:off x="0" y="0"/>
              <a:ext cx="6719888" cy="4914418"/>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350" b="0" i="0" dirty="0">
                <a:solidFill>
                  <a:schemeClr val="bg1"/>
                </a:solidFill>
                <a:latin typeface="+mn-lt"/>
                <a:ea typeface="Roboto" panose="02000000000000000000" pitchFamily="2" charset="0"/>
                <a:cs typeface="Roboto" panose="02000000000000000000" pitchFamily="2" charset="0"/>
              </a:endParaRPr>
            </a:p>
          </p:txBody>
        </p:sp>
        <p:grpSp>
          <p:nvGrpSpPr>
            <p:cNvPr id="8" name="Group 7">
              <a:extLst>
                <a:ext uri="{FF2B5EF4-FFF2-40B4-BE49-F238E27FC236}">
                  <a16:creationId xmlns:a16="http://schemas.microsoft.com/office/drawing/2014/main" id="{92641FA4-45E1-9145-A55F-2EA40F0C9062}"/>
                </a:ext>
              </a:extLst>
            </p:cNvPr>
            <p:cNvGrpSpPr/>
            <p:nvPr/>
          </p:nvGrpSpPr>
          <p:grpSpPr>
            <a:xfrm rot="16200000">
              <a:off x="1802297" y="-3174"/>
              <a:ext cx="4917591" cy="4917591"/>
              <a:chOff x="6263588" y="881270"/>
              <a:chExt cx="5976730" cy="5976730"/>
            </a:xfrm>
          </p:grpSpPr>
          <p:sp>
            <p:nvSpPr>
              <p:cNvPr id="10" name="Freeform 9">
                <a:extLst>
                  <a:ext uri="{FF2B5EF4-FFF2-40B4-BE49-F238E27FC236}">
                    <a16:creationId xmlns:a16="http://schemas.microsoft.com/office/drawing/2014/main" id="{AA2A03F9-436C-8045-BDC1-60E2FEF53B55}"/>
                  </a:ext>
                </a:extLst>
              </p:cNvPr>
              <p:cNvSpPr/>
              <p:nvPr/>
            </p:nvSpPr>
            <p:spPr>
              <a:xfrm rot="16200000">
                <a:off x="6263588"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11" name="Freeform 10">
                <a:extLst>
                  <a:ext uri="{FF2B5EF4-FFF2-40B4-BE49-F238E27FC236}">
                    <a16:creationId xmlns:a16="http://schemas.microsoft.com/office/drawing/2014/main" id="{9F0ECB28-7B4B-204E-BD3C-D045DF8B57D4}"/>
                  </a:ext>
                </a:extLst>
              </p:cNvPr>
              <p:cNvSpPr/>
              <p:nvPr/>
            </p:nvSpPr>
            <p:spPr>
              <a:xfrm rot="16200000">
                <a:off x="8255830" y="2873515"/>
                <a:ext cx="3984485" cy="3984485"/>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15" name="Freeform 14">
                <a:extLst>
                  <a:ext uri="{FF2B5EF4-FFF2-40B4-BE49-F238E27FC236}">
                    <a16:creationId xmlns:a16="http://schemas.microsoft.com/office/drawing/2014/main" id="{C728A487-2B2D-3843-AA33-77010D9EE84E}"/>
                  </a:ext>
                </a:extLst>
              </p:cNvPr>
              <p:cNvSpPr/>
              <p:nvPr/>
            </p:nvSpPr>
            <p:spPr>
              <a:xfrm rot="16200000">
                <a:off x="10248075"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gr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348853" y="5156616"/>
            <a:ext cx="4519613" cy="640229"/>
          </a:xfrm>
        </p:spPr>
        <p:txBody>
          <a:bodyPr tIns="0" bIns="0" anchor="ctr" anchorCtr="0"/>
          <a:lstStyle>
            <a:lvl1pPr>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915356" y="5940425"/>
            <a:ext cx="3953108" cy="455612"/>
          </a:xfrm>
          <a:prstGeom prst="rect">
            <a:avLst/>
          </a:prstGeom>
        </p:spPr>
        <p:txBody>
          <a:bodyPr lIns="0" tIns="0" rIns="0" bIns="0" anchor="ctr" anchorCtr="0"/>
          <a:lstStyle>
            <a:lvl1pPr>
              <a:defRPr sz="750">
                <a:solidFill>
                  <a:schemeClr val="tx2"/>
                </a:solidFill>
              </a:defRPr>
            </a:lvl1pPr>
            <a:lvl2pPr>
              <a:defRPr sz="750">
                <a:solidFill>
                  <a:schemeClr val="tx2"/>
                </a:solidFill>
              </a:defRPr>
            </a:lvl2pPr>
            <a:lvl3pPr>
              <a:defRPr sz="750">
                <a:solidFill>
                  <a:schemeClr val="tx2"/>
                </a:solidFill>
              </a:defRPr>
            </a:lvl3pPr>
            <a:lvl4pPr>
              <a:defRPr sz="750">
                <a:solidFill>
                  <a:schemeClr val="tx2"/>
                </a:solidFill>
              </a:defRPr>
            </a:lvl4pPr>
            <a:lvl5pPr>
              <a:defRPr sz="750">
                <a:solidFill>
                  <a:schemeClr val="tx2"/>
                </a:solidFill>
              </a:defRPr>
            </a:lvl5pPr>
            <a:lvl6pPr>
              <a:defRPr sz="750">
                <a:solidFill>
                  <a:schemeClr val="tx2"/>
                </a:solidFill>
              </a:defRPr>
            </a:lvl6pPr>
            <a:lvl7pPr>
              <a:defRPr sz="750">
                <a:solidFill>
                  <a:schemeClr val="tx2"/>
                </a:solidFill>
              </a:defRPr>
            </a:lvl7pPr>
            <a:lvl8pPr>
              <a:defRPr sz="750">
                <a:solidFill>
                  <a:schemeClr val="tx2"/>
                </a:solidFill>
              </a:defRPr>
            </a:lvl8pPr>
            <a:lvl9pPr marL="0">
              <a:defRPr sz="750">
                <a:solidFill>
                  <a:schemeClr val="tx2"/>
                </a:solidFill>
              </a:defRPr>
            </a:lvl9pPr>
          </a:lstStyle>
          <a:p>
            <a:pPr indent="-2400300"/>
            <a:endParaRPr lang="en-US"/>
          </a:p>
        </p:txBody>
      </p:sp>
      <p:sp>
        <p:nvSpPr>
          <p:cNvPr id="4" name="Picture 16">
            <a:extLst>
              <a:ext uri="{FF2B5EF4-FFF2-40B4-BE49-F238E27FC236}">
                <a16:creationId xmlns:a16="http://schemas.microsoft.com/office/drawing/2014/main" id="{497A3B8B-4DC8-5148-BAAF-CF6C37E71E26}"/>
              </a:ext>
            </a:extLst>
          </p:cNvPr>
          <p:cNvSpPr/>
          <p:nvPr/>
        </p:nvSpPr>
        <p:spPr>
          <a:xfrm>
            <a:off x="348853" y="5940425"/>
            <a:ext cx="341708" cy="455612"/>
          </a:xfrm>
          <a:custGeom>
            <a:avLst/>
            <a:gdLst>
              <a:gd name="connsiteX0" fmla="*/ 227806 w 455611"/>
              <a:gd name="connsiteY0" fmla="*/ 0 h 455612"/>
              <a:gd name="connsiteX1" fmla="*/ 0 w 455611"/>
              <a:gd name="connsiteY1" fmla="*/ 227806 h 455612"/>
              <a:gd name="connsiteX2" fmla="*/ 227806 w 455611"/>
              <a:gd name="connsiteY2" fmla="*/ 455612 h 455612"/>
              <a:gd name="connsiteX3" fmla="*/ 455612 w 455611"/>
              <a:gd name="connsiteY3" fmla="*/ 227806 h 455612"/>
              <a:gd name="connsiteX4" fmla="*/ 227806 w 455611"/>
              <a:gd name="connsiteY4" fmla="*/ 0 h 455612"/>
              <a:gd name="connsiteX5" fmla="*/ 175980 w 455611"/>
              <a:gd name="connsiteY5" fmla="*/ 325193 h 455612"/>
              <a:gd name="connsiteX6" fmla="*/ 175980 w 455611"/>
              <a:gd name="connsiteY6" fmla="*/ 229261 h 455612"/>
              <a:gd name="connsiteX7" fmla="*/ 217745 w 455611"/>
              <a:gd name="connsiteY7" fmla="*/ 280201 h 455612"/>
              <a:gd name="connsiteX8" fmla="*/ 236728 w 455611"/>
              <a:gd name="connsiteY8" fmla="*/ 280201 h 455612"/>
              <a:gd name="connsiteX9" fmla="*/ 280138 w 455611"/>
              <a:gd name="connsiteY9" fmla="*/ 229578 h 455612"/>
              <a:gd name="connsiteX10" fmla="*/ 280138 w 455611"/>
              <a:gd name="connsiteY10" fmla="*/ 325193 h 455612"/>
              <a:gd name="connsiteX11" fmla="*/ 323105 w 455611"/>
              <a:gd name="connsiteY11" fmla="*/ 325193 h 455612"/>
              <a:gd name="connsiteX12" fmla="*/ 323105 w 455611"/>
              <a:gd name="connsiteY12" fmla="*/ 381006 h 455612"/>
              <a:gd name="connsiteX13" fmla="*/ 132191 w 455611"/>
              <a:gd name="connsiteY13" fmla="*/ 381006 h 455612"/>
              <a:gd name="connsiteX14" fmla="*/ 132191 w 455611"/>
              <a:gd name="connsiteY14" fmla="*/ 325193 h 455612"/>
              <a:gd name="connsiteX15" fmla="*/ 378474 w 455611"/>
              <a:gd name="connsiteY15" fmla="*/ 211290 h 455612"/>
              <a:gd name="connsiteX16" fmla="*/ 323421 w 455611"/>
              <a:gd name="connsiteY16" fmla="*/ 211290 h 455612"/>
              <a:gd name="connsiteX17" fmla="*/ 323421 w 455611"/>
              <a:gd name="connsiteY17" fmla="*/ 167437 h 455612"/>
              <a:gd name="connsiteX18" fmla="*/ 280391 w 455611"/>
              <a:gd name="connsiteY18" fmla="*/ 167437 h 455612"/>
              <a:gd name="connsiteX19" fmla="*/ 227173 w 455611"/>
              <a:gd name="connsiteY19" fmla="*/ 229641 h 455612"/>
              <a:gd name="connsiteX20" fmla="*/ 176550 w 455611"/>
              <a:gd name="connsiteY20" fmla="*/ 167437 h 455612"/>
              <a:gd name="connsiteX21" fmla="*/ 132064 w 455611"/>
              <a:gd name="connsiteY21" fmla="*/ 167437 h 455612"/>
              <a:gd name="connsiteX22" fmla="*/ 132064 w 455611"/>
              <a:gd name="connsiteY22" fmla="*/ 211353 h 455612"/>
              <a:gd name="connsiteX23" fmla="*/ 77391 w 455611"/>
              <a:gd name="connsiteY23" fmla="*/ 211353 h 455612"/>
              <a:gd name="connsiteX24" fmla="*/ 77391 w 455611"/>
              <a:gd name="connsiteY24" fmla="*/ 105993 h 455612"/>
              <a:gd name="connsiteX25" fmla="*/ 378221 w 455611"/>
              <a:gd name="connsiteY25" fmla="*/ 10599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5611" h="455612">
                <a:moveTo>
                  <a:pt x="227806" y="0"/>
                </a:moveTo>
                <a:cubicBezTo>
                  <a:pt x="101992" y="0"/>
                  <a:pt x="0" y="101992"/>
                  <a:pt x="0" y="227806"/>
                </a:cubicBezTo>
                <a:cubicBezTo>
                  <a:pt x="0" y="353620"/>
                  <a:pt x="101992" y="455612"/>
                  <a:pt x="227806" y="455612"/>
                </a:cubicBezTo>
                <a:cubicBezTo>
                  <a:pt x="353620" y="455612"/>
                  <a:pt x="455612" y="353620"/>
                  <a:pt x="455612" y="227806"/>
                </a:cubicBezTo>
                <a:cubicBezTo>
                  <a:pt x="455612" y="101992"/>
                  <a:pt x="353620" y="0"/>
                  <a:pt x="227806" y="0"/>
                </a:cubicBezTo>
                <a:close/>
                <a:moveTo>
                  <a:pt x="175980" y="325193"/>
                </a:moveTo>
                <a:lnTo>
                  <a:pt x="175980" y="229261"/>
                </a:lnTo>
                <a:lnTo>
                  <a:pt x="217745" y="280201"/>
                </a:lnTo>
                <a:lnTo>
                  <a:pt x="236728" y="280201"/>
                </a:lnTo>
                <a:lnTo>
                  <a:pt x="280138" y="229578"/>
                </a:lnTo>
                <a:lnTo>
                  <a:pt x="280138" y="325193"/>
                </a:lnTo>
                <a:lnTo>
                  <a:pt x="323105" y="325193"/>
                </a:lnTo>
                <a:lnTo>
                  <a:pt x="323105" y="381006"/>
                </a:lnTo>
                <a:lnTo>
                  <a:pt x="132191" y="381006"/>
                </a:lnTo>
                <a:lnTo>
                  <a:pt x="132191" y="325193"/>
                </a:lnTo>
                <a:close/>
                <a:moveTo>
                  <a:pt x="378474" y="211290"/>
                </a:moveTo>
                <a:lnTo>
                  <a:pt x="323421" y="211290"/>
                </a:lnTo>
                <a:lnTo>
                  <a:pt x="323421" y="167437"/>
                </a:lnTo>
                <a:lnTo>
                  <a:pt x="280391" y="167437"/>
                </a:lnTo>
                <a:lnTo>
                  <a:pt x="227173" y="229641"/>
                </a:lnTo>
                <a:lnTo>
                  <a:pt x="176550" y="167437"/>
                </a:lnTo>
                <a:lnTo>
                  <a:pt x="132064" y="167437"/>
                </a:lnTo>
                <a:lnTo>
                  <a:pt x="132064" y="211353"/>
                </a:lnTo>
                <a:lnTo>
                  <a:pt x="77391" y="211353"/>
                </a:lnTo>
                <a:lnTo>
                  <a:pt x="77391" y="105993"/>
                </a:lnTo>
                <a:lnTo>
                  <a:pt x="378221" y="105993"/>
                </a:lnTo>
                <a:close/>
              </a:path>
            </a:pathLst>
          </a:custGeom>
          <a:solidFill>
            <a:srgbClr val="428FEC"/>
          </a:solidFill>
          <a:ln w="6218" cap="flat">
            <a:noFill/>
            <a:prstDash val="solid"/>
            <a:miter/>
          </a:ln>
        </p:spPr>
        <p:txBody>
          <a:bodyPr rtlCol="0" anchor="ctr"/>
          <a:lstStyle/>
          <a:p>
            <a:endParaRPr lang="en-US" sz="1350"/>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5039916" y="0"/>
            <a:ext cx="4104084" cy="6858000"/>
          </a:xfrm>
          <a:solidFill>
            <a:schemeClr val="bg1">
              <a:lumMod val="75000"/>
            </a:schemeClr>
          </a:solidFill>
        </p:spPr>
        <p:txBody>
          <a:bodyPr tIns="2834640"/>
          <a:lstStyle>
            <a:lvl1pPr algn="ctr">
              <a:defRPr/>
            </a:lvl1pPr>
          </a:lstStyle>
          <a:p>
            <a:r>
              <a:rPr lang="en-US"/>
              <a:t>Click icon to add picture</a:t>
            </a:r>
          </a:p>
        </p:txBody>
      </p:sp>
      <p:sp>
        <p:nvSpPr>
          <p:cNvPr id="9" name="Title 9">
            <a:extLst>
              <a:ext uri="{FF2B5EF4-FFF2-40B4-BE49-F238E27FC236}">
                <a16:creationId xmlns:a16="http://schemas.microsoft.com/office/drawing/2014/main" id="{C1952CF0-B0C6-8842-BCF5-330B6B8D90EC}"/>
              </a:ext>
            </a:extLst>
          </p:cNvPr>
          <p:cNvSpPr>
            <a:spLocks noGrp="1"/>
          </p:cNvSpPr>
          <p:nvPr>
            <p:ph type="title"/>
          </p:nvPr>
        </p:nvSpPr>
        <p:spPr>
          <a:xfrm>
            <a:off x="348854" y="2555420"/>
            <a:ext cx="3382565" cy="1897917"/>
          </a:xfrm>
        </p:spPr>
        <p:txBody>
          <a:bodyPr tIns="0" rIns="0" bIns="0" anchor="b" anchorCtr="0"/>
          <a:lstStyle>
            <a:lvl1pPr>
              <a:lnSpc>
                <a:spcPct val="92000"/>
              </a:lnSpc>
              <a:defRPr sz="3300" b="0">
                <a:solidFill>
                  <a:schemeClr val="bg1"/>
                </a:solidFill>
              </a:defRPr>
            </a:lvl1pPr>
          </a:lstStyle>
          <a:p>
            <a:r>
              <a:rPr lang="en-US"/>
              <a:t>Click to edit Master title style</a:t>
            </a:r>
          </a:p>
        </p:txBody>
      </p:sp>
      <p:pic>
        <p:nvPicPr>
          <p:cNvPr id="38" name="Graphic 37">
            <a:extLst>
              <a:ext uri="{FF2B5EF4-FFF2-40B4-BE49-F238E27FC236}">
                <a16:creationId xmlns:a16="http://schemas.microsoft.com/office/drawing/2014/main" id="{6241B9D0-7664-FB4B-903F-0B689B36656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8853" y="461964"/>
            <a:ext cx="1907953" cy="532257"/>
          </a:xfrm>
          <a:prstGeom prst="rect">
            <a:avLst/>
          </a:prstGeom>
        </p:spPr>
      </p:pic>
    </p:spTree>
    <p:extLst>
      <p:ext uri="{BB962C8B-B14F-4D97-AF65-F5344CB8AC3E}">
        <p14:creationId xmlns:p14="http://schemas.microsoft.com/office/powerpoint/2010/main" val="27092326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Picture 5">
            <a:extLst>
              <a:ext uri="{FF2B5EF4-FFF2-40B4-BE49-F238E27FC236}">
                <a16:creationId xmlns:a16="http://schemas.microsoft.com/office/drawing/2014/main" id="{E2AC9DFC-B123-C64D-B8F7-8506D374D6BF}"/>
              </a:ext>
            </a:extLst>
          </p:cNvPr>
          <p:cNvSpPr/>
          <p:nvPr/>
        </p:nvSpPr>
        <p:spPr>
          <a:xfrm>
            <a:off x="348853" y="5940425"/>
            <a:ext cx="341709"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2088357" y="0"/>
            <a:ext cx="7055644" cy="3888314"/>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2433638" y="4328300"/>
            <a:ext cx="6363891" cy="1272195"/>
          </a:xfrm>
        </p:spPr>
        <p:txBody>
          <a:bodyPr tIns="0" rIns="0" bIns="0" anchor="t" anchorCtr="0"/>
          <a:lstStyle>
            <a:lvl1pPr>
              <a:lnSpc>
                <a:spcPct val="92000"/>
              </a:lnSpc>
              <a:defRPr sz="3300" b="0">
                <a:solidFill>
                  <a:schemeClr val="accent1"/>
                </a:solidFill>
              </a:defRPr>
            </a:lvl1pPr>
          </a:lstStyle>
          <a:p>
            <a:r>
              <a:rPr lang="en-US"/>
              <a:t>Click to edit Master title style</a:t>
            </a:r>
          </a:p>
        </p:txBody>
      </p:sp>
      <p:sp>
        <p:nvSpPr>
          <p:cNvPr id="12" name="Text Placeholder 15">
            <a:extLst>
              <a:ext uri="{FF2B5EF4-FFF2-40B4-BE49-F238E27FC236}">
                <a16:creationId xmlns:a16="http://schemas.microsoft.com/office/drawing/2014/main" id="{8C34D369-B324-1B44-963A-84A57923447B}"/>
              </a:ext>
            </a:extLst>
          </p:cNvPr>
          <p:cNvSpPr>
            <a:spLocks noGrp="1"/>
          </p:cNvSpPr>
          <p:nvPr>
            <p:ph type="body" sz="quarter" idx="19" hasCustomPrompt="1"/>
          </p:nvPr>
        </p:nvSpPr>
        <p:spPr>
          <a:xfrm>
            <a:off x="2433638" y="5600494"/>
            <a:ext cx="6363891" cy="592504"/>
          </a:xfrm>
        </p:spPr>
        <p:txBody>
          <a:bodyPr tIns="91440" bIns="0" anchor="t" anchorCtr="0"/>
          <a:lstStyle>
            <a:lvl1pPr>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tx1"/>
                </a:solidFill>
                <a:latin typeface="+mn-lt"/>
                <a:ea typeface="Roboto" panose="02000000000000000000" pitchFamily="2" charset="0"/>
                <a:cs typeface="Verdana" panose="020B0604030504040204" pitchFamily="34" charset="0"/>
              </a:defRPr>
            </a:lvl9pPr>
          </a:lstStyle>
          <a:p>
            <a:pPr lvl="8"/>
            <a:r>
              <a:rPr lang="en-US"/>
              <a:t>Subhead</a:t>
            </a:r>
          </a:p>
        </p:txBody>
      </p:sp>
      <p:sp>
        <p:nvSpPr>
          <p:cNvPr id="13" name="Date Placeholder 6">
            <a:extLst>
              <a:ext uri="{FF2B5EF4-FFF2-40B4-BE49-F238E27FC236}">
                <a16:creationId xmlns:a16="http://schemas.microsoft.com/office/drawing/2014/main" id="{03F3041D-0132-AF45-9882-66CA3ABBE144}"/>
              </a:ext>
            </a:extLst>
          </p:cNvPr>
          <p:cNvSpPr>
            <a:spLocks noGrp="1"/>
          </p:cNvSpPr>
          <p:nvPr>
            <p:ph type="dt" sz="half" idx="21"/>
          </p:nvPr>
        </p:nvSpPr>
        <p:spPr>
          <a:xfrm>
            <a:off x="2433636" y="6192999"/>
            <a:ext cx="6363889" cy="329563"/>
          </a:xfrm>
          <a:prstGeom prst="rect">
            <a:avLst/>
          </a:prstGeom>
        </p:spPr>
        <p:txBody>
          <a:bodyPr lIns="0" tIns="91440" rIns="0" bIns="0" anchor="t" anchorCtr="0"/>
          <a:lstStyle>
            <a:lvl1pPr>
              <a:defRPr sz="750">
                <a:solidFill>
                  <a:schemeClr val="tx1"/>
                </a:solidFill>
              </a:defRPr>
            </a:lvl1pPr>
            <a:lvl2pPr>
              <a:defRPr sz="750">
                <a:solidFill>
                  <a:schemeClr val="tx1"/>
                </a:solidFill>
              </a:defRPr>
            </a:lvl2pPr>
            <a:lvl3pPr>
              <a:defRPr sz="750">
                <a:solidFill>
                  <a:schemeClr val="tx1"/>
                </a:solidFill>
              </a:defRPr>
            </a:lvl3pPr>
            <a:lvl4pPr>
              <a:defRPr sz="750">
                <a:solidFill>
                  <a:schemeClr val="tx1"/>
                </a:solidFill>
              </a:defRPr>
            </a:lvl4pPr>
            <a:lvl5pPr>
              <a:defRPr sz="750">
                <a:solidFill>
                  <a:schemeClr val="tx1"/>
                </a:solidFill>
              </a:defRPr>
            </a:lvl5pPr>
            <a:lvl6pPr>
              <a:defRPr sz="750">
                <a:solidFill>
                  <a:schemeClr val="tx1"/>
                </a:solidFill>
              </a:defRPr>
            </a:lvl6pPr>
            <a:lvl7pPr>
              <a:defRPr sz="750">
                <a:solidFill>
                  <a:schemeClr val="tx1"/>
                </a:solidFill>
              </a:defRPr>
            </a:lvl7pPr>
            <a:lvl8pPr>
              <a:defRPr sz="750">
                <a:solidFill>
                  <a:schemeClr val="tx1"/>
                </a:solidFill>
              </a:defRPr>
            </a:lvl8pPr>
            <a:lvl9pPr marL="0">
              <a:defRPr sz="750">
                <a:solidFill>
                  <a:schemeClr val="tx1"/>
                </a:solidFill>
              </a:defRPr>
            </a:lvl9pPr>
          </a:lstStyle>
          <a:p>
            <a:pPr lvl="8" indent="-2400300"/>
            <a:endParaRPr lang="en-US"/>
          </a:p>
        </p:txBody>
      </p:sp>
      <p:sp>
        <p:nvSpPr>
          <p:cNvPr id="2" name="TextBox 1">
            <a:extLst>
              <a:ext uri="{FF2B5EF4-FFF2-40B4-BE49-F238E27FC236}">
                <a16:creationId xmlns:a16="http://schemas.microsoft.com/office/drawing/2014/main" id="{8E657881-20A0-5847-86EB-5574CA37A30C}"/>
              </a:ext>
            </a:extLst>
          </p:cNvPr>
          <p:cNvSpPr txBox="1"/>
          <p:nvPr/>
        </p:nvSpPr>
        <p:spPr>
          <a:xfrm>
            <a:off x="3544214" y="-285293"/>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32" name="Graphic 31">
            <a:extLst>
              <a:ext uri="{FF2B5EF4-FFF2-40B4-BE49-F238E27FC236}">
                <a16:creationId xmlns:a16="http://schemas.microsoft.com/office/drawing/2014/main" id="{1AB49979-18BE-8B4A-9D6A-24F1A92A7841}"/>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24429"/>
          <a:stretch/>
        </p:blipFill>
        <p:spPr>
          <a:xfrm>
            <a:off x="348853" y="461964"/>
            <a:ext cx="1441847" cy="532257"/>
          </a:xfrm>
          <a:prstGeom prst="rect">
            <a:avLst/>
          </a:prstGeom>
        </p:spPr>
      </p:pic>
    </p:spTree>
    <p:extLst>
      <p:ext uri="{BB962C8B-B14F-4D97-AF65-F5344CB8AC3E}">
        <p14:creationId xmlns:p14="http://schemas.microsoft.com/office/powerpoint/2010/main" val="350849667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vider_1">
    <p:bg>
      <p:bgPr>
        <a:solidFill>
          <a:srgbClr val="00308C"/>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BF8607D-94D2-364C-B168-2DE5EE60900A}"/>
              </a:ext>
            </a:extLst>
          </p:cNvPr>
          <p:cNvGrpSpPr/>
          <p:nvPr/>
        </p:nvGrpSpPr>
        <p:grpSpPr>
          <a:xfrm rot="10800000">
            <a:off x="0" y="0"/>
            <a:ext cx="3566160" cy="4754880"/>
            <a:chOff x="6215270" y="881270"/>
            <a:chExt cx="5976730" cy="5976730"/>
          </a:xfrm>
        </p:grpSpPr>
        <p:sp>
          <p:nvSpPr>
            <p:cNvPr id="7" name="Freeform 6">
              <a:extLst>
                <a:ext uri="{FF2B5EF4-FFF2-40B4-BE49-F238E27FC236}">
                  <a16:creationId xmlns:a16="http://schemas.microsoft.com/office/drawing/2014/main" id="{462ADA27-63EB-B04F-A03F-D38564932D39}"/>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8" name="Freeform 7">
              <a:extLst>
                <a:ext uri="{FF2B5EF4-FFF2-40B4-BE49-F238E27FC236}">
                  <a16:creationId xmlns:a16="http://schemas.microsoft.com/office/drawing/2014/main" id="{148F6721-2CCE-9948-9A60-B3523D722534}"/>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9" name="Freeform 8">
              <a:extLst>
                <a:ext uri="{FF2B5EF4-FFF2-40B4-BE49-F238E27FC236}">
                  <a16:creationId xmlns:a16="http://schemas.microsoft.com/office/drawing/2014/main" id="{A1169FF5-2D64-C445-9C22-0CDD21E659F7}"/>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sp>
        <p:nvSpPr>
          <p:cNvPr id="11" name="Title 9">
            <a:extLst>
              <a:ext uri="{FF2B5EF4-FFF2-40B4-BE49-F238E27FC236}">
                <a16:creationId xmlns:a16="http://schemas.microsoft.com/office/drawing/2014/main" id="{A5DD4228-57FC-7540-B45E-248B020CF545}"/>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Clinical Staff Development: Diabetes |  © Tufts Medicine 08/2025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pic>
        <p:nvPicPr>
          <p:cNvPr id="5" name="Picture 4" descr="Logo, icon&#10;&#10;Description automatically generated">
            <a:extLst>
              <a:ext uri="{FF2B5EF4-FFF2-40B4-BE49-F238E27FC236}">
                <a16:creationId xmlns:a16="http://schemas.microsoft.com/office/drawing/2014/main" id="{D52B8B79-DAD5-0A42-A74C-CA46B01AA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31813173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_2">
    <p:bg>
      <p:bgPr>
        <a:solidFill>
          <a:srgbClr val="490E67"/>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E7D7423-9127-DA46-A4A9-4FCEBEB1246A}"/>
              </a:ext>
            </a:extLst>
          </p:cNvPr>
          <p:cNvGrpSpPr/>
          <p:nvPr/>
        </p:nvGrpSpPr>
        <p:grpSpPr>
          <a:xfrm>
            <a:off x="0" y="0"/>
            <a:ext cx="3552444" cy="4736592"/>
            <a:chOff x="0" y="0"/>
            <a:chExt cx="4736592" cy="4736592"/>
          </a:xfrm>
        </p:grpSpPr>
        <p:sp>
          <p:nvSpPr>
            <p:cNvPr id="15" name="Freeform 14">
              <a:extLst>
                <a:ext uri="{FF2B5EF4-FFF2-40B4-BE49-F238E27FC236}">
                  <a16:creationId xmlns:a16="http://schemas.microsoft.com/office/drawing/2014/main" id="{0FD78834-B8CE-EC45-9BDE-7C1056CE429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60269E"/>
            </a:solidFill>
            <a:ln w="4383" cap="flat">
              <a:noFill/>
              <a:prstDash val="solid"/>
              <a:miter/>
            </a:ln>
          </p:spPr>
          <p:txBody>
            <a:bodyPr rtlCol="0" anchor="ctr"/>
            <a:lstStyle/>
            <a:p>
              <a:endParaRPr lang="en-US" sz="1350"/>
            </a:p>
          </p:txBody>
        </p:sp>
        <p:sp>
          <p:nvSpPr>
            <p:cNvPr id="16" name="Freeform 15">
              <a:extLst>
                <a:ext uri="{FF2B5EF4-FFF2-40B4-BE49-F238E27FC236}">
                  <a16:creationId xmlns:a16="http://schemas.microsoft.com/office/drawing/2014/main" id="{5702CE9B-6802-4942-80A4-BCAE7498871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43" y="0"/>
                    <a:pt x="0" y="0"/>
                  </a:cubicBezTo>
                </a:path>
              </a:pathLst>
            </a:custGeom>
            <a:solidFill>
              <a:srgbClr val="773DBD"/>
            </a:solidFill>
            <a:ln w="4383" cap="flat">
              <a:noFill/>
              <a:prstDash val="solid"/>
              <a:miter/>
            </a:ln>
          </p:spPr>
          <p:txBody>
            <a:bodyPr rtlCol="0" anchor="ctr"/>
            <a:lstStyle/>
            <a:p>
              <a:endParaRPr lang="en-US" sz="1350"/>
            </a:p>
          </p:txBody>
        </p:sp>
        <p:sp>
          <p:nvSpPr>
            <p:cNvPr id="17" name="Freeform 16">
              <a:extLst>
                <a:ext uri="{FF2B5EF4-FFF2-40B4-BE49-F238E27FC236}">
                  <a16:creationId xmlns:a16="http://schemas.microsoft.com/office/drawing/2014/main" id="{BCCFA168-11C8-DE47-8C26-BDBEDD86DC8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49"/>
                    <a:pt x="872015" y="0"/>
                    <a:pt x="0" y="0"/>
                  </a:cubicBezTo>
                </a:path>
              </a:pathLst>
            </a:custGeom>
            <a:solidFill>
              <a:srgbClr val="9164CC"/>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Clinical Staff Development: Diabetes |  © Tufts Medicine 08/2025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62D82D6F-9CA2-4342-954B-0FC040AC5CAD}"/>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9" name="TextBox 8">
            <a:extLst>
              <a:ext uri="{FF2B5EF4-FFF2-40B4-BE49-F238E27FC236}">
                <a16:creationId xmlns:a16="http://schemas.microsoft.com/office/drawing/2014/main" id="{31DD7048-42CD-CC4B-9426-51171DEBE69F}"/>
              </a:ext>
            </a:extLst>
          </p:cNvPr>
          <p:cNvSpPr txBox="1"/>
          <p:nvPr/>
        </p:nvSpPr>
        <p:spPr>
          <a:xfrm>
            <a:off x="2087218" y="602974"/>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13" name="Picture 12" descr="Logo, icon&#10;&#10;Description automatically generated">
            <a:extLst>
              <a:ext uri="{FF2B5EF4-FFF2-40B4-BE49-F238E27FC236}">
                <a16:creationId xmlns:a16="http://schemas.microsoft.com/office/drawing/2014/main" id="{A90571E2-CEE4-4849-B83D-7A6AAEA9F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37356755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_3">
    <p:bg>
      <p:bgPr>
        <a:solidFill>
          <a:srgbClr val="00974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5E3889-5257-4A4E-AB0D-EC8E4635F1AD}"/>
              </a:ext>
            </a:extLst>
          </p:cNvPr>
          <p:cNvGrpSpPr/>
          <p:nvPr/>
        </p:nvGrpSpPr>
        <p:grpSpPr>
          <a:xfrm>
            <a:off x="0" y="0"/>
            <a:ext cx="3552444" cy="4736592"/>
            <a:chOff x="0" y="0"/>
            <a:chExt cx="4736592" cy="4736592"/>
          </a:xfrm>
        </p:grpSpPr>
        <p:sp>
          <p:nvSpPr>
            <p:cNvPr id="12" name="Freeform 11">
              <a:extLst>
                <a:ext uri="{FF2B5EF4-FFF2-40B4-BE49-F238E27FC236}">
                  <a16:creationId xmlns:a16="http://schemas.microsoft.com/office/drawing/2014/main" id="{D21E3236-BB85-6C4E-8BEB-A29400DB90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2AAB47"/>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9337A538-A52E-2043-B261-1FAB1FBAFFB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5CBB56"/>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BD806443-205D-B34D-8BAA-4ED80D44DB2D}"/>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82C676"/>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Clinical Staff Development: Diabetes |  © Tufts Medicine 08/2025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C65C8A3-D5EF-9149-845F-CAEDAF0A7695}"/>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6A41192B-5C23-504C-AFD3-9803C7499A82}"/>
              </a:ext>
            </a:extLst>
          </p:cNvPr>
          <p:cNvSpPr txBox="1"/>
          <p:nvPr/>
        </p:nvSpPr>
        <p:spPr>
          <a:xfrm>
            <a:off x="-824948" y="834887"/>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8" name="Picture 7" descr="Logo, icon&#10;&#10;Description automatically generated">
            <a:extLst>
              <a:ext uri="{FF2B5EF4-FFF2-40B4-BE49-F238E27FC236}">
                <a16:creationId xmlns:a16="http://schemas.microsoft.com/office/drawing/2014/main" id="{0ED1D545-5F32-7347-874F-1D9399FE5A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18956742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_4">
    <p:bg>
      <p:bgPr>
        <a:solidFill>
          <a:srgbClr val="E1251B"/>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85BF1C6-A39C-D748-AA0A-3DE76FBB7C87}"/>
              </a:ext>
            </a:extLst>
          </p:cNvPr>
          <p:cNvGrpSpPr/>
          <p:nvPr/>
        </p:nvGrpSpPr>
        <p:grpSpPr>
          <a:xfrm>
            <a:off x="0" y="0"/>
            <a:ext cx="3552444" cy="4736592"/>
            <a:chOff x="0" y="0"/>
            <a:chExt cx="4736592" cy="4736592"/>
          </a:xfrm>
        </p:grpSpPr>
        <p:sp>
          <p:nvSpPr>
            <p:cNvPr id="10" name="Freeform 9">
              <a:extLst>
                <a:ext uri="{FF2B5EF4-FFF2-40B4-BE49-F238E27FC236}">
                  <a16:creationId xmlns:a16="http://schemas.microsoft.com/office/drawing/2014/main" id="{4EB33A66-EF7F-DF40-9BC9-F1B7F292F5D2}"/>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FF4713"/>
            </a:solidFill>
            <a:ln w="4383" cap="flat">
              <a:noFill/>
              <a:prstDash val="solid"/>
              <a:miter/>
            </a:ln>
          </p:spPr>
          <p:txBody>
            <a:bodyPr rtlCol="0" anchor="ctr"/>
            <a:lstStyle/>
            <a:p>
              <a:endParaRPr lang="en-US" sz="1350"/>
            </a:p>
          </p:txBody>
        </p:sp>
        <p:sp>
          <p:nvSpPr>
            <p:cNvPr id="11" name="Freeform 10">
              <a:extLst>
                <a:ext uri="{FF2B5EF4-FFF2-40B4-BE49-F238E27FC236}">
                  <a16:creationId xmlns:a16="http://schemas.microsoft.com/office/drawing/2014/main" id="{239549C7-E884-6249-9EB9-69D6C8FA9B08}"/>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FF6C37"/>
            </a:solidFill>
            <a:ln w="4383" cap="flat">
              <a:noFill/>
              <a:prstDash val="solid"/>
              <a:miter/>
            </a:ln>
          </p:spPr>
          <p:txBody>
            <a:bodyPr rtlCol="0" anchor="ctr"/>
            <a:lstStyle/>
            <a:p>
              <a:endParaRPr lang="en-US" sz="1350"/>
            </a:p>
          </p:txBody>
        </p:sp>
        <p:sp>
          <p:nvSpPr>
            <p:cNvPr id="12" name="Freeform 11">
              <a:extLst>
                <a:ext uri="{FF2B5EF4-FFF2-40B4-BE49-F238E27FC236}">
                  <a16:creationId xmlns:a16="http://schemas.microsoft.com/office/drawing/2014/main" id="{BA291CC7-4D21-6246-BBE8-BE37FF1F6D4A}"/>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FF8D6B"/>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Clinical Staff Development: Diabetes |  © Tufts Medicine 08/2025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7" name="Title 9">
            <a:extLst>
              <a:ext uri="{FF2B5EF4-FFF2-40B4-BE49-F238E27FC236}">
                <a16:creationId xmlns:a16="http://schemas.microsoft.com/office/drawing/2014/main" id="{78E9D7A4-1831-B547-B6FF-29DD26BA86A4}"/>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chemeClr val="bg1"/>
                </a:solidFill>
                <a:latin typeface="Rockwell" panose="02060603020205020403" pitchFamily="18" charset="77"/>
                <a:ea typeface="Roboto" panose="02000000000000000000" pitchFamily="2" charset="0"/>
              </a:defRPr>
            </a:lvl1pPr>
          </a:lstStyle>
          <a:p>
            <a:r>
              <a:rPr lang="en-US"/>
              <a:t>Click to edit </a:t>
            </a:r>
            <a:br>
              <a:rPr lang="en-US"/>
            </a:br>
            <a:r>
              <a:rPr lang="en-US"/>
              <a:t>Master title style</a:t>
            </a:r>
          </a:p>
        </p:txBody>
      </p:sp>
      <p:pic>
        <p:nvPicPr>
          <p:cNvPr id="6" name="Picture 5" descr="Logo, icon&#10;&#10;Description automatically generated">
            <a:extLst>
              <a:ext uri="{FF2B5EF4-FFF2-40B4-BE49-F238E27FC236}">
                <a16:creationId xmlns:a16="http://schemas.microsoft.com/office/drawing/2014/main" id="{C5395E0F-9E62-D440-BFB2-DADCF8E65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17208075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_5">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934F808-7638-9A4C-A53E-67AA17012633}"/>
              </a:ext>
            </a:extLst>
          </p:cNvPr>
          <p:cNvGrpSpPr/>
          <p:nvPr/>
        </p:nvGrpSpPr>
        <p:grpSpPr>
          <a:xfrm>
            <a:off x="0" y="0"/>
            <a:ext cx="3552444" cy="4736592"/>
            <a:chOff x="0" y="0"/>
            <a:chExt cx="4736592" cy="4736592"/>
          </a:xfrm>
        </p:grpSpPr>
        <p:sp>
          <p:nvSpPr>
            <p:cNvPr id="12" name="Freeform 11">
              <a:extLst>
                <a:ext uri="{FF2B5EF4-FFF2-40B4-BE49-F238E27FC236}">
                  <a16:creationId xmlns:a16="http://schemas.microsoft.com/office/drawing/2014/main" id="{44131CA3-5DBC-F441-A7AA-FF8E71F571A5}"/>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65625A74-2654-824F-944D-155116E3F97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BC5A6A83-365D-A44F-9658-0B157F961C6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sp>
        <p:nvSpPr>
          <p:cNvPr id="7" name="Picture 4">
            <a:extLst>
              <a:ext uri="{FF2B5EF4-FFF2-40B4-BE49-F238E27FC236}">
                <a16:creationId xmlns:a16="http://schemas.microsoft.com/office/drawing/2014/main" id="{D52B8B79-DAD5-0A42-A74C-CA46B01AA205}"/>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sp>
        <p:nvSpPr>
          <p:cNvPr id="3" name="Footer Placeholder 2">
            <a:extLst>
              <a:ext uri="{FF2B5EF4-FFF2-40B4-BE49-F238E27FC236}">
                <a16:creationId xmlns:a16="http://schemas.microsoft.com/office/drawing/2014/main" id="{05804B0A-551C-3E41-8A86-2B08A543D43C}"/>
              </a:ext>
            </a:extLst>
          </p:cNvPr>
          <p:cNvSpPr>
            <a:spLocks noGrp="1"/>
          </p:cNvSpPr>
          <p:nvPr>
            <p:ph type="ftr" sz="quarter" idx="10"/>
          </p:nvPr>
        </p:nvSpPr>
        <p:spPr/>
        <p:txBody>
          <a:bodyPr/>
          <a:lstStyle/>
          <a:p>
            <a:r>
              <a:rPr lang="en-US"/>
              <a:t>Clinical Staff Development: Diabetes |  © Tufts Medicine 08/2025 |  Private and confidential. Not for redistribution.</a:t>
            </a:r>
            <a:endParaRPr lang="en-US" dirty="0"/>
          </a:p>
        </p:txBody>
      </p:sp>
      <p:sp>
        <p:nvSpPr>
          <p:cNvPr id="6" name="Slide Number Placeholder 5">
            <a:extLst>
              <a:ext uri="{FF2B5EF4-FFF2-40B4-BE49-F238E27FC236}">
                <a16:creationId xmlns:a16="http://schemas.microsoft.com/office/drawing/2014/main" id="{A49DCB70-29C5-1E46-BBAC-BF5A5E606DD6}"/>
              </a:ext>
            </a:extLst>
          </p:cNvPr>
          <p:cNvSpPr>
            <a:spLocks noGrp="1"/>
          </p:cNvSpPr>
          <p:nvPr>
            <p:ph type="sldNum" sz="quarter" idx="1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750">
                <a:solidFill>
                  <a:schemeClr val="tx1"/>
                </a:solidFill>
              </a:defRPr>
            </a:lvl9pPr>
          </a:lstStyle>
          <a:p>
            <a:pPr lvl="8"/>
            <a:fld id="{63DCA5C9-2E11-4C67-86EB-AE1DE127DC64}" type="slidenum">
              <a:rPr lang="en-US" smtClean="0"/>
              <a:pPr lvl="8"/>
              <a:t>‹#›</a:t>
            </a:fld>
            <a:endParaRPr lang="en-US" dirty="0"/>
          </a:p>
        </p:txBody>
      </p:sp>
      <p:sp>
        <p:nvSpPr>
          <p:cNvPr id="8" name="Title 9">
            <a:extLst>
              <a:ext uri="{FF2B5EF4-FFF2-40B4-BE49-F238E27FC236}">
                <a16:creationId xmlns:a16="http://schemas.microsoft.com/office/drawing/2014/main" id="{12C9CE0F-0EE5-5B4E-8C39-81B53D6A5035}"/>
              </a:ext>
            </a:extLst>
          </p:cNvPr>
          <p:cNvSpPr>
            <a:spLocks noGrp="1"/>
          </p:cNvSpPr>
          <p:nvPr>
            <p:ph type="title" hasCustomPrompt="1"/>
          </p:nvPr>
        </p:nvSpPr>
        <p:spPr>
          <a:xfrm>
            <a:off x="1109662" y="1254126"/>
            <a:ext cx="7687866" cy="5141913"/>
          </a:xfrm>
        </p:spPr>
        <p:txBody>
          <a:bodyPr tIns="1600200" rIns="0" bIns="0" anchor="t" anchorCtr="0"/>
          <a:lstStyle>
            <a:lvl1pPr>
              <a:lnSpc>
                <a:spcPct val="90000"/>
              </a:lnSpc>
              <a:defRPr sz="3300" b="0" i="0">
                <a:solidFill>
                  <a:srgbClr val="0047C7"/>
                </a:solidFill>
                <a:latin typeface="Rockwell" panose="02060603020205020403" pitchFamily="18" charset="77"/>
                <a:ea typeface="Roboto" panose="02000000000000000000" pitchFamily="2" charset="0"/>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41565692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Styles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Clinical Staff Development: Diabetes |  © Tufts Medicine 08/2025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8" name="Content Placeholder 4">
            <a:extLst>
              <a:ext uri="{FF2B5EF4-FFF2-40B4-BE49-F238E27FC236}">
                <a16:creationId xmlns:a16="http://schemas.microsoft.com/office/drawing/2014/main" id="{6185740E-6E5D-8945-8423-BA8DD954ADC2}"/>
              </a:ext>
            </a:extLst>
          </p:cNvPr>
          <p:cNvSpPr txBox="1">
            <a:spLocks/>
          </p:cNvSpPr>
          <p:nvPr/>
        </p:nvSpPr>
        <p:spPr>
          <a:xfrm>
            <a:off x="6353175" y="1576388"/>
            <a:ext cx="2444354"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b="1" dirty="0">
                <a:ea typeface="Corbel" charset="0"/>
                <a:cs typeface="Corbel" charset="0"/>
              </a:rPr>
              <a:t>Preloaded text styles</a:t>
            </a:r>
            <a:endParaRPr lang="en-US" sz="900" dirty="0">
              <a:ea typeface="Corbel" charset="0"/>
              <a:cs typeface="Corbel" charset="0"/>
            </a:endParaRPr>
          </a:p>
          <a:p>
            <a:r>
              <a:rPr lang="en-US" sz="900" dirty="0">
                <a:ea typeface="Corbel" charset="0"/>
                <a:cs typeface="Corbel" charset="0"/>
              </a:rPr>
              <a:t>All approved fonts, sizes, text colors and bullets are preloaded into the ”list level” arrows. Standard body copy is the default “first level”, and you can switch to other pre-approved styles by clicking through the arrows. </a:t>
            </a:r>
            <a:br>
              <a:rPr lang="en-US" sz="900" dirty="0">
                <a:ea typeface="Corbel" charset="0"/>
                <a:cs typeface="Corbel" charset="0"/>
              </a:rPr>
            </a:br>
            <a:br>
              <a:rPr lang="en-US" sz="900" dirty="0">
                <a:ea typeface="Corbel" charset="0"/>
                <a:cs typeface="Corbel" charset="0"/>
              </a:rPr>
            </a:br>
            <a:r>
              <a:rPr lang="en-US" sz="900" dirty="0">
                <a:ea typeface="Corbel" charset="0"/>
                <a:cs typeface="Corbel" charset="0"/>
              </a:rPr>
              <a:t>Using the “Bullet” icon is discouraged, as it will default to the built-in PowerPoint indent/bullet </a:t>
            </a:r>
            <a:br>
              <a:rPr lang="en-US" sz="900" dirty="0">
                <a:ea typeface="Corbel" charset="0"/>
                <a:cs typeface="Corbel" charset="0"/>
              </a:rPr>
            </a:br>
            <a:r>
              <a:rPr lang="en-US" sz="900" dirty="0">
                <a:ea typeface="Corbel" charset="0"/>
                <a:cs typeface="Corbel" charset="0"/>
              </a:rPr>
              <a:t>styles and will not make use of the custom indent/bullet styles. </a:t>
            </a:r>
            <a:br>
              <a:rPr lang="en-US" sz="900" dirty="0">
                <a:ea typeface="Corbel" charset="0"/>
                <a:cs typeface="Corbel" charset="0"/>
              </a:rPr>
            </a:br>
            <a:br>
              <a:rPr lang="en-US" sz="900" dirty="0">
                <a:ea typeface="Corbel" charset="0"/>
                <a:cs typeface="Corbel" charset="0"/>
              </a:rPr>
            </a:br>
            <a:r>
              <a:rPr lang="en-US" sz="900" dirty="0">
                <a:ea typeface="Corbel" charset="0"/>
                <a:cs typeface="Corbel" charset="0"/>
              </a:rPr>
              <a:t>Instead, use the “Decrease/Increase List Level” buttons in the Home tab for all text adjustments to ensure all fonts, colors, sizes remain </a:t>
            </a:r>
            <a:br>
              <a:rPr lang="en-US" sz="900" dirty="0">
                <a:ea typeface="Corbel" charset="0"/>
                <a:cs typeface="Corbel" charset="0"/>
              </a:rPr>
            </a:br>
            <a:r>
              <a:rPr lang="en-US" sz="900" dirty="0">
                <a:ea typeface="Corbel" charset="0"/>
                <a:cs typeface="Corbel" charset="0"/>
              </a:rPr>
              <a:t>on brand. </a:t>
            </a:r>
            <a:br>
              <a:rPr lang="en-US" sz="900" dirty="0">
                <a:ea typeface="Corbel" charset="0"/>
                <a:cs typeface="Corbel" charset="0"/>
              </a:rPr>
            </a:br>
            <a:br>
              <a:rPr lang="en-US" sz="900" dirty="0">
                <a:ea typeface="Corbel" charset="0"/>
                <a:cs typeface="Corbel" charset="0"/>
              </a:rPr>
            </a:br>
            <a:r>
              <a:rPr lang="en-US" sz="900" dirty="0">
                <a:ea typeface="Corbel" charset="0"/>
                <a:cs typeface="Corbel" charset="0"/>
              </a:rPr>
              <a:t>The standard text options are shown to the left, but different text boxes have different preloaded options depending on the specific layout.</a:t>
            </a:r>
          </a:p>
          <a:p>
            <a:endParaRPr lang="en-US" sz="900"/>
          </a:p>
        </p:txBody>
      </p:sp>
      <p:grpSp>
        <p:nvGrpSpPr>
          <p:cNvPr id="10" name="Group 9">
            <a:extLst>
              <a:ext uri="{FF2B5EF4-FFF2-40B4-BE49-F238E27FC236}">
                <a16:creationId xmlns:a16="http://schemas.microsoft.com/office/drawing/2014/main" id="{31B66E29-DC4F-404A-A4F2-8860E6327AEB}"/>
              </a:ext>
            </a:extLst>
          </p:cNvPr>
          <p:cNvGrpSpPr/>
          <p:nvPr/>
        </p:nvGrpSpPr>
        <p:grpSpPr>
          <a:xfrm>
            <a:off x="1119187" y="1576389"/>
            <a:ext cx="5062537" cy="1080037"/>
            <a:chOff x="1149330" y="1584325"/>
            <a:chExt cx="6734194" cy="1077501"/>
          </a:xfrm>
        </p:grpSpPr>
        <p:pic>
          <p:nvPicPr>
            <p:cNvPr id="11" name="Picture 10">
              <a:extLst>
                <a:ext uri="{FF2B5EF4-FFF2-40B4-BE49-F238E27FC236}">
                  <a16:creationId xmlns:a16="http://schemas.microsoft.com/office/drawing/2014/main" id="{5B97637F-F1E7-A649-88D5-8B461606432E}"/>
                </a:ext>
              </a:extLst>
            </p:cNvPr>
            <p:cNvPicPr>
              <a:picLocks noChangeAspect="1"/>
            </p:cNvPicPr>
            <p:nvPr/>
          </p:nvPicPr>
          <p:blipFill rotWithShape="1">
            <a:blip r:embed="rId3">
              <a:extLst>
                <a:ext uri="{28A0092B-C50C-407E-A947-70E740481C1C}">
                  <a14:useLocalDpi xmlns:a14="http://schemas.microsoft.com/office/drawing/2010/main"/>
                </a:ext>
              </a:extLst>
            </a:blip>
            <a:srcRect l="9203"/>
            <a:stretch/>
          </p:blipFill>
          <p:spPr>
            <a:xfrm>
              <a:off x="1149330" y="1584325"/>
              <a:ext cx="6734194" cy="1077501"/>
            </a:xfrm>
            <a:prstGeom prst="rect">
              <a:avLst/>
            </a:prstGeom>
            <a:ln>
              <a:noFill/>
            </a:ln>
          </p:spPr>
        </p:pic>
        <p:sp>
          <p:nvSpPr>
            <p:cNvPr id="12" name="TextBox 11">
              <a:extLst>
                <a:ext uri="{FF2B5EF4-FFF2-40B4-BE49-F238E27FC236}">
                  <a16:creationId xmlns:a16="http://schemas.microsoft.com/office/drawing/2014/main" id="{E4F6AFDA-68CC-C14D-BF0B-BBE6390E033D}"/>
                </a:ext>
              </a:extLst>
            </p:cNvPr>
            <p:cNvSpPr txBox="1"/>
            <p:nvPr/>
          </p:nvSpPr>
          <p:spPr>
            <a:xfrm>
              <a:off x="5786518" y="1855811"/>
              <a:ext cx="557460" cy="552697"/>
            </a:xfrm>
            <a:prstGeom prst="rect">
              <a:avLst/>
            </a:prstGeom>
            <a:noFill/>
          </p:spPr>
          <p:txBody>
            <a:bodyPr wrap="square" rtlCol="0">
              <a:spAutoFit/>
            </a:bodyPr>
            <a:lstStyle/>
            <a:p>
              <a:r>
                <a:rPr lang="en-US" sz="3000" dirty="0">
                  <a:solidFill>
                    <a:srgbClr val="C00000"/>
                  </a:solidFill>
                </a:rPr>
                <a:t>X</a:t>
              </a:r>
            </a:p>
          </p:txBody>
        </p:sp>
        <p:sp>
          <p:nvSpPr>
            <p:cNvPr id="14" name="Oval 13">
              <a:extLst>
                <a:ext uri="{FF2B5EF4-FFF2-40B4-BE49-F238E27FC236}">
                  <a16:creationId xmlns:a16="http://schemas.microsoft.com/office/drawing/2014/main" id="{B8E7A103-7DC5-EC4B-9415-1EB8C6EFBCDE}"/>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sz="1350" dirty="0"/>
            </a:p>
          </p:txBody>
        </p:sp>
      </p:grpSp>
      <p:sp>
        <p:nvSpPr>
          <p:cNvPr id="15" name="TextBox 14">
            <a:extLst>
              <a:ext uri="{FF2B5EF4-FFF2-40B4-BE49-F238E27FC236}">
                <a16:creationId xmlns:a16="http://schemas.microsoft.com/office/drawing/2014/main" id="{07B2E404-454A-F44E-A26A-77501CC24913}"/>
              </a:ext>
            </a:extLst>
          </p:cNvPr>
          <p:cNvSpPr txBox="1"/>
          <p:nvPr/>
        </p:nvSpPr>
        <p:spPr>
          <a:xfrm>
            <a:off x="1119187" y="2968627"/>
            <a:ext cx="5060155" cy="2795023"/>
          </a:xfrm>
          <a:prstGeom prst="rect">
            <a:avLst/>
          </a:prstGeom>
          <a:noFill/>
        </p:spPr>
        <p:txBody>
          <a:bodyPr wrap="square" lIns="0" tIns="68580" rIns="0" bIns="0" rtlCol="0">
            <a:normAutofit/>
          </a:bodyPr>
          <a:lstStyle/>
          <a:p>
            <a:pPr marL="0" marR="0" lvl="0" indent="0" algn="l" defTabSz="685800" rtl="0" eaLnBrk="1" fontAlgn="auto" latinLnBrk="0" hangingPunct="1">
              <a:lnSpc>
                <a:spcPct val="100000"/>
              </a:lnSpc>
              <a:spcBef>
                <a:spcPts val="0"/>
              </a:spcBef>
              <a:spcAft>
                <a:spcPts val="450"/>
              </a:spcAft>
              <a:buClrTx/>
              <a:buSzTx/>
              <a:buFont typeface="Arial" panose="020B0604020202020204" pitchFamily="34" charset="0"/>
              <a:buNone/>
              <a:tabLst/>
              <a:defRPr/>
            </a:pPr>
            <a:r>
              <a:rPr kumimoji="0" lang="en-US" sz="135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1 – 18pt Arial (body copy)</a:t>
            </a:r>
          </a:p>
          <a:p>
            <a:pPr marL="0" marR="0" lvl="1" indent="0" algn="l" defTabSz="685800" rtl="0" eaLnBrk="1" fontAlgn="auto" latinLnBrk="0" hangingPunct="1">
              <a:lnSpc>
                <a:spcPct val="100000"/>
              </a:lnSpc>
              <a:spcBef>
                <a:spcPts val="0"/>
              </a:spcBef>
              <a:spcAft>
                <a:spcPts val="450"/>
              </a:spcAft>
              <a:buClr>
                <a:srgbClr val="00348E"/>
              </a:buClr>
              <a:buSzTx/>
              <a:buFontTx/>
              <a:buNone/>
              <a:tabLst>
                <a:tab pos="210741" algn="l"/>
              </a:tabLst>
              <a:defRPr/>
            </a:pPr>
            <a:r>
              <a:rPr kumimoji="0" lang="en-US" sz="1350" b="1" i="0" u="none" strike="noStrike" kern="1200" cap="none" spc="0" normalizeH="0" baseline="0" noProof="0">
                <a:ln>
                  <a:noFill/>
                </a:ln>
                <a:solidFill>
                  <a:schemeClr val="tx2"/>
                </a:solidFill>
                <a:effectLst/>
                <a:uLnTx/>
                <a:uFillTx/>
                <a:latin typeface="+mn-lt"/>
                <a:ea typeface="Roboto" panose="02000000000000000000" pitchFamily="2" charset="0"/>
                <a:cs typeface="Times New Roman" panose="02020603050405020304" pitchFamily="18" charset="0"/>
              </a:rPr>
              <a:t>Text level 2 – 18pt Arial Bold (Subhead)</a:t>
            </a:r>
          </a:p>
          <a:p>
            <a:pPr marL="212598" marR="0" lvl="2" indent="-212598" algn="l" defTabSz="219456" rtl="0" eaLnBrk="1" fontAlgn="auto" latinLnBrk="0" hangingPunct="1">
              <a:lnSpc>
                <a:spcPct val="100000"/>
              </a:lnSpc>
              <a:spcBef>
                <a:spcPts val="0"/>
              </a:spcBef>
              <a:spcAft>
                <a:spcPts val="450"/>
              </a:spcAft>
              <a:buClr>
                <a:srgbClr val="000000"/>
              </a:buClr>
              <a:buSzTx/>
              <a:buFont typeface="Arial" panose="020B0604020202020204" pitchFamily="34" charset="0"/>
              <a:buChar char="•"/>
              <a:tabLst>
                <a:tab pos="207169" algn="l"/>
                <a:tab pos="438150" algn="l"/>
              </a:tabLst>
              <a:defRPr/>
            </a:pPr>
            <a:r>
              <a:rPr kumimoji="0" lang="en-US" sz="135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3 – 18pt Arial Bullet 1)</a:t>
            </a:r>
          </a:p>
          <a:p>
            <a:pPr marL="426244" marR="0" lvl="3" indent="-214313" algn="l" defTabSz="219456" rtl="0" eaLnBrk="1" fontAlgn="auto" latinLnBrk="0" hangingPunct="1">
              <a:lnSpc>
                <a:spcPct val="100000"/>
              </a:lnSpc>
              <a:spcBef>
                <a:spcPts val="0"/>
              </a:spcBef>
              <a:spcAft>
                <a:spcPts val="450"/>
              </a:spcAft>
              <a:buClr>
                <a:srgbClr val="000000"/>
              </a:buClr>
              <a:buSzPct val="100000"/>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4 – 16pt Arial (Bullet 2)</a:t>
            </a:r>
          </a:p>
          <a:p>
            <a:pPr marL="637794" marR="0" lvl="4" indent="-212598" algn="l" defTabSz="219456" rtl="0" eaLnBrk="1" fontAlgn="auto" latinLnBrk="0" hangingPunct="1">
              <a:lnSpc>
                <a:spcPct val="100000"/>
              </a:lnSpc>
              <a:spcBef>
                <a:spcPts val="0"/>
              </a:spcBef>
              <a:spcAft>
                <a:spcPts val="450"/>
              </a:spcAft>
              <a:buClr>
                <a:srgbClr val="000000"/>
              </a:buClr>
              <a:buSzPct val="100000"/>
              <a:buFont typeface="Arial" panose="020B0604020202020204" pitchFamily="34" charset="0"/>
              <a:buChar char="•"/>
              <a:tabLst>
                <a:tab pos="219456" algn="l"/>
                <a:tab pos="438912" algn="l"/>
              </a:tabLst>
              <a:defRPr/>
            </a:pPr>
            <a:r>
              <a:rPr kumimoji="0" lang="en-US" sz="12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5 – 16pt Arial (Bullet 3)</a:t>
            </a:r>
          </a:p>
          <a:p>
            <a:pPr marL="212598" marR="0" lvl="5" indent="-212598" algn="l" defTabSz="685800" rtl="0" eaLnBrk="1" fontAlgn="auto" latinLnBrk="0" hangingPunct="1">
              <a:lnSpc>
                <a:spcPct val="100000"/>
              </a:lnSpc>
              <a:spcBef>
                <a:spcPts val="0"/>
              </a:spcBef>
              <a:spcAft>
                <a:spcPts val="450"/>
              </a:spcAft>
              <a:buClr>
                <a:srgbClr val="000000"/>
              </a:buClr>
              <a:buSzPct val="100000"/>
              <a:buFont typeface="+mj-lt"/>
              <a:buAutoNum type="arabicPeriod"/>
              <a:tabLst/>
              <a:defRPr/>
            </a:pPr>
            <a:r>
              <a:rPr kumimoji="0" lang="en-US" sz="135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6 – 18pt Arial (Number 1)</a:t>
            </a:r>
          </a:p>
          <a:p>
            <a:pPr marL="425196" marR="0" lvl="6" indent="-212598" algn="l" defTabSz="685800" rtl="0" eaLnBrk="1" fontAlgn="auto" latinLnBrk="0" hangingPunct="1">
              <a:lnSpc>
                <a:spcPct val="100000"/>
              </a:lnSpc>
              <a:spcBef>
                <a:spcPts val="0"/>
              </a:spcBef>
              <a:spcAft>
                <a:spcPts val="450"/>
              </a:spcAft>
              <a:buClr>
                <a:srgbClr val="000000"/>
              </a:buClr>
              <a:buSzPct val="100000"/>
              <a:buFont typeface="+mj-lt"/>
              <a:buAutoNum type="arabicPeriod"/>
              <a:tabLst/>
              <a:defRPr/>
            </a:pPr>
            <a:r>
              <a:rPr kumimoji="0" lang="en-US" sz="120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rPr>
              <a:t>Text level 7 – 16pt Arial (Number 2)</a:t>
            </a:r>
          </a:p>
          <a:p>
            <a:pPr marL="212598" marR="0" lvl="2" indent="-212598" algn="l" defTabSz="219456" rtl="0" eaLnBrk="1" fontAlgn="auto" latinLnBrk="0" hangingPunct="1">
              <a:lnSpc>
                <a:spcPct val="100000"/>
              </a:lnSpc>
              <a:spcBef>
                <a:spcPts val="0"/>
              </a:spcBef>
              <a:spcAft>
                <a:spcPts val="450"/>
              </a:spcAft>
              <a:buClr>
                <a:srgbClr val="000000"/>
              </a:buClr>
              <a:buSzTx/>
              <a:buFont typeface="Arial" panose="020B0604020202020204" pitchFamily="34" charset="0"/>
              <a:buChar char="•"/>
              <a:tabLst>
                <a:tab pos="207169" algn="l"/>
                <a:tab pos="438150" algn="l"/>
              </a:tabLst>
              <a:defRPr/>
            </a:pPr>
            <a:endParaRPr kumimoji="0" lang="en-US" sz="1350" b="0" i="0" u="none" strike="noStrike" kern="1200" cap="none" spc="0" normalizeH="0" baseline="0" noProof="0">
              <a:ln>
                <a:noFill/>
              </a:ln>
              <a:solidFill>
                <a:srgbClr val="000000"/>
              </a:solidFill>
              <a:effectLst/>
              <a:uLnTx/>
              <a:uFillTx/>
              <a:latin typeface="+mn-lt"/>
              <a:ea typeface="Roboto" panose="02000000000000000000" pitchFamily="2" charset="0"/>
              <a:cs typeface="Times New Roman" panose="02020603050405020304" pitchFamily="18" charset="0"/>
            </a:endParaRPr>
          </a:p>
          <a:p>
            <a:pPr marL="0" indent="-2743200" algn="l">
              <a:spcAft>
                <a:spcPts val="450"/>
              </a:spcAft>
            </a:pPr>
            <a:endParaRPr lang="en-US" sz="1350" b="0" i="0">
              <a:solidFill>
                <a:schemeClr val="tx1"/>
              </a:solidFill>
              <a:latin typeface="+mn-lt"/>
              <a:ea typeface="Roboto" panose="02000000000000000000" pitchFamily="2" charset="0"/>
              <a:cs typeface="Times New Roman" panose="02020603050405020304" pitchFamily="18" charset="0"/>
            </a:endParaRPr>
          </a:p>
        </p:txBody>
      </p:sp>
      <p:sp>
        <p:nvSpPr>
          <p:cNvPr id="17" name="TextBox 16">
            <a:extLst>
              <a:ext uri="{FF2B5EF4-FFF2-40B4-BE49-F238E27FC236}">
                <a16:creationId xmlns:a16="http://schemas.microsoft.com/office/drawing/2014/main" id="{4843289F-F8DD-BF49-BBFA-52C039B26631}"/>
              </a:ext>
            </a:extLst>
          </p:cNvPr>
          <p:cNvSpPr txBox="1"/>
          <p:nvPr/>
        </p:nvSpPr>
        <p:spPr>
          <a:xfrm>
            <a:off x="1119187" y="457200"/>
            <a:ext cx="5062538"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Preloaded text styles</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8" name="Picture 17" descr="Logo, icon&#10;&#10;Description automatically generated">
            <a:extLst>
              <a:ext uri="{FF2B5EF4-FFF2-40B4-BE49-F238E27FC236}">
                <a16:creationId xmlns:a16="http://schemas.microsoft.com/office/drawing/2014/main" id="{0AFD6DBF-4CF5-9C40-B976-FB88B63B9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10068523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5">
            <a:extLst>
              <a:ext uri="{FF2B5EF4-FFF2-40B4-BE49-F238E27FC236}">
                <a16:creationId xmlns:a16="http://schemas.microsoft.com/office/drawing/2014/main" id="{1FE286EA-2092-2B48-969E-1B5A2F8D05E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9662" y="1581150"/>
            <a:ext cx="7687866"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Clinical Staff Development: Diabetes |  © Tufts Medicine 08/2025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lvl1pPr>
              <a:defRPr sz="750"/>
            </a:lvl1p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322871053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full image with head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Clinical Staff Development: Diabetes |  © Tufts Medicine 08/2025 |  Private and confidential. Not for redistribution.</a:t>
            </a:r>
            <a:endParaRPr lang="en-US" dirty="0"/>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63DCA5C9-2E11-4C67-86EB-AE1DE127DC64}" type="slidenum">
              <a:rPr lang="en-US" smtClean="0"/>
              <a:pPr/>
              <a:t>‹#›</a:t>
            </a:fld>
            <a:endParaRPr lang="en-US" dirty="0"/>
          </a:p>
        </p:txBody>
      </p:sp>
      <p:sp>
        <p:nvSpPr>
          <p:cNvPr id="8" name="Picture Placeholder 4">
            <a:extLst>
              <a:ext uri="{FF2B5EF4-FFF2-40B4-BE49-F238E27FC236}">
                <a16:creationId xmlns:a16="http://schemas.microsoft.com/office/drawing/2014/main" id="{68A0BB74-2340-FF49-8BC2-95989AFD59AF}"/>
              </a:ext>
            </a:extLst>
          </p:cNvPr>
          <p:cNvSpPr>
            <a:spLocks noGrp="1"/>
          </p:cNvSpPr>
          <p:nvPr>
            <p:ph type="pic" sz="quarter" idx="23"/>
          </p:nvPr>
        </p:nvSpPr>
        <p:spPr>
          <a:xfrm>
            <a:off x="1109663" y="1581150"/>
            <a:ext cx="7685484" cy="4822825"/>
          </a:xfrm>
          <a:solidFill>
            <a:schemeClr val="bg1">
              <a:lumMod val="75000"/>
            </a:schemeClr>
          </a:solidFill>
        </p:spPr>
        <p:txBody>
          <a:bodyPr tIns="2651760"/>
          <a:lstStyle>
            <a:lvl1pPr algn="ctr">
              <a:defRPr/>
            </a:lvl1pPr>
          </a:lstStyle>
          <a:p>
            <a:r>
              <a:rPr lang="en-US"/>
              <a:t>Click icon to add picture</a:t>
            </a:r>
          </a:p>
        </p:txBody>
      </p:sp>
      <p:sp>
        <p:nvSpPr>
          <p:cNvPr id="9" name="Picture 5">
            <a:extLst>
              <a:ext uri="{FF2B5EF4-FFF2-40B4-BE49-F238E27FC236}">
                <a16:creationId xmlns:a16="http://schemas.microsoft.com/office/drawing/2014/main" id="{8CDDCB67-33FA-A240-B821-E512E8E2B6F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7328693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BEE3138-6B02-C347-A590-9B766E7E1B05}"/>
              </a:ext>
            </a:extLst>
          </p:cNvPr>
          <p:cNvSpPr>
            <a:spLocks noGrp="1"/>
          </p:cNvSpPr>
          <p:nvPr>
            <p:ph type="pic" sz="quarter" idx="10"/>
          </p:nvPr>
        </p:nvSpPr>
        <p:spPr>
          <a:xfrm>
            <a:off x="1109662" y="454024"/>
            <a:ext cx="7687866" cy="5942014"/>
          </a:xfrm>
          <a:solidFill>
            <a:schemeClr val="bg1">
              <a:lumMod val="75000"/>
            </a:schemeClr>
          </a:solidFill>
        </p:spPr>
        <p:txBody>
          <a:bodyPr tIns="2468880"/>
          <a:lstStyle>
            <a:lvl1pPr algn="ctr">
              <a:defRPr>
                <a:solidFill>
                  <a:schemeClr val="tx2"/>
                </a:solidFill>
              </a:defRPr>
            </a:lvl1pPr>
          </a:lstStyle>
          <a:p>
            <a:r>
              <a:rPr lang="en-US"/>
              <a:t>Click icon to add picture</a:t>
            </a:r>
          </a:p>
        </p:txBody>
      </p:sp>
      <p:sp>
        <p:nvSpPr>
          <p:cNvPr id="3" name="Footer Placeholder 2">
            <a:extLst>
              <a:ext uri="{FF2B5EF4-FFF2-40B4-BE49-F238E27FC236}">
                <a16:creationId xmlns:a16="http://schemas.microsoft.com/office/drawing/2014/main" id="{97E92132-40F9-DF45-A214-EF527D96CA32}"/>
              </a:ext>
            </a:extLst>
          </p:cNvPr>
          <p:cNvSpPr>
            <a:spLocks noGrp="1"/>
          </p:cNvSpPr>
          <p:nvPr>
            <p:ph type="ftr" sz="quarter" idx="12"/>
          </p:nvPr>
        </p:nvSpPr>
        <p:spPr/>
        <p:txBody>
          <a:bodyPr/>
          <a:lstStyle/>
          <a:p>
            <a:pPr lvl="8"/>
            <a:r>
              <a:rPr lang="en-US"/>
              <a:t>Clinical Staff Development: Diabetes |  © Tufts Medicine 08/2025 |  Private and confidential. Not for redistribution.</a:t>
            </a:r>
            <a:endParaRPr lang="en-US" dirty="0"/>
          </a:p>
        </p:txBody>
      </p:sp>
      <p:sp>
        <p:nvSpPr>
          <p:cNvPr id="4" name="Slide Number Placeholder 3">
            <a:extLst>
              <a:ext uri="{FF2B5EF4-FFF2-40B4-BE49-F238E27FC236}">
                <a16:creationId xmlns:a16="http://schemas.microsoft.com/office/drawing/2014/main" id="{8462FA05-83B8-1345-9894-31CC66447F91}"/>
              </a:ext>
            </a:extLst>
          </p:cNvPr>
          <p:cNvSpPr>
            <a:spLocks noGrp="1"/>
          </p:cNvSpPr>
          <p:nvPr>
            <p:ph type="sldNum" sz="quarter" idx="13"/>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F1A2AA47-C422-AD40-888C-5F0D66638451}"/>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31742102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full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Clinical Staff Development: Diabetes |  © Tufts Medicine 08/2025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sp>
        <p:nvSpPr>
          <p:cNvPr id="7" name="Chart Placeholder 6">
            <a:extLst>
              <a:ext uri="{FF2B5EF4-FFF2-40B4-BE49-F238E27FC236}">
                <a16:creationId xmlns:a16="http://schemas.microsoft.com/office/drawing/2014/main" id="{0203C4E6-EC7C-1F40-86EA-065A6220FC54}"/>
              </a:ext>
            </a:extLst>
          </p:cNvPr>
          <p:cNvSpPr>
            <a:spLocks noGrp="1"/>
          </p:cNvSpPr>
          <p:nvPr>
            <p:ph type="chart" sz="quarter" idx="20"/>
          </p:nvPr>
        </p:nvSpPr>
        <p:spPr>
          <a:xfrm>
            <a:off x="1109662" y="454026"/>
            <a:ext cx="7687866" cy="5949950"/>
          </a:xfrm>
          <a:pattFill prst="pct10">
            <a:fgClr>
              <a:schemeClr val="tx1"/>
            </a:fgClr>
            <a:bgClr>
              <a:schemeClr val="bg1"/>
            </a:bgClr>
          </a:pattFill>
        </p:spPr>
        <p:txBody>
          <a:bodyPr tIns="2560320"/>
          <a:lstStyle>
            <a:lvl1pPr algn="ctr">
              <a:defRPr/>
            </a:lvl1pPr>
          </a:lstStyle>
          <a:p>
            <a:r>
              <a:rPr lang="en-US"/>
              <a:t>Click icon to add chart</a:t>
            </a:r>
          </a:p>
        </p:txBody>
      </p:sp>
      <p:sp>
        <p:nvSpPr>
          <p:cNvPr id="6" name="Picture 5">
            <a:extLst>
              <a:ext uri="{FF2B5EF4-FFF2-40B4-BE49-F238E27FC236}">
                <a16:creationId xmlns:a16="http://schemas.microsoft.com/office/drawing/2014/main" id="{29BD7782-4E99-6342-9724-69F3DEFE976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36085537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full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1109663" y="454026"/>
            <a:ext cx="7685483" cy="5949950"/>
          </a:xfrm>
          <a:pattFill prst="pct10">
            <a:fgClr>
              <a:schemeClr val="accent1"/>
            </a:fgClr>
            <a:bgClr>
              <a:schemeClr val="bg1"/>
            </a:bgClr>
          </a:pattFill>
        </p:spPr>
        <p:txBody>
          <a:bodyPr tIns="2514600"/>
          <a:lstStyle>
            <a:lvl1pPr algn="ctr">
              <a:defRPr sz="1350"/>
            </a:lvl1pPr>
          </a:lstStyle>
          <a:p>
            <a:r>
              <a:rPr lang="en-US"/>
              <a:t>Click icon to add table</a:t>
            </a:r>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a:t>Clinical Staff Development: Diabetes |  © Tufts Medicine 08/2025 |  Private and confidential. Not for redistribution.</a:t>
            </a:r>
            <a:endParaRPr lang="en-US" dirty="0"/>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pic>
        <p:nvPicPr>
          <p:cNvPr id="7" name="Picture 6" descr="Logo, icon&#10;&#10;Description automatically generated">
            <a:extLst>
              <a:ext uri="{FF2B5EF4-FFF2-40B4-BE49-F238E27FC236}">
                <a16:creationId xmlns:a16="http://schemas.microsoft.com/office/drawing/2014/main" id="{81C94482-CF0E-E449-9850-7B270549A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205607459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109662" y="1581150"/>
            <a:ext cx="3758804"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Clinical Staff Development: Diabetes |  © Tufts Medicine 08/2025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13" name="Content Placeholder 8">
            <a:extLst>
              <a:ext uri="{FF2B5EF4-FFF2-40B4-BE49-F238E27FC236}">
                <a16:creationId xmlns:a16="http://schemas.microsoft.com/office/drawing/2014/main" id="{001C55C3-023A-FF4E-A906-5C80997C28CA}"/>
              </a:ext>
            </a:extLst>
          </p:cNvPr>
          <p:cNvSpPr>
            <a:spLocks noGrp="1"/>
          </p:cNvSpPr>
          <p:nvPr>
            <p:ph sz="quarter" idx="21"/>
          </p:nvPr>
        </p:nvSpPr>
        <p:spPr>
          <a:xfrm>
            <a:off x="5039917" y="1581150"/>
            <a:ext cx="3763526"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p>
        </p:txBody>
      </p:sp>
      <p:sp>
        <p:nvSpPr>
          <p:cNvPr id="9" name="Picture 5">
            <a:extLst>
              <a:ext uri="{FF2B5EF4-FFF2-40B4-BE49-F238E27FC236}">
                <a16:creationId xmlns:a16="http://schemas.microsoft.com/office/drawing/2014/main" id="{40F75517-955D-FB4A-91BB-91AD90E865EB}"/>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228770849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2col_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ontent Placeholder 8">
            <a:extLst>
              <a:ext uri="{FF2B5EF4-FFF2-40B4-BE49-F238E27FC236}">
                <a16:creationId xmlns:a16="http://schemas.microsoft.com/office/drawing/2014/main" id="{320E0C70-CE32-7343-B66C-6613FA054DAA}"/>
              </a:ext>
            </a:extLst>
          </p:cNvPr>
          <p:cNvSpPr>
            <a:spLocks noGrp="1"/>
          </p:cNvSpPr>
          <p:nvPr>
            <p:ph sz="quarter" idx="16"/>
          </p:nvPr>
        </p:nvSpPr>
        <p:spPr>
          <a:xfrm>
            <a:off x="1109662" y="1581150"/>
            <a:ext cx="3758804"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a:t>Clinical Staff Development: Diabetes |  © Tufts Medicine 08/2025 |  Private and confidential. Not for redistribution.</a:t>
            </a:r>
            <a:endParaRPr lang="en-US" dirty="0"/>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3" name="Title 2">
            <a:extLst>
              <a:ext uri="{FF2B5EF4-FFF2-40B4-BE49-F238E27FC236}">
                <a16:creationId xmlns:a16="http://schemas.microsoft.com/office/drawing/2014/main" id="{CA1149F1-49B3-C542-803F-D3D2F88402E7}"/>
              </a:ext>
            </a:extLst>
          </p:cNvPr>
          <p:cNvSpPr>
            <a:spLocks noGrp="1"/>
          </p:cNvSpPr>
          <p:nvPr>
            <p:ph type="title"/>
          </p:nvPr>
        </p:nvSpPr>
        <p:spPr/>
        <p:txBody>
          <a:bodyPr/>
          <a:lstStyle/>
          <a:p>
            <a:r>
              <a:rPr lang="en-US"/>
              <a:t>Click to edit Master title style</a:t>
            </a:r>
            <a:endParaRPr lang="en-US" dirty="0"/>
          </a:p>
        </p:txBody>
      </p:sp>
      <p:sp>
        <p:nvSpPr>
          <p:cNvPr id="9" name="Text Placeholder 15">
            <a:extLst>
              <a:ext uri="{FF2B5EF4-FFF2-40B4-BE49-F238E27FC236}">
                <a16:creationId xmlns:a16="http://schemas.microsoft.com/office/drawing/2014/main" id="{9E105035-5CD1-3142-9C06-DB231CE5481B}"/>
              </a:ext>
            </a:extLst>
          </p:cNvPr>
          <p:cNvSpPr>
            <a:spLocks noGrp="1"/>
          </p:cNvSpPr>
          <p:nvPr>
            <p:ph type="body" sz="quarter" idx="22" hasCustomPrompt="1"/>
          </p:nvPr>
        </p:nvSpPr>
        <p:spPr>
          <a:xfrm>
            <a:off x="5039916" y="1581150"/>
            <a:ext cx="3757613" cy="4822824"/>
          </a:xfrm>
        </p:spPr>
        <p:txBody>
          <a:bodyPr tIns="0" bIns="0" anchor="t" anchorCtr="0"/>
          <a:lstStyle>
            <a:lvl1pPr>
              <a:spcAft>
                <a:spcPts val="900"/>
              </a:spcAft>
              <a:buFontTx/>
              <a:buNone/>
              <a:defRPr sz="1800" b="0" i="0" cap="none" baseline="0">
                <a:solidFill>
                  <a:schemeClr val="accent6"/>
                </a:solidFill>
                <a:latin typeface="+mn-lt"/>
                <a:ea typeface="Roboto" panose="02000000000000000000" pitchFamily="2" charset="0"/>
                <a:cs typeface="Verdana" panose="020B0604030504040204" pitchFamily="34" charset="0"/>
              </a:defRPr>
            </a:lvl1pPr>
            <a:lvl2pPr>
              <a:spcAft>
                <a:spcPts val="900"/>
              </a:spcAft>
              <a:buFontTx/>
              <a:buNone/>
              <a:defRPr sz="1800" b="0" i="1" cap="none" baseline="0">
                <a:solidFill>
                  <a:schemeClr val="accent6"/>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tx2"/>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11" name="Picture 5">
            <a:extLst>
              <a:ext uri="{FF2B5EF4-FFF2-40B4-BE49-F238E27FC236}">
                <a16:creationId xmlns:a16="http://schemas.microsoft.com/office/drawing/2014/main" id="{A038B5EB-9A58-4947-9DAC-3098226EBDB7}"/>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34926611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2col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8472" y="1581150"/>
            <a:ext cx="3759994" cy="4822825"/>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5039915" y="1581150"/>
            <a:ext cx="3759994" cy="4822825"/>
          </a:xfrm>
          <a:solidFill>
            <a:schemeClr val="bg1">
              <a:lumMod val="75000"/>
            </a:schemeClr>
          </a:solidFill>
        </p:spPr>
        <p:txBody>
          <a:bodyPr tIns="2743200"/>
          <a:lstStyle>
            <a:lvl1pPr algn="ctr">
              <a:defRPr/>
            </a:lvl1pPr>
          </a:lstStyle>
          <a:p>
            <a:r>
              <a:rPr lang="en-US"/>
              <a:t>Click icon to add picture</a:t>
            </a:r>
          </a:p>
        </p:txBody>
      </p:sp>
      <p:sp>
        <p:nvSpPr>
          <p:cNvPr id="2" name="Footer Placeholder 1">
            <a:extLst>
              <a:ext uri="{FF2B5EF4-FFF2-40B4-BE49-F238E27FC236}">
                <a16:creationId xmlns:a16="http://schemas.microsoft.com/office/drawing/2014/main" id="{2AECDF7A-57A8-E947-AEB8-50AF37C6A05B}"/>
              </a:ext>
            </a:extLst>
          </p:cNvPr>
          <p:cNvSpPr>
            <a:spLocks noGrp="1"/>
          </p:cNvSpPr>
          <p:nvPr>
            <p:ph type="ftr" sz="quarter" idx="18"/>
          </p:nvPr>
        </p:nvSpPr>
        <p:spPr/>
        <p:txBody>
          <a:bodyPr/>
          <a:lstStyle/>
          <a:p>
            <a:r>
              <a:rPr lang="en-US"/>
              <a:t>Clinical Staff Development: Diabetes |  © Tufts Medicine 08/2025 |  Private and confidential. Not for redistribution.</a:t>
            </a:r>
            <a:endParaRPr lang="en-US" dirty="0"/>
          </a:p>
        </p:txBody>
      </p:sp>
      <p:sp>
        <p:nvSpPr>
          <p:cNvPr id="3" name="Slide Number Placeholder 2">
            <a:extLst>
              <a:ext uri="{FF2B5EF4-FFF2-40B4-BE49-F238E27FC236}">
                <a16:creationId xmlns:a16="http://schemas.microsoft.com/office/drawing/2014/main" id="{D69127B9-81FE-7643-8D8E-D4FBECB31363}"/>
              </a:ext>
            </a:extLst>
          </p:cNvPr>
          <p:cNvSpPr>
            <a:spLocks noGrp="1"/>
          </p:cNvSpPr>
          <p:nvPr>
            <p:ph type="sldNum" sz="quarter" idx="19"/>
          </p:nvPr>
        </p:nvSpPr>
        <p:spPr/>
        <p:txBody>
          <a:bodyPr/>
          <a:lstStyle>
            <a:lvl1pPr>
              <a:defRPr/>
            </a:lvl1pPr>
          </a:lstStyle>
          <a:p>
            <a:fld id="{2A9E267E-5E8B-E44D-8A83-369206BA431A}" type="slidenum">
              <a:rPr lang="en-US" smtClean="0"/>
              <a:pPr/>
              <a:t>‹#›</a:t>
            </a:fld>
            <a:endParaRPr lang="en-US" dirty="0"/>
          </a:p>
        </p:txBody>
      </p:sp>
      <p:sp>
        <p:nvSpPr>
          <p:cNvPr id="8" name="Picture 5">
            <a:extLst>
              <a:ext uri="{FF2B5EF4-FFF2-40B4-BE49-F238E27FC236}">
                <a16:creationId xmlns:a16="http://schemas.microsoft.com/office/drawing/2014/main" id="{1A651B39-03B6-7044-A918-9F66E4CCC9EF}"/>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5615740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9662" y="1581151"/>
            <a:ext cx="2450306" cy="4814887"/>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3731419" y="1581150"/>
            <a:ext cx="2449116"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6351985" y="1581149"/>
            <a:ext cx="2443161" cy="4814888"/>
          </a:xfrm>
        </p:spPr>
        <p:txBody>
          <a:bodyPr rIns="15544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a:t>Clinical Staff Development: Diabetes |  © Tufts Medicine 08/2025 |  Private and confidential. Not for redistribution.</a:t>
            </a:r>
            <a:endParaRPr lang="en-US" dirty="0"/>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5" name="Title 4">
            <a:extLst>
              <a:ext uri="{FF2B5EF4-FFF2-40B4-BE49-F238E27FC236}">
                <a16:creationId xmlns:a16="http://schemas.microsoft.com/office/drawing/2014/main" id="{3F8D9ED7-E967-B044-9B1A-72E2E3D48C5D}"/>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58267C6-CA24-3A4C-97F0-DBB9031B7D00}"/>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1448957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D371B76C-0D0F-414F-8D72-65F7BF341345}"/>
              </a:ext>
            </a:extLst>
          </p:cNvPr>
          <p:cNvSpPr>
            <a:spLocks noGrp="1"/>
          </p:cNvSpPr>
          <p:nvPr>
            <p:ph type="ftr" sz="quarter" idx="11"/>
          </p:nvPr>
        </p:nvSpPr>
        <p:spPr/>
        <p:txBody>
          <a:bodyPr/>
          <a:lstStyle/>
          <a:p>
            <a:r>
              <a:rPr lang="en-US"/>
              <a:t>Clinical Staff Development: Diabetes |  © Tufts Medicine 08/2025 |  Private and confidential. Not for redistribution.</a:t>
            </a:r>
            <a:endParaRPr lang="en-US" dirty="0"/>
          </a:p>
        </p:txBody>
      </p:sp>
      <p:sp>
        <p:nvSpPr>
          <p:cNvPr id="7" name="Slide Number Placeholder 6">
            <a:extLst>
              <a:ext uri="{FF2B5EF4-FFF2-40B4-BE49-F238E27FC236}">
                <a16:creationId xmlns:a16="http://schemas.microsoft.com/office/drawing/2014/main" id="{5D830462-9B5C-594B-BFB6-416B852F1C5A}"/>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9" name="Title 8">
            <a:extLst>
              <a:ext uri="{FF2B5EF4-FFF2-40B4-BE49-F238E27FC236}">
                <a16:creationId xmlns:a16="http://schemas.microsoft.com/office/drawing/2014/main" id="{7BF16410-DB1B-954C-BB2B-A97F42031D46}"/>
              </a:ext>
            </a:extLst>
          </p:cNvPr>
          <p:cNvSpPr>
            <a:spLocks noGrp="1"/>
          </p:cNvSpPr>
          <p:nvPr>
            <p:ph type="title"/>
          </p:nvPr>
        </p:nvSpPr>
        <p:spPr/>
        <p:txBody>
          <a:bodyPr/>
          <a:lstStyle/>
          <a:p>
            <a:r>
              <a:rPr lang="en-US"/>
              <a:t>Click to edit Master title style</a:t>
            </a:r>
          </a:p>
        </p:txBody>
      </p:sp>
      <p:sp>
        <p:nvSpPr>
          <p:cNvPr id="11" name="Picture 5">
            <a:extLst>
              <a:ext uri="{FF2B5EF4-FFF2-40B4-BE49-F238E27FC236}">
                <a16:creationId xmlns:a16="http://schemas.microsoft.com/office/drawing/2014/main" id="{80587189-E150-C44F-8A73-1FBF52314BB0}"/>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38962524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id System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Clinical Staff Development: Diabetes |  © Tufts Medicine 08/2025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6353175" y="1576388"/>
            <a:ext cx="2444354" cy="483076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b="1" dirty="0">
                <a:ea typeface="Corbel" charset="0"/>
                <a:cs typeface="Corbel" charset="0"/>
              </a:rPr>
              <a:t>Grid system</a:t>
            </a:r>
            <a:endParaRPr lang="en-US" sz="900" dirty="0">
              <a:ea typeface="Corbel" charset="0"/>
              <a:cs typeface="Corbel" charset="0"/>
            </a:endParaRPr>
          </a:p>
          <a:p>
            <a:r>
              <a:rPr lang="en-US" sz="900" dirty="0">
                <a:ea typeface="Corbel" charset="0"/>
                <a:cs typeface="Corbel" charset="0"/>
              </a:rPr>
              <a:t>A three column grid system is established for your use. When adding your own text boxes or imagery be sure to build to the grid and align your elements accordingly. You can view guides in a PPT document by following the steps below:</a:t>
            </a:r>
          </a:p>
          <a:p>
            <a:pPr marL="171450" indent="-171450">
              <a:buFont typeface="+mj-lt"/>
              <a:buAutoNum type="arabicPeriod"/>
            </a:pPr>
            <a:r>
              <a:rPr lang="en-US" sz="900" dirty="0">
                <a:ea typeface="Corbel" charset="0"/>
                <a:cs typeface="Corbel" charset="0"/>
              </a:rPr>
              <a:t>At the top of the screen, go to the PowerPoint “View” tab.</a:t>
            </a:r>
          </a:p>
          <a:p>
            <a:pPr marL="171450" indent="-171450">
              <a:buFont typeface="+mj-lt"/>
              <a:buAutoNum type="arabicPeriod"/>
            </a:pPr>
            <a:r>
              <a:rPr lang="en-US" sz="900" dirty="0">
                <a:ea typeface="Corbel" charset="0"/>
                <a:cs typeface="Corbel" charset="0"/>
              </a:rPr>
              <a:t>Check the box for “Guides” to turn guides on </a:t>
            </a:r>
            <a:br>
              <a:rPr lang="en-US" sz="900" dirty="0">
                <a:ea typeface="Corbel" charset="0"/>
                <a:cs typeface="Corbel" charset="0"/>
              </a:rPr>
            </a:br>
            <a:r>
              <a:rPr lang="en-US" sz="900" dirty="0">
                <a:ea typeface="Corbel" charset="0"/>
                <a:cs typeface="Corbel" charset="0"/>
              </a:rPr>
              <a:t>and off.</a:t>
            </a:r>
          </a:p>
          <a:p>
            <a:pPr marL="171450" indent="-171450">
              <a:buFont typeface="+mj-lt"/>
              <a:buAutoNum type="arabicPeriod"/>
            </a:pPr>
            <a:r>
              <a:rPr lang="en-US" sz="900" dirty="0">
                <a:ea typeface="Corbel" charset="0"/>
                <a:cs typeface="Corbel" charset="0"/>
              </a:rPr>
              <a:t>Delete this Instructions page when content </a:t>
            </a:r>
            <a:br>
              <a:rPr lang="en-US" sz="900" dirty="0">
                <a:ea typeface="Corbel" charset="0"/>
                <a:cs typeface="Corbel" charset="0"/>
              </a:rPr>
            </a:br>
            <a:r>
              <a:rPr lang="en-US" sz="900" dirty="0">
                <a:ea typeface="Corbel" charset="0"/>
                <a:cs typeface="Corbel" charset="0"/>
              </a:rPr>
              <a:t>layout is complete.</a:t>
            </a:r>
          </a:p>
          <a:p>
            <a:endParaRPr lang="en-US" sz="900" dirty="0"/>
          </a:p>
        </p:txBody>
      </p:sp>
      <p:pic>
        <p:nvPicPr>
          <p:cNvPr id="17" name="Picture 16">
            <a:extLst>
              <a:ext uri="{FF2B5EF4-FFF2-40B4-BE49-F238E27FC236}">
                <a16:creationId xmlns:a16="http://schemas.microsoft.com/office/drawing/2014/main" id="{866E0620-B7E6-8F4F-9A65-14DB3D0F9A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1389" y="1576388"/>
            <a:ext cx="5058135" cy="3792780"/>
          </a:xfrm>
          <a:prstGeom prst="rect">
            <a:avLst/>
          </a:prstGeom>
          <a:solidFill>
            <a:schemeClr val="bg2"/>
          </a:solidFill>
          <a:ln>
            <a:solidFill>
              <a:schemeClr val="tx2"/>
            </a:solidFill>
          </a:ln>
        </p:spPr>
      </p:pic>
      <p:sp>
        <p:nvSpPr>
          <p:cNvPr id="9" name="TextBox 8">
            <a:extLst>
              <a:ext uri="{FF2B5EF4-FFF2-40B4-BE49-F238E27FC236}">
                <a16:creationId xmlns:a16="http://schemas.microsoft.com/office/drawing/2014/main" id="{162F72A6-D562-9D4A-8E61-E64C46D71596}"/>
              </a:ext>
            </a:extLst>
          </p:cNvPr>
          <p:cNvSpPr txBox="1"/>
          <p:nvPr/>
        </p:nvSpPr>
        <p:spPr>
          <a:xfrm>
            <a:off x="1119187" y="457200"/>
            <a:ext cx="5062538"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Grid System</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33256604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150DF49-280D-2042-9C83-36E167674CBA}"/>
              </a:ext>
            </a:extLst>
          </p:cNvPr>
          <p:cNvSpPr>
            <a:spLocks noGrp="1"/>
          </p:cNvSpPr>
          <p:nvPr>
            <p:ph type="ftr" sz="quarter" idx="11"/>
          </p:nvPr>
        </p:nvSpPr>
        <p:spPr/>
        <p:txBody>
          <a:bodyPr/>
          <a:lstStyle/>
          <a:p>
            <a:r>
              <a:rPr lang="en-US"/>
              <a:t>Clinical Staff Development: Diabetes |  © Tufts Medicine 08/2025 |  Private and confidential. Not for redistribution.</a:t>
            </a:r>
            <a:endParaRPr lang="en-US" dirty="0"/>
          </a:p>
        </p:txBody>
      </p:sp>
      <p:sp>
        <p:nvSpPr>
          <p:cNvPr id="5" name="Slide Number Placeholder 4">
            <a:extLst>
              <a:ext uri="{FF2B5EF4-FFF2-40B4-BE49-F238E27FC236}">
                <a16:creationId xmlns:a16="http://schemas.microsoft.com/office/drawing/2014/main" id="{8635AA6C-0792-844C-BDA4-D38426376F09}"/>
              </a:ext>
            </a:extLst>
          </p:cNvPr>
          <p:cNvSpPr>
            <a:spLocks noGrp="1"/>
          </p:cNvSpPr>
          <p:nvPr>
            <p:ph type="sldNum" sz="quarter" idx="12"/>
          </p:nvPr>
        </p:nvSpPr>
        <p:spPr/>
        <p:txBody>
          <a:bodyPr/>
          <a:lstStyle/>
          <a:p>
            <a:fld id="{63DCA5C9-2E11-4C67-86EB-AE1DE127DC64}" type="slidenum">
              <a:rPr lang="en-US" smtClean="0"/>
              <a:pPr/>
              <a:t>‹#›</a:t>
            </a:fld>
            <a:endParaRPr lang="en-US" dirty="0"/>
          </a:p>
        </p:txBody>
      </p:sp>
      <p:sp>
        <p:nvSpPr>
          <p:cNvPr id="6" name="Picture 5">
            <a:extLst>
              <a:ext uri="{FF2B5EF4-FFF2-40B4-BE49-F238E27FC236}">
                <a16:creationId xmlns:a16="http://schemas.microsoft.com/office/drawing/2014/main" id="{43F71159-3A92-D448-9FC3-D8E5D6DD70D9}"/>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2" name="TextBox 1">
            <a:extLst>
              <a:ext uri="{FF2B5EF4-FFF2-40B4-BE49-F238E27FC236}">
                <a16:creationId xmlns:a16="http://schemas.microsoft.com/office/drawing/2014/main" id="{A9EEC6CD-FDF5-3E4E-A354-997726FD9725}"/>
              </a:ext>
            </a:extLst>
          </p:cNvPr>
          <p:cNvSpPr txBox="1"/>
          <p:nvPr/>
        </p:nvSpPr>
        <p:spPr>
          <a:xfrm>
            <a:off x="9261044" y="855878"/>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a:solidFill>
                <a:schemeClr val="tx2"/>
              </a:solidFill>
              <a:latin typeface="+mn-lt"/>
              <a:ea typeface="Roboto" panose="02000000000000000000"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0BF5B294-59D6-7D48-AAD7-1BE3AD3C0959}"/>
              </a:ext>
            </a:extLst>
          </p:cNvPr>
          <p:cNvSpPr txBox="1"/>
          <p:nvPr/>
        </p:nvSpPr>
        <p:spPr>
          <a:xfrm>
            <a:off x="9617660" y="1675181"/>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3467975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torytelling_blue_hrz">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6098D82-8542-9C4B-81C9-C7DCBC1B4F35}"/>
              </a:ext>
            </a:extLst>
          </p:cNvPr>
          <p:cNvSpPr/>
          <p:nvPr/>
        </p:nvSpPr>
        <p:spPr bwMode="auto">
          <a:xfrm>
            <a:off x="779068" y="1"/>
            <a:ext cx="8364932" cy="4359859"/>
          </a:xfrm>
          <a:prstGeom prst="rect">
            <a:avLst/>
          </a:prstGeom>
          <a:solidFill>
            <a:srgbClr val="00308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3F672698-5396-6340-B8A5-7AB8D49FD392}"/>
              </a:ext>
            </a:extLst>
          </p:cNvPr>
          <p:cNvSpPr/>
          <p:nvPr/>
        </p:nvSpPr>
        <p:spPr bwMode="auto">
          <a:xfrm>
            <a:off x="0" y="3"/>
            <a:ext cx="779069" cy="6858000"/>
          </a:xfrm>
          <a:prstGeom prst="rect">
            <a:avLst/>
          </a:prstGeom>
          <a:solidFill>
            <a:srgbClr val="0047C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2" name="Group 11">
            <a:extLst>
              <a:ext uri="{FF2B5EF4-FFF2-40B4-BE49-F238E27FC236}">
                <a16:creationId xmlns:a16="http://schemas.microsoft.com/office/drawing/2014/main" id="{10DCA646-77DE-9549-B1E7-F51B547B85DA}"/>
              </a:ext>
            </a:extLst>
          </p:cNvPr>
          <p:cNvGrpSpPr/>
          <p:nvPr/>
        </p:nvGrpSpPr>
        <p:grpSpPr>
          <a:xfrm rot="5400000">
            <a:off x="5329124" y="544985"/>
            <a:ext cx="4359859" cy="3269894"/>
            <a:chOff x="0" y="0"/>
            <a:chExt cx="4736592" cy="4736592"/>
          </a:xfrm>
        </p:grpSpPr>
        <p:sp>
          <p:nvSpPr>
            <p:cNvPr id="13" name="Freeform 12">
              <a:extLst>
                <a:ext uri="{FF2B5EF4-FFF2-40B4-BE49-F238E27FC236}">
                  <a16:creationId xmlns:a16="http://schemas.microsoft.com/office/drawing/2014/main" id="{FFFA08B0-60B5-864A-93D0-53A3E0DE8636}"/>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dirty="0"/>
            </a:p>
          </p:txBody>
        </p:sp>
        <p:sp>
          <p:nvSpPr>
            <p:cNvPr id="14" name="Freeform 13">
              <a:extLst>
                <a:ext uri="{FF2B5EF4-FFF2-40B4-BE49-F238E27FC236}">
                  <a16:creationId xmlns:a16="http://schemas.microsoft.com/office/drawing/2014/main" id="{B85B6A2D-A043-444E-A4CD-F1F88C955451}"/>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15" name="Freeform 14">
              <a:extLst>
                <a:ext uri="{FF2B5EF4-FFF2-40B4-BE49-F238E27FC236}">
                  <a16:creationId xmlns:a16="http://schemas.microsoft.com/office/drawing/2014/main" id="{889F316D-E022-3146-BFED-548B1BD45312}"/>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1"/>
            <a:ext cx="5070872" cy="2302081"/>
          </a:xfrm>
        </p:spPr>
        <p:txBody>
          <a:bodyPr tIns="0" rIns="0" bIns="0" anchor="b" anchorCtr="0"/>
          <a:lstStyle>
            <a:lvl1pPr>
              <a:lnSpc>
                <a:spcPct val="92000"/>
              </a:lnSpc>
              <a:defRPr sz="225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1109663" y="6556830"/>
            <a:ext cx="5070872" cy="148697"/>
          </a:xfrm>
        </p:spPr>
        <p:txBody>
          <a:bodyPr/>
          <a:lstStyle/>
          <a:p>
            <a:r>
              <a:rPr lang="en-US"/>
              <a:t>Clinical Staff Development: Diabetes |  © Tufts Medicine 08/2025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12272" y="6556376"/>
            <a:ext cx="334736"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19" name="Text Placeholder 4">
            <a:extLst>
              <a:ext uri="{FF2B5EF4-FFF2-40B4-BE49-F238E27FC236}">
                <a16:creationId xmlns:a16="http://schemas.microsoft.com/office/drawing/2014/main" id="{599A82ED-1FB5-3243-B400-9BCACA66E35D}"/>
              </a:ext>
            </a:extLst>
          </p:cNvPr>
          <p:cNvSpPr>
            <a:spLocks noGrp="1"/>
          </p:cNvSpPr>
          <p:nvPr>
            <p:ph type="body" sz="quarter" idx="22"/>
          </p:nvPr>
        </p:nvSpPr>
        <p:spPr>
          <a:xfrm>
            <a:off x="1109662" y="4738688"/>
            <a:ext cx="7687866" cy="1657350"/>
          </a:xfrm>
        </p:spPr>
        <p:txBody>
          <a:bodyPr rIns="2286000"/>
          <a:lstStyle/>
          <a:p>
            <a:pPr lvl="0"/>
            <a:r>
              <a:rPr lang="en-US"/>
              <a:t>Click to edit Master text styles</a:t>
            </a:r>
          </a:p>
          <a:p>
            <a:pPr lvl="1"/>
            <a:r>
              <a:rPr lang="en-US"/>
              <a:t>Second level</a:t>
            </a:r>
          </a:p>
        </p:txBody>
      </p:sp>
      <p:sp>
        <p:nvSpPr>
          <p:cNvPr id="7" name="Picture 5">
            <a:extLst>
              <a:ext uri="{FF2B5EF4-FFF2-40B4-BE49-F238E27FC236}">
                <a16:creationId xmlns:a16="http://schemas.microsoft.com/office/drawing/2014/main" id="{2B4D9254-E58C-9E4E-B7F8-FA11ED4BCE7E}"/>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38765991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torytelling_sand_hrz">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2A60AE-F2F7-1244-BD01-BDE6B0C3F4AD}"/>
              </a:ext>
            </a:extLst>
          </p:cNvPr>
          <p:cNvSpPr/>
          <p:nvPr/>
        </p:nvSpPr>
        <p:spPr bwMode="auto">
          <a:xfrm>
            <a:off x="779068" y="-3"/>
            <a:ext cx="8364932" cy="4359859"/>
          </a:xfrm>
          <a:prstGeom prst="rect">
            <a:avLst/>
          </a:prstGeom>
          <a:solidFill>
            <a:srgbClr val="CFE3FA"/>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694D60D6-C5CF-654E-8CA2-C106B8809DA8}"/>
              </a:ext>
            </a:extLst>
          </p:cNvPr>
          <p:cNvSpPr/>
          <p:nvPr/>
        </p:nvSpPr>
        <p:spPr bwMode="auto">
          <a:xfrm>
            <a:off x="0" y="0"/>
            <a:ext cx="779069" cy="6858000"/>
          </a:xfrm>
          <a:prstGeom prst="rect">
            <a:avLst/>
          </a:prstGeom>
          <a:solidFill>
            <a:srgbClr val="EDF5F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8BED1749-C440-E245-8DD4-B2AB84B61273}"/>
              </a:ext>
            </a:extLst>
          </p:cNvPr>
          <p:cNvGrpSpPr/>
          <p:nvPr/>
        </p:nvGrpSpPr>
        <p:grpSpPr>
          <a:xfrm rot="5400000">
            <a:off x="5329124" y="544982"/>
            <a:ext cx="4359859" cy="3269894"/>
            <a:chOff x="0" y="0"/>
            <a:chExt cx="4736592" cy="4736592"/>
          </a:xfrm>
        </p:grpSpPr>
        <p:sp>
          <p:nvSpPr>
            <p:cNvPr id="12" name="Freeform 11">
              <a:extLst>
                <a:ext uri="{FF2B5EF4-FFF2-40B4-BE49-F238E27FC236}">
                  <a16:creationId xmlns:a16="http://schemas.microsoft.com/office/drawing/2014/main" id="{A31CD68F-BDD8-A24B-9658-426BF064AAE3}"/>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2D6EF470-E2CA-2541-A6CF-05EEC2195CB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209AFD5D-1B84-C045-85F6-3094F8962B56}"/>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1"/>
            <a:ext cx="5070872" cy="2302081"/>
          </a:xfrm>
        </p:spPr>
        <p:txBody>
          <a:bodyPr tIns="0" rIns="0" bIns="0" anchor="b" anchorCtr="0"/>
          <a:lstStyle>
            <a:lvl1pPr>
              <a:lnSpc>
                <a:spcPct val="92000"/>
              </a:lnSpc>
              <a:defRPr sz="2250" b="0">
                <a:solidFill>
                  <a:srgbClr val="0047C7"/>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E51C870B-1F1C-E841-A6FE-D1ECD1E518BA}"/>
              </a:ext>
            </a:extLst>
          </p:cNvPr>
          <p:cNvSpPr>
            <a:spLocks noGrp="1"/>
          </p:cNvSpPr>
          <p:nvPr>
            <p:ph type="ftr" sz="quarter" idx="20"/>
          </p:nvPr>
        </p:nvSpPr>
        <p:spPr/>
        <p:txBody>
          <a:bodyPr/>
          <a:lstStyle/>
          <a:p>
            <a:r>
              <a:rPr lang="en-US"/>
              <a:t>Clinical Staff Development: Diabetes |  © Tufts Medicine 08/2025 |  Private and confidential. Not for redistribution.</a:t>
            </a:r>
            <a:endParaRPr lang="en-US" dirty="0"/>
          </a:p>
        </p:txBody>
      </p:sp>
      <p:sp>
        <p:nvSpPr>
          <p:cNvPr id="3" name="Slide Number Placeholder 2">
            <a:extLst>
              <a:ext uri="{FF2B5EF4-FFF2-40B4-BE49-F238E27FC236}">
                <a16:creationId xmlns:a16="http://schemas.microsoft.com/office/drawing/2014/main" id="{BDF0705E-4DB1-AD41-8B2C-895D8B067C4B}"/>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750">
                <a:solidFill>
                  <a:schemeClr val="tx1"/>
                </a:solidFill>
              </a:defRPr>
            </a:lvl9pPr>
          </a:lstStyle>
          <a:p>
            <a:pPr lvl="8"/>
            <a:fld id="{63DCA5C9-2E11-4C67-86EB-AE1DE127DC64}" type="slidenum">
              <a:rPr lang="en-US" smtClean="0"/>
              <a:pPr lvl="8"/>
              <a:t>‹#›</a:t>
            </a:fld>
            <a:endParaRPr lang="en-US" dirty="0"/>
          </a:p>
        </p:txBody>
      </p:sp>
      <p:sp>
        <p:nvSpPr>
          <p:cNvPr id="5" name="Text Placeholder 4">
            <a:extLst>
              <a:ext uri="{FF2B5EF4-FFF2-40B4-BE49-F238E27FC236}">
                <a16:creationId xmlns:a16="http://schemas.microsoft.com/office/drawing/2014/main" id="{CE12BB07-50A3-D042-8F1B-C0910D1BFCE7}"/>
              </a:ext>
            </a:extLst>
          </p:cNvPr>
          <p:cNvSpPr>
            <a:spLocks noGrp="1"/>
          </p:cNvSpPr>
          <p:nvPr>
            <p:ph type="body" sz="quarter" idx="22"/>
          </p:nvPr>
        </p:nvSpPr>
        <p:spPr>
          <a:xfrm>
            <a:off x="1109662" y="4738688"/>
            <a:ext cx="7687866" cy="1657350"/>
          </a:xfrm>
        </p:spPr>
        <p:txBody>
          <a:bodyPr rIns="2286000"/>
          <a:lstStyle/>
          <a:p>
            <a:pPr lvl="0"/>
            <a:r>
              <a:rPr lang="en-US"/>
              <a:t>Click to edit Master text styles</a:t>
            </a:r>
          </a:p>
          <a:p>
            <a:pPr lvl="1"/>
            <a:r>
              <a:rPr lang="en-US"/>
              <a:t>Second level</a:t>
            </a:r>
          </a:p>
        </p:txBody>
      </p:sp>
      <p:sp>
        <p:nvSpPr>
          <p:cNvPr id="7" name="Picture 4">
            <a:extLst>
              <a:ext uri="{FF2B5EF4-FFF2-40B4-BE49-F238E27FC236}">
                <a16:creationId xmlns:a16="http://schemas.microsoft.com/office/drawing/2014/main" id="{50C03A61-1BD7-BE44-9346-8991589F31B9}"/>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spTree>
    <p:extLst>
      <p:ext uri="{BB962C8B-B14F-4D97-AF65-F5344CB8AC3E}">
        <p14:creationId xmlns:p14="http://schemas.microsoft.com/office/powerpoint/2010/main" val="18185418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orytelling_pic_h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817C46F-3655-7A4B-A690-3F3D25D3D87B}"/>
              </a:ext>
            </a:extLst>
          </p:cNvPr>
          <p:cNvSpPr>
            <a:spLocks noGrp="1"/>
          </p:cNvSpPr>
          <p:nvPr>
            <p:ph type="pic" sz="quarter" idx="23"/>
          </p:nvPr>
        </p:nvSpPr>
        <p:spPr>
          <a:xfrm>
            <a:off x="769144" y="0"/>
            <a:ext cx="8374856" cy="4122549"/>
          </a:xfrm>
          <a:solidFill>
            <a:schemeClr val="bg1">
              <a:lumMod val="75000"/>
            </a:schemeClr>
          </a:solidFill>
        </p:spPr>
        <p:txBody>
          <a:bodyPr tIns="2286000"/>
          <a:lstStyle>
            <a:lvl1pPr algn="ctr">
              <a:defRPr/>
            </a:lvl1pPr>
          </a:lstStyle>
          <a:p>
            <a:r>
              <a:rPr lang="en-US"/>
              <a:t>Click icon to add picture</a:t>
            </a:r>
          </a:p>
        </p:txBody>
      </p:sp>
      <p:sp>
        <p:nvSpPr>
          <p:cNvPr id="8" name="Title 9">
            <a:extLst>
              <a:ext uri="{FF2B5EF4-FFF2-40B4-BE49-F238E27FC236}">
                <a16:creationId xmlns:a16="http://schemas.microsoft.com/office/drawing/2014/main" id="{260A84BF-45C6-474B-9B30-EC7858D44D4B}"/>
              </a:ext>
            </a:extLst>
          </p:cNvPr>
          <p:cNvSpPr>
            <a:spLocks noGrp="1"/>
          </p:cNvSpPr>
          <p:nvPr>
            <p:ph type="title"/>
          </p:nvPr>
        </p:nvSpPr>
        <p:spPr>
          <a:xfrm>
            <a:off x="1109662" y="4478200"/>
            <a:ext cx="7687866" cy="1204628"/>
          </a:xfrm>
        </p:spPr>
        <p:txBody>
          <a:bodyPr tIns="0" rIns="0" bIns="0" anchor="t" anchorCtr="0"/>
          <a:lstStyle>
            <a:lvl1pPr>
              <a:lnSpc>
                <a:spcPct val="92000"/>
              </a:lnSpc>
              <a:defRPr sz="2250" b="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4881A712-160E-504D-B1BF-408E95ED6524}"/>
              </a:ext>
            </a:extLst>
          </p:cNvPr>
          <p:cNvSpPr>
            <a:spLocks noGrp="1"/>
          </p:cNvSpPr>
          <p:nvPr>
            <p:ph type="ftr" sz="quarter" idx="24"/>
          </p:nvPr>
        </p:nvSpPr>
        <p:spPr/>
        <p:txBody>
          <a:bodyPr/>
          <a:lstStyle/>
          <a:p>
            <a:r>
              <a:rPr lang="en-US"/>
              <a:t>Clinical Staff Development: Diabetes |  © Tufts Medicine 08/2025 |  Private and confidential. Not for redistribution.</a:t>
            </a:r>
            <a:endParaRPr lang="en-US" dirty="0"/>
          </a:p>
        </p:txBody>
      </p:sp>
      <p:sp>
        <p:nvSpPr>
          <p:cNvPr id="3" name="Slide Number Placeholder 2">
            <a:extLst>
              <a:ext uri="{FF2B5EF4-FFF2-40B4-BE49-F238E27FC236}">
                <a16:creationId xmlns:a16="http://schemas.microsoft.com/office/drawing/2014/main" id="{15ED3C40-5C3D-5446-8DC6-F2328452B609}"/>
              </a:ext>
            </a:extLst>
          </p:cNvPr>
          <p:cNvSpPr>
            <a:spLocks noGrp="1"/>
          </p:cNvSpPr>
          <p:nvPr>
            <p:ph type="sldNum" sz="quarter" idx="25"/>
          </p:nvPr>
        </p:nvSpPr>
        <p:spPr/>
        <p:txBody>
          <a:bodyPr/>
          <a:lstStyle/>
          <a:p>
            <a:fld id="{63DCA5C9-2E11-4C67-86EB-AE1DE127DC64}" type="slidenum">
              <a:rPr lang="en-US" smtClean="0"/>
              <a:pPr/>
              <a:t>‹#›</a:t>
            </a:fld>
            <a:endParaRPr lang="en-US" dirty="0"/>
          </a:p>
        </p:txBody>
      </p:sp>
      <p:sp>
        <p:nvSpPr>
          <p:cNvPr id="9" name="Text Placeholder 4">
            <a:extLst>
              <a:ext uri="{FF2B5EF4-FFF2-40B4-BE49-F238E27FC236}">
                <a16:creationId xmlns:a16="http://schemas.microsoft.com/office/drawing/2014/main" id="{89D10A92-A052-8747-86BE-B996D9DA1A30}"/>
              </a:ext>
            </a:extLst>
          </p:cNvPr>
          <p:cNvSpPr>
            <a:spLocks noGrp="1"/>
          </p:cNvSpPr>
          <p:nvPr>
            <p:ph type="body" sz="quarter" idx="22"/>
          </p:nvPr>
        </p:nvSpPr>
        <p:spPr>
          <a:xfrm>
            <a:off x="1109662" y="5682828"/>
            <a:ext cx="7687866" cy="713210"/>
          </a:xfrm>
        </p:spPr>
        <p:txBody>
          <a:bodyPr rIns="0"/>
          <a:lstStyle/>
          <a:p>
            <a:pPr lvl="0"/>
            <a:r>
              <a:rPr lang="en-US"/>
              <a:t>Click to edit Master text styles</a:t>
            </a:r>
          </a:p>
          <a:p>
            <a:pPr lvl="1"/>
            <a:r>
              <a:rPr lang="en-US"/>
              <a:t>Second level</a:t>
            </a:r>
          </a:p>
        </p:txBody>
      </p:sp>
      <p:sp>
        <p:nvSpPr>
          <p:cNvPr id="10" name="Picture 5">
            <a:extLst>
              <a:ext uri="{FF2B5EF4-FFF2-40B4-BE49-F238E27FC236}">
                <a16:creationId xmlns:a16="http://schemas.microsoft.com/office/drawing/2014/main" id="{42748658-205D-C444-9CB2-E3B282411BDE}"/>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2294663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torytelling_blue_vrt">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01487DA-F96B-F14B-8234-FEC9745ECA66}"/>
              </a:ext>
            </a:extLst>
          </p:cNvPr>
          <p:cNvGrpSpPr/>
          <p:nvPr/>
        </p:nvGrpSpPr>
        <p:grpSpPr>
          <a:xfrm>
            <a:off x="771040" y="-3"/>
            <a:ext cx="4188866" cy="6858003"/>
            <a:chOff x="1028052" y="-3"/>
            <a:chExt cx="5585155" cy="6858003"/>
          </a:xfrm>
        </p:grpSpPr>
        <p:sp>
          <p:nvSpPr>
            <p:cNvPr id="20" name="Rectangle 19">
              <a:extLst>
                <a:ext uri="{FF2B5EF4-FFF2-40B4-BE49-F238E27FC236}">
                  <a16:creationId xmlns:a16="http://schemas.microsoft.com/office/drawing/2014/main" id="{33A817D5-D907-D149-A1CC-AB51193071C2}"/>
                </a:ext>
              </a:extLst>
            </p:cNvPr>
            <p:cNvSpPr/>
            <p:nvPr/>
          </p:nvSpPr>
          <p:spPr bwMode="auto">
            <a:xfrm>
              <a:off x="1031709" y="-3"/>
              <a:ext cx="5581498" cy="6858003"/>
            </a:xfrm>
            <a:prstGeom prst="rect">
              <a:avLst/>
            </a:prstGeom>
            <a:solidFill>
              <a:srgbClr val="00308C"/>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350" b="0" i="0" dirty="0">
                <a:solidFill>
                  <a:schemeClr val="bg1"/>
                </a:solidFill>
                <a:latin typeface="+mn-lt"/>
                <a:ea typeface="Roboto" panose="02000000000000000000" pitchFamily="2" charset="0"/>
                <a:cs typeface="Roboto" panose="02000000000000000000" pitchFamily="2" charset="0"/>
              </a:endParaRPr>
            </a:p>
          </p:txBody>
        </p:sp>
        <p:grpSp>
          <p:nvGrpSpPr>
            <p:cNvPr id="21" name="Group 20">
              <a:extLst>
                <a:ext uri="{FF2B5EF4-FFF2-40B4-BE49-F238E27FC236}">
                  <a16:creationId xmlns:a16="http://schemas.microsoft.com/office/drawing/2014/main" id="{ED08D103-CB5D-6245-8058-62AEDEC0C14A}"/>
                </a:ext>
              </a:extLst>
            </p:cNvPr>
            <p:cNvGrpSpPr/>
            <p:nvPr/>
          </p:nvGrpSpPr>
          <p:grpSpPr>
            <a:xfrm rot="10800000">
              <a:off x="1028052" y="1272844"/>
              <a:ext cx="5585155" cy="5585155"/>
              <a:chOff x="0" y="0"/>
              <a:chExt cx="4736592" cy="4736592"/>
            </a:xfrm>
          </p:grpSpPr>
          <p:sp>
            <p:nvSpPr>
              <p:cNvPr id="22" name="Freeform 21">
                <a:extLst>
                  <a:ext uri="{FF2B5EF4-FFF2-40B4-BE49-F238E27FC236}">
                    <a16:creationId xmlns:a16="http://schemas.microsoft.com/office/drawing/2014/main" id="{AD19F6E2-5212-9945-B1DC-8A21E1B5BB08}"/>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a:p>
            </p:txBody>
          </p:sp>
          <p:sp>
            <p:nvSpPr>
              <p:cNvPr id="23" name="Freeform 22">
                <a:extLst>
                  <a:ext uri="{FF2B5EF4-FFF2-40B4-BE49-F238E27FC236}">
                    <a16:creationId xmlns:a16="http://schemas.microsoft.com/office/drawing/2014/main" id="{038E335C-5ADD-064E-8ED7-0084667E5BCA}"/>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24" name="Freeform 23">
                <a:extLst>
                  <a:ext uri="{FF2B5EF4-FFF2-40B4-BE49-F238E27FC236}">
                    <a16:creationId xmlns:a16="http://schemas.microsoft.com/office/drawing/2014/main" id="{E55CBD35-098F-FD41-A0B5-32F85DD5A567}"/>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grpSp>
      <p:sp>
        <p:nvSpPr>
          <p:cNvPr id="25" name="Rectangle 24">
            <a:extLst>
              <a:ext uri="{FF2B5EF4-FFF2-40B4-BE49-F238E27FC236}">
                <a16:creationId xmlns:a16="http://schemas.microsoft.com/office/drawing/2014/main" id="{3CAC3EFD-32EC-4C46-A606-1EC29921B464}"/>
              </a:ext>
            </a:extLst>
          </p:cNvPr>
          <p:cNvSpPr/>
          <p:nvPr/>
        </p:nvSpPr>
        <p:spPr bwMode="auto">
          <a:xfrm>
            <a:off x="0" y="0"/>
            <a:ext cx="779069" cy="6858000"/>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0"/>
            <a:ext cx="3758804" cy="4814888"/>
          </a:xfrm>
        </p:spPr>
        <p:txBody>
          <a:bodyPr tIns="91440" rIns="0" bIns="0" anchor="t" anchorCtr="0"/>
          <a:lstStyle>
            <a:lvl1pPr>
              <a:lnSpc>
                <a:spcPct val="92000"/>
              </a:lnSpc>
              <a:defRPr sz="2250" b="0">
                <a:solidFill>
                  <a:schemeClr val="bg1"/>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5052299" y="6396039"/>
            <a:ext cx="3745230" cy="309488"/>
          </a:xfrm>
        </p:spPr>
        <p:txBody>
          <a:bodyPr lIns="548640"/>
          <a:lstStyle/>
          <a:p>
            <a:r>
              <a:rPr lang="en-US"/>
              <a:t>Clinical Staff Development: Diabetes |  © Tufts Medicine 08/2025 |  Private and confidential. Not for redistribution.</a:t>
            </a:r>
            <a:endParaRPr lang="en-US" dirty="0"/>
          </a:p>
        </p:txBody>
      </p:sp>
      <p:sp>
        <p:nvSpPr>
          <p:cNvPr id="16" name="Slide Number Placeholder 2">
            <a:extLst>
              <a:ext uri="{FF2B5EF4-FFF2-40B4-BE49-F238E27FC236}">
                <a16:creationId xmlns:a16="http://schemas.microsoft.com/office/drawing/2014/main" id="{4CCF1981-AFDF-6F40-BCF0-9BF7A05B7316}"/>
              </a:ext>
            </a:extLst>
          </p:cNvPr>
          <p:cNvSpPr>
            <a:spLocks noGrp="1"/>
          </p:cNvSpPr>
          <p:nvPr>
            <p:ph type="sldNum" sz="quarter" idx="25"/>
          </p:nvPr>
        </p:nvSpPr>
        <p:spPr>
          <a:xfrm>
            <a:off x="212272" y="6556376"/>
            <a:ext cx="334736" cy="14915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5051823" y="1581151"/>
            <a:ext cx="3758803"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5">
            <a:extLst>
              <a:ext uri="{FF2B5EF4-FFF2-40B4-BE49-F238E27FC236}">
                <a16:creationId xmlns:a16="http://schemas.microsoft.com/office/drawing/2014/main" id="{964C506A-93C2-C149-ABC8-600FA2C5E721}"/>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24991617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torytelling_sand_vr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238975-8E64-BB44-A97A-21B083CBFBA6}"/>
              </a:ext>
            </a:extLst>
          </p:cNvPr>
          <p:cNvGrpSpPr/>
          <p:nvPr/>
        </p:nvGrpSpPr>
        <p:grpSpPr>
          <a:xfrm>
            <a:off x="771040" y="-3"/>
            <a:ext cx="4188866" cy="6858003"/>
            <a:chOff x="1028052" y="-3"/>
            <a:chExt cx="5585155" cy="6858003"/>
          </a:xfrm>
        </p:grpSpPr>
        <p:sp>
          <p:nvSpPr>
            <p:cNvPr id="12" name="Rectangle 11">
              <a:extLst>
                <a:ext uri="{FF2B5EF4-FFF2-40B4-BE49-F238E27FC236}">
                  <a16:creationId xmlns:a16="http://schemas.microsoft.com/office/drawing/2014/main" id="{3F1A48A2-E854-A744-8EB2-A3CCF6324CCA}"/>
                </a:ext>
              </a:extLst>
            </p:cNvPr>
            <p:cNvSpPr/>
            <p:nvPr/>
          </p:nvSpPr>
          <p:spPr bwMode="auto">
            <a:xfrm>
              <a:off x="1031709" y="-3"/>
              <a:ext cx="5581498" cy="6858003"/>
            </a:xfrm>
            <a:prstGeom prst="rect">
              <a:avLst/>
            </a:prstGeom>
            <a:solidFill>
              <a:srgbClr val="CFE3FA"/>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90E51DDA-3BA2-8E47-BEAD-4E90F5168B48}"/>
                </a:ext>
              </a:extLst>
            </p:cNvPr>
            <p:cNvGrpSpPr/>
            <p:nvPr/>
          </p:nvGrpSpPr>
          <p:grpSpPr>
            <a:xfrm rot="10800000">
              <a:off x="1028052" y="1272844"/>
              <a:ext cx="5585155" cy="5585155"/>
              <a:chOff x="0" y="0"/>
              <a:chExt cx="4736592" cy="4736592"/>
            </a:xfrm>
          </p:grpSpPr>
          <p:sp>
            <p:nvSpPr>
              <p:cNvPr id="14" name="Freeform 13">
                <a:extLst>
                  <a:ext uri="{FF2B5EF4-FFF2-40B4-BE49-F238E27FC236}">
                    <a16:creationId xmlns:a16="http://schemas.microsoft.com/office/drawing/2014/main" id="{DE2D4DBD-150C-9B4E-B929-F93AFDB3C10E}"/>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5" name="Freeform 14">
                <a:extLst>
                  <a:ext uri="{FF2B5EF4-FFF2-40B4-BE49-F238E27FC236}">
                    <a16:creationId xmlns:a16="http://schemas.microsoft.com/office/drawing/2014/main" id="{9C115F02-83CF-9747-A99B-0DA684B8F940}"/>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6" name="Freeform 15">
                <a:extLst>
                  <a:ext uri="{FF2B5EF4-FFF2-40B4-BE49-F238E27FC236}">
                    <a16:creationId xmlns:a16="http://schemas.microsoft.com/office/drawing/2014/main" id="{E1057D23-8A41-6B47-953D-175CA56653D9}"/>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grpSp>
      <p:sp>
        <p:nvSpPr>
          <p:cNvPr id="10" name="Rectangle 9">
            <a:extLst>
              <a:ext uri="{FF2B5EF4-FFF2-40B4-BE49-F238E27FC236}">
                <a16:creationId xmlns:a16="http://schemas.microsoft.com/office/drawing/2014/main" id="{3B559D56-2C28-D04F-BFE7-1FC761E2CD72}"/>
              </a:ext>
            </a:extLst>
          </p:cNvPr>
          <p:cNvSpPr/>
          <p:nvPr/>
        </p:nvSpPr>
        <p:spPr bwMode="auto">
          <a:xfrm>
            <a:off x="0" y="0"/>
            <a:ext cx="779069" cy="6858000"/>
          </a:xfrm>
          <a:prstGeom prst="rect">
            <a:avLst/>
          </a:prstGeom>
          <a:solidFill>
            <a:srgbClr val="EDF5F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9" name="Title 9">
            <a:extLst>
              <a:ext uri="{FF2B5EF4-FFF2-40B4-BE49-F238E27FC236}">
                <a16:creationId xmlns:a16="http://schemas.microsoft.com/office/drawing/2014/main" id="{7D85742C-4017-1C43-82BA-249D37066144}"/>
              </a:ext>
            </a:extLst>
          </p:cNvPr>
          <p:cNvSpPr>
            <a:spLocks noGrp="1"/>
          </p:cNvSpPr>
          <p:nvPr>
            <p:ph type="title"/>
          </p:nvPr>
        </p:nvSpPr>
        <p:spPr>
          <a:xfrm>
            <a:off x="1109663" y="1581150"/>
            <a:ext cx="3758804" cy="4814888"/>
          </a:xfrm>
        </p:spPr>
        <p:txBody>
          <a:bodyPr tIns="91440" rIns="0" bIns="0" anchor="t" anchorCtr="0"/>
          <a:lstStyle>
            <a:lvl1pPr>
              <a:lnSpc>
                <a:spcPct val="92000"/>
              </a:lnSpc>
              <a:defRPr sz="2250" b="0">
                <a:solidFill>
                  <a:srgbClr val="0047C7"/>
                </a:solidFill>
              </a:defRPr>
            </a:lvl1pPr>
          </a:lstStyle>
          <a:p>
            <a:r>
              <a:rPr lang="en-US"/>
              <a:t>Click to edit Master title style</a:t>
            </a:r>
          </a:p>
        </p:txBody>
      </p:sp>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5052299" y="6396039"/>
            <a:ext cx="3745230" cy="309488"/>
          </a:xfrm>
        </p:spPr>
        <p:txBody>
          <a:bodyPr lIns="548640"/>
          <a:lstStyle/>
          <a:p>
            <a:r>
              <a:rPr lang="en-US"/>
              <a:t>Clinical Staff Development: Diabetes |  © Tufts Medicine 08/2025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5051823" y="1581151"/>
            <a:ext cx="3758803" cy="4814887"/>
          </a:xfrm>
        </p:spPr>
        <p:txBody>
          <a:bodyPr lIns="548640"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a:extLst>
              <a:ext uri="{FF2B5EF4-FFF2-40B4-BE49-F238E27FC236}">
                <a16:creationId xmlns:a16="http://schemas.microsoft.com/office/drawing/2014/main" id="{94D946B8-1B28-B845-8CE5-0699B359B36F}"/>
              </a:ext>
            </a:extLst>
          </p:cNvPr>
          <p:cNvSpPr>
            <a:spLocks noGrp="1"/>
          </p:cNvSpPr>
          <p:nvPr>
            <p:ph type="sldNum" sz="quarter" idx="27"/>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sz="750">
                <a:solidFill>
                  <a:schemeClr val="tx1"/>
                </a:solidFill>
              </a:defRPr>
            </a:lvl9pPr>
          </a:lstStyle>
          <a:p>
            <a:pPr lvl="8"/>
            <a:fld id="{63DCA5C9-2E11-4C67-86EB-AE1DE127DC64}" type="slidenum">
              <a:rPr lang="en-US" smtClean="0"/>
              <a:pPr lvl="8"/>
              <a:t>‹#›</a:t>
            </a:fld>
            <a:endParaRPr lang="en-US" dirty="0"/>
          </a:p>
        </p:txBody>
      </p:sp>
      <p:sp>
        <p:nvSpPr>
          <p:cNvPr id="8" name="Picture 4">
            <a:extLst>
              <a:ext uri="{FF2B5EF4-FFF2-40B4-BE49-F238E27FC236}">
                <a16:creationId xmlns:a16="http://schemas.microsoft.com/office/drawing/2014/main" id="{BEBA8198-E4E6-6A42-9CB4-FE7F31E81B89}"/>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spTree>
    <p:extLst>
      <p:ext uri="{BB962C8B-B14F-4D97-AF65-F5344CB8AC3E}">
        <p14:creationId xmlns:p14="http://schemas.microsoft.com/office/powerpoint/2010/main" val="19045784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torytelling_pic_v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1">
            <a:extLst>
              <a:ext uri="{FF2B5EF4-FFF2-40B4-BE49-F238E27FC236}">
                <a16:creationId xmlns:a16="http://schemas.microsoft.com/office/drawing/2014/main" id="{A82A6104-C4A9-B44A-A362-E39E1EA52D11}"/>
              </a:ext>
            </a:extLst>
          </p:cNvPr>
          <p:cNvSpPr>
            <a:spLocks noGrp="1"/>
          </p:cNvSpPr>
          <p:nvPr>
            <p:ph type="ftr" sz="quarter" idx="24"/>
          </p:nvPr>
        </p:nvSpPr>
        <p:spPr>
          <a:xfrm>
            <a:off x="5052299" y="6396039"/>
            <a:ext cx="3745230" cy="309488"/>
          </a:xfrm>
        </p:spPr>
        <p:txBody>
          <a:bodyPr lIns="548640"/>
          <a:lstStyle/>
          <a:p>
            <a:r>
              <a:rPr lang="en-US"/>
              <a:t>Clinical Staff Development: Diabetes |  © Tufts Medicine 08/2025 |  Private and confidential. Not for redistribution.</a:t>
            </a:r>
            <a:endParaRPr lang="en-US" dirty="0"/>
          </a:p>
        </p:txBody>
      </p:sp>
      <p:sp>
        <p:nvSpPr>
          <p:cNvPr id="3" name="Text Placeholder 2">
            <a:extLst>
              <a:ext uri="{FF2B5EF4-FFF2-40B4-BE49-F238E27FC236}">
                <a16:creationId xmlns:a16="http://schemas.microsoft.com/office/drawing/2014/main" id="{877435F3-0447-B644-8F31-31B1D2FD02F7}"/>
              </a:ext>
            </a:extLst>
          </p:cNvPr>
          <p:cNvSpPr>
            <a:spLocks noGrp="1"/>
          </p:cNvSpPr>
          <p:nvPr>
            <p:ph type="body" sz="quarter" idx="26"/>
          </p:nvPr>
        </p:nvSpPr>
        <p:spPr>
          <a:xfrm>
            <a:off x="5051823" y="1842869"/>
            <a:ext cx="3758803" cy="4553169"/>
          </a:xfrm>
        </p:spPr>
        <p:txBody>
          <a:bodyPr lIns="548640" tIns="36576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94787A4-6679-5F49-93C1-CEBDAFA248A1}"/>
              </a:ext>
            </a:extLst>
          </p:cNvPr>
          <p:cNvSpPr>
            <a:spLocks noGrp="1"/>
          </p:cNvSpPr>
          <p:nvPr>
            <p:ph type="title"/>
          </p:nvPr>
        </p:nvSpPr>
        <p:spPr>
          <a:xfrm>
            <a:off x="5049915" y="454026"/>
            <a:ext cx="3745231" cy="1388843"/>
          </a:xfrm>
        </p:spPr>
        <p:txBody>
          <a:bodyPr lIns="548640" rIns="0" bIns="36576"/>
          <a:lstStyle>
            <a:lvl1pPr>
              <a:defRPr sz="2250"/>
            </a:lvl1pPr>
          </a:lstStyle>
          <a:p>
            <a:r>
              <a:rPr lang="en-US"/>
              <a:t>Click to edit Master title style</a:t>
            </a:r>
          </a:p>
        </p:txBody>
      </p:sp>
      <p:sp>
        <p:nvSpPr>
          <p:cNvPr id="8" name="Picture Placeholder 4">
            <a:extLst>
              <a:ext uri="{FF2B5EF4-FFF2-40B4-BE49-F238E27FC236}">
                <a16:creationId xmlns:a16="http://schemas.microsoft.com/office/drawing/2014/main" id="{48F04211-04F3-7649-8DD8-4F330DFE82DA}"/>
              </a:ext>
            </a:extLst>
          </p:cNvPr>
          <p:cNvSpPr>
            <a:spLocks noGrp="1"/>
          </p:cNvSpPr>
          <p:nvPr>
            <p:ph type="pic" sz="quarter" idx="23"/>
          </p:nvPr>
        </p:nvSpPr>
        <p:spPr>
          <a:xfrm>
            <a:off x="769144" y="-1"/>
            <a:ext cx="4185047" cy="6858001"/>
          </a:xfrm>
          <a:solidFill>
            <a:schemeClr val="bg1">
              <a:lumMod val="75000"/>
            </a:schemeClr>
          </a:solidFill>
        </p:spPr>
        <p:txBody>
          <a:bodyPr tIns="2743200"/>
          <a:lstStyle>
            <a:lvl1pPr algn="ctr">
              <a:defRPr/>
            </a:lvl1pPr>
          </a:lstStyle>
          <a:p>
            <a:r>
              <a:rPr lang="en-US"/>
              <a:t>Click icon to add picture</a:t>
            </a:r>
          </a:p>
        </p:txBody>
      </p:sp>
      <p:sp>
        <p:nvSpPr>
          <p:cNvPr id="4" name="Slide Number Placeholder 3">
            <a:extLst>
              <a:ext uri="{FF2B5EF4-FFF2-40B4-BE49-F238E27FC236}">
                <a16:creationId xmlns:a16="http://schemas.microsoft.com/office/drawing/2014/main" id="{71021AAD-AE8F-144C-8D98-E2A42C9CC32D}"/>
              </a:ext>
            </a:extLst>
          </p:cNvPr>
          <p:cNvSpPr>
            <a:spLocks noGrp="1"/>
          </p:cNvSpPr>
          <p:nvPr>
            <p:ph type="sldNum" sz="quarter" idx="27"/>
          </p:nvPr>
        </p:nvSpPr>
        <p:spPr/>
        <p:txBody>
          <a:bodyPr/>
          <a:lstStyle/>
          <a:p>
            <a:fld id="{63DCA5C9-2E11-4C67-86EB-AE1DE127DC64}" type="slidenum">
              <a:rPr lang="en-US" smtClean="0"/>
              <a:pPr/>
              <a:t>‹#›</a:t>
            </a:fld>
            <a:endParaRPr lang="en-US" dirty="0"/>
          </a:p>
        </p:txBody>
      </p:sp>
      <p:sp>
        <p:nvSpPr>
          <p:cNvPr id="9" name="Picture 5">
            <a:extLst>
              <a:ext uri="{FF2B5EF4-FFF2-40B4-BE49-F238E27FC236}">
                <a16:creationId xmlns:a16="http://schemas.microsoft.com/office/drawing/2014/main" id="{435CCC5B-A71F-D94E-A981-6143A0C9CB8C}"/>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18265020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_Callout_blue">
    <p:bg>
      <p:bgPr>
        <a:solidFill>
          <a:srgbClr val="00308C"/>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287B18-9B4E-214A-A1E3-5E0104CC02B7}"/>
              </a:ext>
            </a:extLst>
          </p:cNvPr>
          <p:cNvSpPr/>
          <p:nvPr/>
        </p:nvSpPr>
        <p:spPr bwMode="auto">
          <a:xfrm>
            <a:off x="0" y="3"/>
            <a:ext cx="779069" cy="6858000"/>
          </a:xfrm>
          <a:prstGeom prst="rect">
            <a:avLst/>
          </a:prstGeom>
          <a:solidFill>
            <a:srgbClr val="0047C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grpSp>
        <p:nvGrpSpPr>
          <p:cNvPr id="10" name="Group 9">
            <a:extLst>
              <a:ext uri="{FF2B5EF4-FFF2-40B4-BE49-F238E27FC236}">
                <a16:creationId xmlns:a16="http://schemas.microsoft.com/office/drawing/2014/main" id="{344B64CF-5CB6-1044-9F0F-EC3639F49047}"/>
              </a:ext>
            </a:extLst>
          </p:cNvPr>
          <p:cNvGrpSpPr/>
          <p:nvPr/>
        </p:nvGrpSpPr>
        <p:grpSpPr>
          <a:xfrm rot="5400000">
            <a:off x="4543959" y="657151"/>
            <a:ext cx="5257190" cy="3942893"/>
            <a:chOff x="0" y="0"/>
            <a:chExt cx="4736592" cy="4736592"/>
          </a:xfrm>
        </p:grpSpPr>
        <p:sp>
          <p:nvSpPr>
            <p:cNvPr id="11" name="Freeform 10">
              <a:extLst>
                <a:ext uri="{FF2B5EF4-FFF2-40B4-BE49-F238E27FC236}">
                  <a16:creationId xmlns:a16="http://schemas.microsoft.com/office/drawing/2014/main" id="{C9AA7BA7-FE3C-BE43-8752-DBC92E9369DA}"/>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dirty="0"/>
            </a:p>
          </p:txBody>
        </p:sp>
        <p:sp>
          <p:nvSpPr>
            <p:cNvPr id="12" name="Freeform 11">
              <a:extLst>
                <a:ext uri="{FF2B5EF4-FFF2-40B4-BE49-F238E27FC236}">
                  <a16:creationId xmlns:a16="http://schemas.microsoft.com/office/drawing/2014/main" id="{AF8D3C44-F537-3B4A-80B9-88705F2682F6}"/>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2950916A-63F8-3D4F-B373-6B4D09341533}"/>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sp>
        <p:nvSpPr>
          <p:cNvPr id="4" name="Footer Placeholder 3">
            <a:extLst>
              <a:ext uri="{FF2B5EF4-FFF2-40B4-BE49-F238E27FC236}">
                <a16:creationId xmlns:a16="http://schemas.microsoft.com/office/drawing/2014/main" id="{0FFB67F0-0847-1848-930D-EA4EFB3E2860}"/>
              </a:ext>
            </a:extLst>
          </p:cNvPr>
          <p:cNvSpPr>
            <a:spLocks noGrp="1"/>
          </p:cNvSpPr>
          <p:nvPr>
            <p:ph type="ftr"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Clinical Staff Development: Diabetes |  © Tufts Medicine 08/2025 |  Private and confidential. Not for redistribution.</a:t>
            </a:r>
            <a:endParaRPr lang="en-US" dirty="0"/>
          </a:p>
        </p:txBody>
      </p:sp>
      <p:sp>
        <p:nvSpPr>
          <p:cNvPr id="2" name="Slide Number Placeholder 1">
            <a:extLst>
              <a:ext uri="{FF2B5EF4-FFF2-40B4-BE49-F238E27FC236}">
                <a16:creationId xmlns:a16="http://schemas.microsoft.com/office/drawing/2014/main" id="{816CF6DD-223E-6C48-9AA1-2B63EE7E97D3}"/>
              </a:ext>
            </a:extLst>
          </p:cNvPr>
          <p:cNvSpPr>
            <a:spLocks noGrp="1"/>
          </p:cNvSpPr>
          <p:nvPr>
            <p:ph type="sldNum"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sz="750">
                <a:solidFill>
                  <a:schemeClr val="bg1"/>
                </a:solidFill>
              </a:defRPr>
            </a:lvl9pPr>
          </a:lstStyle>
          <a:p>
            <a:pPr lvl="8"/>
            <a:fld id="{63DCA5C9-2E11-4C67-86EB-AE1DE127DC64}" type="slidenum">
              <a:rPr lang="en-US" smtClean="0"/>
              <a:pPr lvl="8"/>
              <a:t>‹#›</a:t>
            </a:fld>
            <a:endParaRPr lang="en-US" dirty="0"/>
          </a:p>
        </p:txBody>
      </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109663" y="1254125"/>
            <a:ext cx="5242322" cy="5088774"/>
          </a:xfrm>
        </p:spPr>
        <p:txBody>
          <a:bodyPr tIns="0" bIns="1280160" anchor="ctr" anchorCtr="0"/>
          <a:lstStyle>
            <a:lvl1pPr>
              <a:spcAft>
                <a:spcPts val="900"/>
              </a:spcAft>
              <a:buFontTx/>
              <a:buNone/>
              <a:defRPr sz="2550" b="0" i="0" cap="none" baseline="0">
                <a:solidFill>
                  <a:schemeClr val="bg1"/>
                </a:solidFill>
                <a:latin typeface="+mn-lt"/>
                <a:ea typeface="Roboto" panose="02000000000000000000" pitchFamily="2" charset="0"/>
                <a:cs typeface="Verdana" panose="020B0604030504040204" pitchFamily="34" charset="0"/>
              </a:defRPr>
            </a:lvl1pPr>
            <a:lvl2pPr marL="0" indent="0">
              <a:spcAft>
                <a:spcPts val="900"/>
              </a:spcAft>
              <a:buClr>
                <a:schemeClr val="bg2"/>
              </a:buClr>
              <a:buFontTx/>
              <a:buNone/>
              <a:defRPr sz="2550" b="0" i="1" cap="none" baseline="0">
                <a:solidFill>
                  <a:schemeClr val="bg1"/>
                </a:solidFill>
                <a:latin typeface="+mn-lt"/>
                <a:ea typeface="Roboto" panose="02000000000000000000" pitchFamily="2" charset="0"/>
                <a:cs typeface="Verdana" panose="020B0604030504040204" pitchFamily="34" charset="0"/>
              </a:defRPr>
            </a:lvl2pPr>
            <a:lvl3pPr marL="214313" indent="-214313">
              <a:spcAft>
                <a:spcPts val="0"/>
              </a:spcAft>
              <a:buClr>
                <a:schemeClr val="bg1"/>
              </a:buClr>
              <a:buFont typeface="System Font Regular"/>
              <a:buChar char="–"/>
              <a:defRPr sz="135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35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dirty="0"/>
              <a:t>Quote or Callout</a:t>
            </a:r>
          </a:p>
        </p:txBody>
      </p:sp>
      <p:sp>
        <p:nvSpPr>
          <p:cNvPr id="7" name="Picture 5">
            <a:extLst>
              <a:ext uri="{FF2B5EF4-FFF2-40B4-BE49-F238E27FC236}">
                <a16:creationId xmlns:a16="http://schemas.microsoft.com/office/drawing/2014/main" id="{0D821204-7E41-C340-BE7D-8D2F3C8FB608}"/>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39086617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_Callout_sand">
    <p:bg>
      <p:bgPr>
        <a:solidFill>
          <a:srgbClr val="CFE3FA"/>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273799A-7C3E-D144-AE42-229EDDCBCDF6}"/>
              </a:ext>
            </a:extLst>
          </p:cNvPr>
          <p:cNvSpPr/>
          <p:nvPr/>
        </p:nvSpPr>
        <p:spPr bwMode="auto">
          <a:xfrm>
            <a:off x="0" y="0"/>
            <a:ext cx="779069" cy="6858000"/>
          </a:xfrm>
          <a:prstGeom prst="rect">
            <a:avLst/>
          </a:prstGeom>
          <a:solidFill>
            <a:srgbClr val="EDF5FC"/>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bg1"/>
              </a:solidFill>
              <a:latin typeface="+mn-lt"/>
              <a:ea typeface="Roboto" panose="02000000000000000000" pitchFamily="2" charset="0"/>
              <a:cs typeface="Roboto" panose="02000000000000000000" pitchFamily="2" charset="0"/>
            </a:endParaRPr>
          </a:p>
        </p:txBody>
      </p:sp>
      <p:sp>
        <p:nvSpPr>
          <p:cNvPr id="3" name="Footer Placeholder 2">
            <a:extLst>
              <a:ext uri="{FF2B5EF4-FFF2-40B4-BE49-F238E27FC236}">
                <a16:creationId xmlns:a16="http://schemas.microsoft.com/office/drawing/2014/main" id="{39220C80-81B8-1C4C-894D-09B6F05EB5BB}"/>
              </a:ext>
            </a:extLst>
          </p:cNvPr>
          <p:cNvSpPr>
            <a:spLocks noGrp="1"/>
          </p:cNvSpPr>
          <p:nvPr>
            <p:ph type="ftr" sz="quarter" idx="20"/>
          </p:nvPr>
        </p:nvSpPr>
        <p:spPr/>
        <p:txBody>
          <a:bodyPr/>
          <a:lstStyle/>
          <a:p>
            <a:r>
              <a:rPr lang="en-US"/>
              <a:t>Clinical Staff Development: Diabetes |  © Tufts Medicine 08/2025 |  Private and confidential. Not for redistribution.</a:t>
            </a:r>
            <a:endParaRPr lang="en-US" dirty="0"/>
          </a:p>
        </p:txBody>
      </p:sp>
      <p:sp>
        <p:nvSpPr>
          <p:cNvPr id="8" name="Slide Number Placeholder 7">
            <a:extLst>
              <a:ext uri="{FF2B5EF4-FFF2-40B4-BE49-F238E27FC236}">
                <a16:creationId xmlns:a16="http://schemas.microsoft.com/office/drawing/2014/main" id="{957515D7-E02E-6D45-85B7-CCFC3C2A2782}"/>
              </a:ext>
            </a:extLst>
          </p:cNvPr>
          <p:cNvSpPr>
            <a:spLocks noGrp="1"/>
          </p:cNvSpPr>
          <p:nvPr>
            <p:ph type="sldNum" sz="quarter" idx="2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63DCA5C9-2E11-4C67-86EB-AE1DE127DC64}" type="slidenum">
              <a:rPr lang="en-US" smtClean="0"/>
              <a:pPr/>
              <a:t>‹#›</a:t>
            </a:fld>
            <a:endParaRPr lang="en-US" dirty="0"/>
          </a:p>
        </p:txBody>
      </p:sp>
      <p:sp>
        <p:nvSpPr>
          <p:cNvPr id="9" name="Picture 4">
            <a:extLst>
              <a:ext uri="{FF2B5EF4-FFF2-40B4-BE49-F238E27FC236}">
                <a16:creationId xmlns:a16="http://schemas.microsoft.com/office/drawing/2014/main" id="{948EE8C6-2C8F-834A-BA2C-68A8DBC67FE3}"/>
              </a:ext>
            </a:extLst>
          </p:cNvPr>
          <p:cNvSpPr/>
          <p:nvPr/>
        </p:nvSpPr>
        <p:spPr>
          <a:xfrm>
            <a:off x="248160" y="372269"/>
            <a:ext cx="270272" cy="360363"/>
          </a:xfrm>
          <a:custGeom>
            <a:avLst/>
            <a:gdLst>
              <a:gd name="connsiteX0" fmla="*/ 180182 w 360362"/>
              <a:gd name="connsiteY0" fmla="*/ 0 h 360363"/>
              <a:gd name="connsiteX1" fmla="*/ 0 w 360362"/>
              <a:gd name="connsiteY1" fmla="*/ 180182 h 360363"/>
              <a:gd name="connsiteX2" fmla="*/ 180182 w 360362"/>
              <a:gd name="connsiteY2" fmla="*/ 360363 h 360363"/>
              <a:gd name="connsiteX3" fmla="*/ 360363 w 360362"/>
              <a:gd name="connsiteY3" fmla="*/ 180182 h 360363"/>
              <a:gd name="connsiteX4" fmla="*/ 180182 w 360362"/>
              <a:gd name="connsiteY4" fmla="*/ 0 h 360363"/>
              <a:gd name="connsiteX5" fmla="*/ 139190 w 360362"/>
              <a:gd name="connsiteY5" fmla="*/ 257209 h 360363"/>
              <a:gd name="connsiteX6" fmla="*/ 139190 w 360362"/>
              <a:gd name="connsiteY6" fmla="*/ 181333 h 360363"/>
              <a:gd name="connsiteX7" fmla="*/ 172223 w 360362"/>
              <a:gd name="connsiteY7" fmla="*/ 221623 h 360363"/>
              <a:gd name="connsiteX8" fmla="*/ 187239 w 360362"/>
              <a:gd name="connsiteY8" fmla="*/ 221623 h 360363"/>
              <a:gd name="connsiteX9" fmla="*/ 221573 w 360362"/>
              <a:gd name="connsiteY9" fmla="*/ 181583 h 360363"/>
              <a:gd name="connsiteX10" fmla="*/ 221573 w 360362"/>
              <a:gd name="connsiteY10" fmla="*/ 257209 h 360363"/>
              <a:gd name="connsiteX11" fmla="*/ 255557 w 360362"/>
              <a:gd name="connsiteY11" fmla="*/ 257209 h 360363"/>
              <a:gd name="connsiteX12" fmla="*/ 255557 w 360362"/>
              <a:gd name="connsiteY12" fmla="*/ 301354 h 360363"/>
              <a:gd name="connsiteX13" fmla="*/ 104555 w 360362"/>
              <a:gd name="connsiteY13" fmla="*/ 301354 h 360363"/>
              <a:gd name="connsiteX14" fmla="*/ 104555 w 360362"/>
              <a:gd name="connsiteY14" fmla="*/ 257209 h 360363"/>
              <a:gd name="connsiteX15" fmla="*/ 299352 w 360362"/>
              <a:gd name="connsiteY15" fmla="*/ 167118 h 360363"/>
              <a:gd name="connsiteX16" fmla="*/ 255808 w 360362"/>
              <a:gd name="connsiteY16" fmla="*/ 167118 h 360363"/>
              <a:gd name="connsiteX17" fmla="*/ 255808 w 360362"/>
              <a:gd name="connsiteY17" fmla="*/ 132433 h 360363"/>
              <a:gd name="connsiteX18" fmla="*/ 221773 w 360362"/>
              <a:gd name="connsiteY18" fmla="*/ 132433 h 360363"/>
              <a:gd name="connsiteX19" fmla="*/ 179681 w 360362"/>
              <a:gd name="connsiteY19" fmla="*/ 181633 h 360363"/>
              <a:gd name="connsiteX20" fmla="*/ 139641 w 360362"/>
              <a:gd name="connsiteY20" fmla="*/ 132433 h 360363"/>
              <a:gd name="connsiteX21" fmla="*/ 104455 w 360362"/>
              <a:gd name="connsiteY21" fmla="*/ 132433 h 360363"/>
              <a:gd name="connsiteX22" fmla="*/ 104455 w 360362"/>
              <a:gd name="connsiteY22" fmla="*/ 167168 h 360363"/>
              <a:gd name="connsiteX23" fmla="*/ 61212 w 360362"/>
              <a:gd name="connsiteY23" fmla="*/ 167168 h 360363"/>
              <a:gd name="connsiteX24" fmla="*/ 61212 w 360362"/>
              <a:gd name="connsiteY24" fmla="*/ 83834 h 360363"/>
              <a:gd name="connsiteX25" fmla="*/ 299151 w 360362"/>
              <a:gd name="connsiteY25" fmla="*/ 83834 h 3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0362" h="360363">
                <a:moveTo>
                  <a:pt x="180182" y="0"/>
                </a:moveTo>
                <a:cubicBezTo>
                  <a:pt x="80670" y="0"/>
                  <a:pt x="0" y="80670"/>
                  <a:pt x="0" y="180182"/>
                </a:cubicBezTo>
                <a:cubicBezTo>
                  <a:pt x="0" y="279693"/>
                  <a:pt x="80670" y="360363"/>
                  <a:pt x="180182" y="360363"/>
                </a:cubicBezTo>
                <a:cubicBezTo>
                  <a:pt x="279693" y="360363"/>
                  <a:pt x="360363" y="279693"/>
                  <a:pt x="360363" y="180182"/>
                </a:cubicBezTo>
                <a:cubicBezTo>
                  <a:pt x="360363" y="80670"/>
                  <a:pt x="279693" y="0"/>
                  <a:pt x="180182" y="0"/>
                </a:cubicBezTo>
                <a:close/>
                <a:moveTo>
                  <a:pt x="139190" y="257209"/>
                </a:moveTo>
                <a:lnTo>
                  <a:pt x="139190" y="181333"/>
                </a:lnTo>
                <a:lnTo>
                  <a:pt x="172223" y="221623"/>
                </a:lnTo>
                <a:lnTo>
                  <a:pt x="187239" y="221623"/>
                </a:lnTo>
                <a:lnTo>
                  <a:pt x="221573" y="181583"/>
                </a:lnTo>
                <a:lnTo>
                  <a:pt x="221573" y="257209"/>
                </a:lnTo>
                <a:lnTo>
                  <a:pt x="255557" y="257209"/>
                </a:lnTo>
                <a:lnTo>
                  <a:pt x="255557" y="301354"/>
                </a:lnTo>
                <a:lnTo>
                  <a:pt x="104555" y="301354"/>
                </a:lnTo>
                <a:lnTo>
                  <a:pt x="104555" y="257209"/>
                </a:lnTo>
                <a:close/>
                <a:moveTo>
                  <a:pt x="299352" y="167118"/>
                </a:moveTo>
                <a:lnTo>
                  <a:pt x="255808" y="167118"/>
                </a:lnTo>
                <a:lnTo>
                  <a:pt x="255808" y="132433"/>
                </a:lnTo>
                <a:lnTo>
                  <a:pt x="221773" y="132433"/>
                </a:lnTo>
                <a:lnTo>
                  <a:pt x="179681" y="181633"/>
                </a:lnTo>
                <a:lnTo>
                  <a:pt x="139641" y="132433"/>
                </a:lnTo>
                <a:lnTo>
                  <a:pt x="104455" y="132433"/>
                </a:lnTo>
                <a:lnTo>
                  <a:pt x="104455" y="167168"/>
                </a:lnTo>
                <a:lnTo>
                  <a:pt x="61212" y="167168"/>
                </a:lnTo>
                <a:lnTo>
                  <a:pt x="61212" y="83834"/>
                </a:lnTo>
                <a:lnTo>
                  <a:pt x="299151" y="83834"/>
                </a:lnTo>
                <a:close/>
              </a:path>
            </a:pathLst>
          </a:custGeom>
          <a:solidFill>
            <a:srgbClr val="428FEC"/>
          </a:solidFill>
          <a:ln w="4895" cap="flat">
            <a:noFill/>
            <a:prstDash val="solid"/>
            <a:miter/>
          </a:ln>
        </p:spPr>
        <p:txBody>
          <a:bodyPr rtlCol="0" anchor="ctr"/>
          <a:lstStyle/>
          <a:p>
            <a:endParaRPr lang="en-US" sz="1350"/>
          </a:p>
        </p:txBody>
      </p:sp>
      <p:grpSp>
        <p:nvGrpSpPr>
          <p:cNvPr id="11" name="Group 10">
            <a:extLst>
              <a:ext uri="{FF2B5EF4-FFF2-40B4-BE49-F238E27FC236}">
                <a16:creationId xmlns:a16="http://schemas.microsoft.com/office/drawing/2014/main" id="{EC171F58-552B-FC43-A9C5-050C00292208}"/>
              </a:ext>
            </a:extLst>
          </p:cNvPr>
          <p:cNvGrpSpPr/>
          <p:nvPr/>
        </p:nvGrpSpPr>
        <p:grpSpPr>
          <a:xfrm rot="5400000">
            <a:off x="5329124" y="544982"/>
            <a:ext cx="4359859" cy="3269894"/>
            <a:chOff x="0" y="0"/>
            <a:chExt cx="4736592" cy="4736592"/>
          </a:xfrm>
        </p:grpSpPr>
        <p:sp>
          <p:nvSpPr>
            <p:cNvPr id="12" name="Freeform 11">
              <a:extLst>
                <a:ext uri="{FF2B5EF4-FFF2-40B4-BE49-F238E27FC236}">
                  <a16:creationId xmlns:a16="http://schemas.microsoft.com/office/drawing/2014/main" id="{85B9C005-655A-1744-87A2-D53648EDC66F}"/>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D9E8FC"/>
            </a:solidFill>
            <a:ln w="4383"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ADE4E2B3-6D8E-7E4E-B430-1777A4B0730E}"/>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rgbClr val="E3EDFC"/>
            </a:solidFill>
            <a:ln w="4383" cap="flat">
              <a:noFill/>
              <a:prstDash val="solid"/>
              <a:miter/>
            </a:ln>
          </p:spPr>
          <p:txBody>
            <a:bodyPr rtlCol="0" anchor="ctr"/>
            <a:lstStyle/>
            <a:p>
              <a:endParaRPr lang="en-US" sz="1350"/>
            </a:p>
          </p:txBody>
        </p:sp>
        <p:sp>
          <p:nvSpPr>
            <p:cNvPr id="14" name="Freeform 13">
              <a:extLst>
                <a:ext uri="{FF2B5EF4-FFF2-40B4-BE49-F238E27FC236}">
                  <a16:creationId xmlns:a16="http://schemas.microsoft.com/office/drawing/2014/main" id="{8CFFBDD0-BCEF-6C42-8DE2-61706C2D0211}"/>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EDF5FC"/>
            </a:solidFill>
            <a:ln w="4383" cap="flat">
              <a:noFill/>
              <a:prstDash val="solid"/>
              <a:miter/>
            </a:ln>
          </p:spPr>
          <p:txBody>
            <a:bodyPr rtlCol="0" anchor="ctr"/>
            <a:lstStyle/>
            <a:p>
              <a:endParaRPr lang="en-US" sz="1350"/>
            </a:p>
          </p:txBody>
        </p:sp>
      </p:grpSp>
      <p:sp>
        <p:nvSpPr>
          <p:cNvPr id="6" name="Text Placeholder 15">
            <a:extLst>
              <a:ext uri="{FF2B5EF4-FFF2-40B4-BE49-F238E27FC236}">
                <a16:creationId xmlns:a16="http://schemas.microsoft.com/office/drawing/2014/main" id="{9F0A0F69-A84E-D84F-AF60-417A2CFB335B}"/>
              </a:ext>
            </a:extLst>
          </p:cNvPr>
          <p:cNvSpPr>
            <a:spLocks noGrp="1"/>
          </p:cNvSpPr>
          <p:nvPr>
            <p:ph type="body" sz="quarter" idx="19" hasCustomPrompt="1"/>
          </p:nvPr>
        </p:nvSpPr>
        <p:spPr>
          <a:xfrm>
            <a:off x="1109663" y="1254125"/>
            <a:ext cx="5242322" cy="5088774"/>
          </a:xfrm>
        </p:spPr>
        <p:txBody>
          <a:bodyPr tIns="0" bIns="1280160" anchor="ctr" anchorCtr="0"/>
          <a:lstStyle>
            <a:lvl1pPr>
              <a:spcAft>
                <a:spcPts val="900"/>
              </a:spcAft>
              <a:buFontTx/>
              <a:buNone/>
              <a:defRPr sz="2550" b="0" i="0" cap="none" baseline="0">
                <a:solidFill>
                  <a:srgbClr val="0047C7"/>
                </a:solidFill>
                <a:latin typeface="+mn-lt"/>
                <a:ea typeface="Roboto" panose="02000000000000000000" pitchFamily="2" charset="0"/>
                <a:cs typeface="Verdana" panose="020B0604030504040204" pitchFamily="34" charset="0"/>
              </a:defRPr>
            </a:lvl1pPr>
            <a:lvl2pPr marL="0" indent="0">
              <a:spcAft>
                <a:spcPts val="900"/>
              </a:spcAft>
              <a:buClr>
                <a:srgbClr val="0047C7"/>
              </a:buClr>
              <a:buFontTx/>
              <a:buNone/>
              <a:defRPr sz="2550" b="0" i="1" cap="none" baseline="0">
                <a:solidFill>
                  <a:srgbClr val="0047C7"/>
                </a:solidFill>
                <a:latin typeface="+mn-lt"/>
                <a:ea typeface="Roboto" panose="02000000000000000000" pitchFamily="2" charset="0"/>
                <a:cs typeface="Verdana" panose="020B0604030504040204" pitchFamily="34" charset="0"/>
              </a:defRPr>
            </a:lvl2pPr>
            <a:lvl3pPr marL="214313" indent="-214313">
              <a:spcAft>
                <a:spcPts val="0"/>
              </a:spcAft>
              <a:buClr>
                <a:srgbClr val="0047C7"/>
              </a:buClr>
              <a:buFont typeface="System Font Regular"/>
              <a:buChar char="–"/>
              <a:defRPr sz="1350" b="0" i="0" cap="none" baseline="0">
                <a:solidFill>
                  <a:srgbClr val="0047C7"/>
                </a:solidFill>
                <a:latin typeface="+mn-lt"/>
                <a:ea typeface="Roboto" panose="02000000000000000000" pitchFamily="2" charset="0"/>
                <a:cs typeface="Verdana" panose="020B0604030504040204" pitchFamily="34" charset="0"/>
              </a:defRPr>
            </a:lvl3pPr>
            <a:lvl4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4pPr>
            <a:lvl5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5pPr>
            <a:lvl6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6pPr>
            <a:lvl7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7pPr>
            <a:lvl8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8pPr>
            <a:lvl9pPr marL="0" indent="0">
              <a:spcAft>
                <a:spcPts val="0"/>
              </a:spcAft>
              <a:buFontTx/>
              <a:buNone/>
              <a:defRPr sz="1350" b="0" i="0" cap="none" baseline="0">
                <a:solidFill>
                  <a:srgbClr val="0047C7"/>
                </a:solidFill>
                <a:latin typeface="+mn-lt"/>
                <a:ea typeface="Roboto" panose="02000000000000000000" pitchFamily="2" charset="0"/>
                <a:cs typeface="Verdana" panose="020B0604030504040204" pitchFamily="34" charset="0"/>
              </a:defRPr>
            </a:lvl9pPr>
          </a:lstStyle>
          <a:p>
            <a:pPr lvl="0"/>
            <a:r>
              <a:rPr lang="en-US"/>
              <a:t>Quote or Callout</a:t>
            </a:r>
          </a:p>
        </p:txBody>
      </p:sp>
    </p:spTree>
    <p:extLst>
      <p:ext uri="{BB962C8B-B14F-4D97-AF65-F5344CB8AC3E}">
        <p14:creationId xmlns:p14="http://schemas.microsoft.com/office/powerpoint/2010/main" val="20745839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9144000" cy="6858000"/>
          </a:xfrm>
          <a:solidFill>
            <a:schemeClr val="tx1"/>
          </a:solidFill>
        </p:spPr>
        <p:txBody>
          <a:bodyPr tIns="731520" anchor="ctr" anchorCtr="0"/>
          <a:lstStyle>
            <a:lvl1pPr algn="ctr">
              <a:defRPr sz="1500" b="0">
                <a:solidFill>
                  <a:schemeClr val="bg2"/>
                </a:solidFill>
              </a:defRPr>
            </a:lvl1pPr>
          </a:lstStyle>
          <a:p>
            <a:r>
              <a:rPr lang="en-US"/>
              <a:t>Click icon to add media</a:t>
            </a:r>
            <a:endParaRPr lang="en-US" dirty="0"/>
          </a:p>
        </p:txBody>
      </p:sp>
    </p:spTree>
    <p:extLst>
      <p:ext uri="{BB962C8B-B14F-4D97-AF65-F5344CB8AC3E}">
        <p14:creationId xmlns:p14="http://schemas.microsoft.com/office/powerpoint/2010/main" val="10896682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insertion instru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Clinical Staff Development: Diabetes |  © Tufts Medicine 08/2025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16" name="Content Placeholder 4">
            <a:extLst>
              <a:ext uri="{FF2B5EF4-FFF2-40B4-BE49-F238E27FC236}">
                <a16:creationId xmlns:a16="http://schemas.microsoft.com/office/drawing/2014/main" id="{76810801-5FED-844E-80A8-05F2D1137E42}"/>
              </a:ext>
            </a:extLst>
          </p:cNvPr>
          <p:cNvSpPr txBox="1">
            <a:spLocks/>
          </p:cNvSpPr>
          <p:nvPr/>
        </p:nvSpPr>
        <p:spPr>
          <a:xfrm>
            <a:off x="4845472" y="4555958"/>
            <a:ext cx="3179344"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marL="0" indent="0">
              <a:spcBef>
                <a:spcPts val="675"/>
              </a:spcBef>
              <a:buFont typeface="+mj-lt"/>
              <a:buNone/>
            </a:pPr>
            <a:r>
              <a:rPr lang="en-US" sz="900" b="1" dirty="0">
                <a:ea typeface="Corbel" charset="0"/>
                <a:cs typeface="Corbel" charset="0"/>
              </a:rPr>
              <a:t>How to use the Crop Tool</a:t>
            </a:r>
          </a:p>
          <a:p>
            <a:pPr marL="0" indent="0">
              <a:buFont typeface="+mj-lt"/>
              <a:buNone/>
            </a:pPr>
            <a:r>
              <a:rPr lang="en-US" sz="900" dirty="0">
                <a:ea typeface="Corbel" charset="0"/>
                <a:cs typeface="Corbel" charset="0"/>
              </a:rPr>
              <a:t>After inserting the image, use the crop tool to fit the image to the allowed image area if default placement needs adjustment. </a:t>
            </a:r>
          </a:p>
          <a:p>
            <a:pPr marL="171450" indent="-171450">
              <a:buFont typeface="+mj-lt"/>
              <a:buAutoNum type="arabicPeriod"/>
            </a:pPr>
            <a:r>
              <a:rPr lang="en-US" sz="900" dirty="0">
                <a:ea typeface="Corbel" charset="0"/>
                <a:cs typeface="Corbel" charset="0"/>
              </a:rPr>
              <a:t>In the “Picture Format” tab at the top, select the crop tool.</a:t>
            </a:r>
          </a:p>
          <a:p>
            <a:pPr marL="171450" indent="-171450">
              <a:buFont typeface="+mj-lt"/>
              <a:buAutoNum type="arabicPeriod"/>
            </a:pPr>
            <a:r>
              <a:rPr lang="en-US" sz="900" dirty="0">
                <a:ea typeface="Corbel" charset="0"/>
                <a:cs typeface="Corbel" charset="0"/>
              </a:rPr>
              <a:t>If necessary, zoom out to see the edges of your photo. Hold “shift” and drag the corner of your image to desired fit.</a:t>
            </a:r>
          </a:p>
          <a:p>
            <a:pPr marL="171450" indent="-171450">
              <a:buFont typeface="+mj-lt"/>
              <a:buAutoNum type="arabicPeriod"/>
            </a:pPr>
            <a:r>
              <a:rPr lang="en-US" sz="900" dirty="0">
                <a:ea typeface="Corbel" charset="0"/>
                <a:cs typeface="Corbel" charset="0"/>
              </a:rPr>
              <a:t>Image position can be adjusted by selecting the visible portion of the image and moving left or right.</a:t>
            </a:r>
          </a:p>
          <a:p>
            <a:pPr marL="0" indent="0">
              <a:buFont typeface="+mj-lt"/>
              <a:buNone/>
            </a:pPr>
            <a:endParaRPr lang="en-US" sz="900" dirty="0">
              <a:ea typeface="Corbel" charset="0"/>
              <a:cs typeface="Corbel" charset="0"/>
            </a:endParaRPr>
          </a:p>
          <a:p>
            <a:endParaRPr lang="en-US" sz="900" dirty="0">
              <a:ea typeface="Corbel" charset="0"/>
              <a:cs typeface="Corbel" charset="0"/>
            </a:endParaRPr>
          </a:p>
          <a:p>
            <a:endParaRPr lang="en-US" sz="900" dirty="0"/>
          </a:p>
        </p:txBody>
      </p:sp>
      <p:sp>
        <p:nvSpPr>
          <p:cNvPr id="9" name="TextBox 8">
            <a:extLst>
              <a:ext uri="{FF2B5EF4-FFF2-40B4-BE49-F238E27FC236}">
                <a16:creationId xmlns:a16="http://schemas.microsoft.com/office/drawing/2014/main" id="{162F72A6-D562-9D4A-8E61-E64C46D71596}"/>
              </a:ext>
            </a:extLst>
          </p:cNvPr>
          <p:cNvSpPr txBox="1"/>
          <p:nvPr/>
        </p:nvSpPr>
        <p:spPr>
          <a:xfrm>
            <a:off x="1119187" y="457200"/>
            <a:ext cx="5062538"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dirty="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Insert a picture</a:t>
            </a:r>
            <a:endParaRPr lang="en-US" sz="2250" b="0" i="0" dirty="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0" name="Picture 9" descr="Logo, icon&#10;&#10;Description automatically generated">
            <a:extLst>
              <a:ext uri="{FF2B5EF4-FFF2-40B4-BE49-F238E27FC236}">
                <a16:creationId xmlns:a16="http://schemas.microsoft.com/office/drawing/2014/main" id="{B4464B05-EF37-0C43-967F-4610205C9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
        <p:nvSpPr>
          <p:cNvPr id="11" name="Content Placeholder 4">
            <a:extLst>
              <a:ext uri="{FF2B5EF4-FFF2-40B4-BE49-F238E27FC236}">
                <a16:creationId xmlns:a16="http://schemas.microsoft.com/office/drawing/2014/main" id="{BCB0CC9D-D527-A64D-8CA1-6F33ED78A3FE}"/>
              </a:ext>
            </a:extLst>
          </p:cNvPr>
          <p:cNvSpPr txBox="1">
            <a:spLocks/>
          </p:cNvSpPr>
          <p:nvPr/>
        </p:nvSpPr>
        <p:spPr>
          <a:xfrm>
            <a:off x="1119187" y="4555958"/>
            <a:ext cx="3045244" cy="2003592"/>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pPr lvl="0"/>
            <a:r>
              <a:rPr lang="en-US" sz="900" b="1" dirty="0">
                <a:ea typeface="Corbel" charset="0"/>
                <a:cs typeface="Corbel" charset="0"/>
              </a:rPr>
              <a:t>Inserting a picture</a:t>
            </a:r>
            <a:endParaRPr lang="en-US" sz="900" dirty="0">
              <a:ea typeface="Corbel" charset="0"/>
              <a:cs typeface="Corbel" charset="0"/>
            </a:endParaRPr>
          </a:p>
          <a:p>
            <a:r>
              <a:rPr lang="en-US" sz="900" dirty="0">
                <a:ea typeface="Corbel" charset="0"/>
                <a:cs typeface="Corbel" charset="0"/>
              </a:rPr>
              <a:t>The gray box is an image placeholder that provides context as to where an imported image will be in relation to other objects on the slide. </a:t>
            </a:r>
          </a:p>
          <a:p>
            <a:pPr marL="171450" lvl="0" indent="-171450">
              <a:buFont typeface="+mj-lt"/>
              <a:buAutoNum type="arabicPeriod"/>
            </a:pPr>
            <a:r>
              <a:rPr lang="en-US" sz="900" dirty="0">
                <a:ea typeface="Corbel" charset="0"/>
                <a:cs typeface="Corbel" charset="0"/>
              </a:rPr>
              <a:t>Click on the image icon of the content box to insert </a:t>
            </a:r>
            <a:br>
              <a:rPr lang="en-US" sz="900" dirty="0">
                <a:ea typeface="Corbel" charset="0"/>
                <a:cs typeface="Corbel" charset="0"/>
              </a:rPr>
            </a:br>
            <a:r>
              <a:rPr lang="en-US" sz="900" dirty="0">
                <a:ea typeface="Corbel" charset="0"/>
                <a:cs typeface="Corbel" charset="0"/>
              </a:rPr>
              <a:t>an image.</a:t>
            </a:r>
          </a:p>
          <a:p>
            <a:pPr marL="171450" indent="-171450">
              <a:buFont typeface="+mj-lt"/>
              <a:buAutoNum type="arabicPeriod"/>
            </a:pPr>
            <a:r>
              <a:rPr lang="en-US" sz="900" dirty="0">
                <a:ea typeface="Corbel" charset="0"/>
                <a:cs typeface="Corbel" charset="0"/>
              </a:rPr>
              <a:t>Navigate to and select the picture you want to place.</a:t>
            </a:r>
          </a:p>
          <a:p>
            <a:pPr marL="0" indent="0">
              <a:buFont typeface="+mj-lt"/>
              <a:buNone/>
            </a:pPr>
            <a:endParaRPr lang="en-US" sz="900" dirty="0">
              <a:ea typeface="Corbel" charset="0"/>
              <a:cs typeface="Corbel" charset="0"/>
            </a:endParaRPr>
          </a:p>
          <a:p>
            <a:endParaRPr lang="en-US" sz="900" dirty="0">
              <a:ea typeface="Corbel" charset="0"/>
              <a:cs typeface="Corbel" charset="0"/>
            </a:endParaRPr>
          </a:p>
          <a:p>
            <a:endParaRPr lang="en-US" sz="900" dirty="0"/>
          </a:p>
        </p:txBody>
      </p:sp>
      <p:pic>
        <p:nvPicPr>
          <p:cNvPr id="13" name="Picture 12">
            <a:extLst>
              <a:ext uri="{FF2B5EF4-FFF2-40B4-BE49-F238E27FC236}">
                <a16:creationId xmlns:a16="http://schemas.microsoft.com/office/drawing/2014/main" id="{7CEB8A69-88E3-4C48-B9A3-77A76C0F411D}"/>
              </a:ext>
            </a:extLst>
          </p:cNvPr>
          <p:cNvPicPr>
            <a:picLocks noChangeAspect="1"/>
          </p:cNvPicPr>
          <p:nvPr/>
        </p:nvPicPr>
        <p:blipFill rotWithShape="1">
          <a:blip r:embed="rId4">
            <a:extLst>
              <a:ext uri="{28A0092B-C50C-407E-A947-70E740481C1C}">
                <a14:useLocalDpi xmlns:a14="http://schemas.microsoft.com/office/drawing/2010/main" val="0"/>
              </a:ext>
            </a:extLst>
          </a:blip>
          <a:srcRect b="26425"/>
          <a:stretch/>
        </p:blipFill>
        <p:spPr>
          <a:xfrm>
            <a:off x="1119185" y="1576389"/>
            <a:ext cx="3253494" cy="2790515"/>
          </a:xfrm>
          <a:prstGeom prst="rect">
            <a:avLst/>
          </a:prstGeom>
          <a:solidFill>
            <a:schemeClr val="bg2"/>
          </a:solidFill>
          <a:ln>
            <a:solidFill>
              <a:schemeClr val="tx2"/>
            </a:solidFill>
          </a:ln>
        </p:spPr>
      </p:pic>
      <p:pic>
        <p:nvPicPr>
          <p:cNvPr id="12" name="Picture 11">
            <a:extLst>
              <a:ext uri="{FF2B5EF4-FFF2-40B4-BE49-F238E27FC236}">
                <a16:creationId xmlns:a16="http://schemas.microsoft.com/office/drawing/2014/main" id="{20184767-226B-2E43-B6CF-3700A64386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12417" y="3668396"/>
            <a:ext cx="396518" cy="528690"/>
          </a:xfrm>
          <a:prstGeom prst="rect">
            <a:avLst/>
          </a:prstGeom>
        </p:spPr>
      </p:pic>
      <p:pic>
        <p:nvPicPr>
          <p:cNvPr id="14" name="Picture 13">
            <a:extLst>
              <a:ext uri="{FF2B5EF4-FFF2-40B4-BE49-F238E27FC236}">
                <a16:creationId xmlns:a16="http://schemas.microsoft.com/office/drawing/2014/main" id="{D598944C-EBDE-2440-8195-233922659D5C}"/>
              </a:ext>
            </a:extLst>
          </p:cNvPr>
          <p:cNvPicPr>
            <a:picLocks noChangeAspect="1"/>
          </p:cNvPicPr>
          <p:nvPr/>
        </p:nvPicPr>
        <p:blipFill>
          <a:blip r:embed="rId6">
            <a:extLst>
              <a:ext uri="{28A0092B-C50C-407E-A947-70E740481C1C}">
                <a14:useLocalDpi xmlns:a14="http://schemas.microsoft.com/office/drawing/2010/main" val="0"/>
              </a:ext>
            </a:extLst>
          </a:blip>
          <a:srcRect l="4269" r="4269"/>
          <a:stretch/>
        </p:blipFill>
        <p:spPr>
          <a:xfrm>
            <a:off x="4845472" y="1576389"/>
            <a:ext cx="3253494" cy="2790515"/>
          </a:xfrm>
          <a:prstGeom prst="rect">
            <a:avLst/>
          </a:prstGeom>
          <a:solidFill>
            <a:schemeClr val="bg2"/>
          </a:solidFill>
          <a:ln>
            <a:solidFill>
              <a:schemeClr val="tx2"/>
            </a:solidFill>
          </a:ln>
        </p:spPr>
      </p:pic>
      <p:sp>
        <p:nvSpPr>
          <p:cNvPr id="15" name="Oval 14">
            <a:extLst>
              <a:ext uri="{FF2B5EF4-FFF2-40B4-BE49-F238E27FC236}">
                <a16:creationId xmlns:a16="http://schemas.microsoft.com/office/drawing/2014/main" id="{75038391-20E1-D64D-8E66-F5469BDE1AAC}"/>
              </a:ext>
            </a:extLst>
          </p:cNvPr>
          <p:cNvSpPr/>
          <p:nvPr/>
        </p:nvSpPr>
        <p:spPr bwMode="auto">
          <a:xfrm>
            <a:off x="4883371" y="1453947"/>
            <a:ext cx="510191" cy="386671"/>
          </a:xfrm>
          <a:prstGeom prst="ellipse">
            <a:avLst/>
          </a:prstGeom>
          <a:noFill/>
          <a:ln w="38100" cap="flat">
            <a:solidFill>
              <a:srgbClr val="C00000"/>
            </a:solidFill>
            <a:bevel/>
            <a:headEnd/>
            <a:tailEnd/>
          </a:ln>
          <a:effectLst/>
        </p:spPr>
        <p:txBody>
          <a:bodyPr wrap="none" rtlCol="0" anchor="ctr"/>
          <a:lstStyle/>
          <a:p>
            <a:pPr algn="ctr"/>
            <a:endParaRPr lang="en-US" sz="1350" dirty="0"/>
          </a:p>
        </p:txBody>
      </p:sp>
      <p:sp>
        <p:nvSpPr>
          <p:cNvPr id="18" name="Oval 17">
            <a:extLst>
              <a:ext uri="{FF2B5EF4-FFF2-40B4-BE49-F238E27FC236}">
                <a16:creationId xmlns:a16="http://schemas.microsoft.com/office/drawing/2014/main" id="{A2E5D61F-FD3A-D54C-9FEA-9F2B6CA5AA63}"/>
              </a:ext>
            </a:extLst>
          </p:cNvPr>
          <p:cNvSpPr/>
          <p:nvPr/>
        </p:nvSpPr>
        <p:spPr bwMode="auto">
          <a:xfrm>
            <a:off x="7475675" y="1453947"/>
            <a:ext cx="293207" cy="386671"/>
          </a:xfrm>
          <a:prstGeom prst="ellipse">
            <a:avLst/>
          </a:prstGeom>
          <a:noFill/>
          <a:ln w="38100" cap="flat">
            <a:solidFill>
              <a:srgbClr val="C00000"/>
            </a:solidFill>
            <a:bevel/>
            <a:headEnd/>
            <a:tailEnd/>
          </a:ln>
          <a:effectLst/>
        </p:spPr>
        <p:txBody>
          <a:bodyPr wrap="none" rtlCol="0" anchor="ctr"/>
          <a:lstStyle/>
          <a:p>
            <a:pPr algn="ctr"/>
            <a:endParaRPr lang="en-US" sz="1350" dirty="0"/>
          </a:p>
        </p:txBody>
      </p:sp>
      <p:cxnSp>
        <p:nvCxnSpPr>
          <p:cNvPr id="5" name="Straight Arrow Connector 4">
            <a:extLst>
              <a:ext uri="{FF2B5EF4-FFF2-40B4-BE49-F238E27FC236}">
                <a16:creationId xmlns:a16="http://schemas.microsoft.com/office/drawing/2014/main" id="{E14F4599-02F0-FF4F-956B-6F9940302735}"/>
              </a:ext>
            </a:extLst>
          </p:cNvPr>
          <p:cNvCxnSpPr>
            <a:cxnSpLocks/>
          </p:cNvCxnSpPr>
          <p:nvPr/>
        </p:nvCxnSpPr>
        <p:spPr>
          <a:xfrm>
            <a:off x="5777679" y="1865154"/>
            <a:ext cx="316415" cy="431800"/>
          </a:xfrm>
          <a:prstGeom prst="straightConnector1">
            <a:avLst/>
          </a:prstGeom>
          <a:ln w="19050">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1" name="Oval 20">
            <a:extLst>
              <a:ext uri="{FF2B5EF4-FFF2-40B4-BE49-F238E27FC236}">
                <a16:creationId xmlns:a16="http://schemas.microsoft.com/office/drawing/2014/main" id="{375DA477-FBF2-A243-8B18-8834285C324F}"/>
              </a:ext>
            </a:extLst>
          </p:cNvPr>
          <p:cNvSpPr/>
          <p:nvPr/>
        </p:nvSpPr>
        <p:spPr bwMode="auto">
          <a:xfrm>
            <a:off x="5880707" y="2013312"/>
            <a:ext cx="102737" cy="135485"/>
          </a:xfrm>
          <a:prstGeom prst="ellipse">
            <a:avLst/>
          </a:prstGeom>
          <a:solidFill>
            <a:srgbClr val="C00000"/>
          </a:solidFill>
          <a:ln w="38100" cap="flat">
            <a:noFill/>
            <a:bevel/>
            <a:headEnd/>
            <a:tailEnd/>
          </a:ln>
          <a:effectLst/>
        </p:spPr>
        <p:txBody>
          <a:bodyPr wrap="none" rtlCol="0" anchor="ctr"/>
          <a:lstStyle/>
          <a:p>
            <a:pPr algn="ctr"/>
            <a:endParaRPr lang="en-US" sz="1350" dirty="0"/>
          </a:p>
        </p:txBody>
      </p:sp>
      <p:grpSp>
        <p:nvGrpSpPr>
          <p:cNvPr id="24" name="Group 23">
            <a:extLst>
              <a:ext uri="{FF2B5EF4-FFF2-40B4-BE49-F238E27FC236}">
                <a16:creationId xmlns:a16="http://schemas.microsoft.com/office/drawing/2014/main" id="{619F73BB-970E-2845-9777-A80F5C505E39}"/>
              </a:ext>
            </a:extLst>
          </p:cNvPr>
          <p:cNvGrpSpPr/>
          <p:nvPr/>
        </p:nvGrpSpPr>
        <p:grpSpPr>
          <a:xfrm>
            <a:off x="6835140" y="3638912"/>
            <a:ext cx="499110" cy="135485"/>
            <a:chOff x="9113520" y="3638911"/>
            <a:chExt cx="665480" cy="135485"/>
          </a:xfrm>
        </p:grpSpPr>
        <p:cxnSp>
          <p:nvCxnSpPr>
            <p:cNvPr id="19" name="Straight Arrow Connector 18">
              <a:extLst>
                <a:ext uri="{FF2B5EF4-FFF2-40B4-BE49-F238E27FC236}">
                  <a16:creationId xmlns:a16="http://schemas.microsoft.com/office/drawing/2014/main" id="{9A9F4BDE-95F7-0444-9149-02D27D84C0F9}"/>
                </a:ext>
              </a:extLst>
            </p:cNvPr>
            <p:cNvCxnSpPr>
              <a:cxnSpLocks/>
            </p:cNvCxnSpPr>
            <p:nvPr/>
          </p:nvCxnSpPr>
          <p:spPr>
            <a:xfrm>
              <a:off x="9113520" y="3706653"/>
              <a:ext cx="665480" cy="0"/>
            </a:xfrm>
            <a:prstGeom prst="straightConnector1">
              <a:avLst/>
            </a:prstGeom>
            <a:ln w="22225">
              <a:solidFill>
                <a:srgbClr val="C00000"/>
              </a:solidFill>
              <a:prstDash val="dash"/>
              <a:headEnd type="triangle"/>
              <a:tailEnd type="triangle"/>
            </a:ln>
          </p:spPr>
          <p:style>
            <a:lnRef idx="2">
              <a:schemeClr val="accent4"/>
            </a:lnRef>
            <a:fillRef idx="0">
              <a:schemeClr val="accent4"/>
            </a:fillRef>
            <a:effectRef idx="1">
              <a:schemeClr val="accent4"/>
            </a:effectRef>
            <a:fontRef idx="minor">
              <a:schemeClr val="tx1"/>
            </a:fontRef>
          </p:style>
        </p:cxnSp>
        <p:sp>
          <p:nvSpPr>
            <p:cNvPr id="23" name="Oval 22">
              <a:extLst>
                <a:ext uri="{FF2B5EF4-FFF2-40B4-BE49-F238E27FC236}">
                  <a16:creationId xmlns:a16="http://schemas.microsoft.com/office/drawing/2014/main" id="{46A1F561-DC36-8F4B-8675-D4063C0CFF04}"/>
                </a:ext>
              </a:extLst>
            </p:cNvPr>
            <p:cNvSpPr/>
            <p:nvPr/>
          </p:nvSpPr>
          <p:spPr bwMode="auto">
            <a:xfrm>
              <a:off x="9377769" y="3638911"/>
              <a:ext cx="136982" cy="135485"/>
            </a:xfrm>
            <a:prstGeom prst="ellipse">
              <a:avLst/>
            </a:prstGeom>
            <a:solidFill>
              <a:srgbClr val="C00000"/>
            </a:solidFill>
            <a:ln w="38100" cap="flat">
              <a:noFill/>
              <a:bevel/>
              <a:headEnd/>
              <a:tailEnd/>
            </a:ln>
            <a:effectLst/>
          </p:spPr>
          <p:txBody>
            <a:bodyPr wrap="none" rtlCol="0" anchor="ctr"/>
            <a:lstStyle/>
            <a:p>
              <a:pPr algn="ctr"/>
              <a:endParaRPr lang="en-US" sz="1350" dirty="0"/>
            </a:p>
          </p:txBody>
        </p:sp>
      </p:grpSp>
    </p:spTree>
    <p:extLst>
      <p:ext uri="{BB962C8B-B14F-4D97-AF65-F5344CB8AC3E}">
        <p14:creationId xmlns:p14="http://schemas.microsoft.com/office/powerpoint/2010/main" val="11066793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losing slide">
    <p:bg>
      <p:bgPr>
        <a:solidFill>
          <a:srgbClr val="00308C"/>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82C0473-A33B-8443-AAAF-C0D273FA0577}"/>
              </a:ext>
            </a:extLst>
          </p:cNvPr>
          <p:cNvGrpSpPr/>
          <p:nvPr/>
        </p:nvGrpSpPr>
        <p:grpSpPr>
          <a:xfrm rot="16200000">
            <a:off x="-857250" y="857250"/>
            <a:ext cx="6858000" cy="5143500"/>
            <a:chOff x="0" y="0"/>
            <a:chExt cx="4736592" cy="4736592"/>
          </a:xfrm>
        </p:grpSpPr>
        <p:sp>
          <p:nvSpPr>
            <p:cNvPr id="15" name="Freeform 14">
              <a:extLst>
                <a:ext uri="{FF2B5EF4-FFF2-40B4-BE49-F238E27FC236}">
                  <a16:creationId xmlns:a16="http://schemas.microsoft.com/office/drawing/2014/main" id="{8B19B7C6-F90C-E44B-A8D9-09BF9E65502B}"/>
                </a:ext>
              </a:extLst>
            </p:cNvPr>
            <p:cNvSpPr/>
            <p:nvPr/>
          </p:nvSpPr>
          <p:spPr>
            <a:xfrm rot="5400000">
              <a:off x="0" y="0"/>
              <a:ext cx="4736592" cy="4736592"/>
            </a:xfrm>
            <a:custGeom>
              <a:avLst/>
              <a:gdLst>
                <a:gd name="connsiteX0" fmla="*/ 0 w 4736592"/>
                <a:gd name="connsiteY0" fmla="*/ 0 h 4736592"/>
                <a:gd name="connsiteX1" fmla="*/ 0 w 4736592"/>
                <a:gd name="connsiteY1" fmla="*/ 4736592 h 4736592"/>
                <a:gd name="connsiteX2" fmla="*/ 4736592 w 4736592"/>
                <a:gd name="connsiteY2" fmla="*/ 4736592 h 4736592"/>
                <a:gd name="connsiteX3" fmla="*/ 0 w 4736592"/>
                <a:gd name="connsiteY3" fmla="*/ 0 h 4736592"/>
              </a:gdLst>
              <a:ahLst/>
              <a:cxnLst>
                <a:cxn ang="0">
                  <a:pos x="connsiteX0" y="connsiteY0"/>
                </a:cxn>
                <a:cxn ang="0">
                  <a:pos x="connsiteX1" y="connsiteY1"/>
                </a:cxn>
                <a:cxn ang="0">
                  <a:pos x="connsiteX2" y="connsiteY2"/>
                </a:cxn>
                <a:cxn ang="0">
                  <a:pos x="connsiteX3" y="connsiteY3"/>
                </a:cxn>
              </a:cxnLst>
              <a:rect l="l" t="t" r="r" b="b"/>
              <a:pathLst>
                <a:path w="4736592" h="4736592">
                  <a:moveTo>
                    <a:pt x="0" y="0"/>
                  </a:moveTo>
                  <a:lnTo>
                    <a:pt x="0" y="4736592"/>
                  </a:lnTo>
                  <a:lnTo>
                    <a:pt x="4736592" y="4736592"/>
                  </a:lnTo>
                  <a:cubicBezTo>
                    <a:pt x="4736592" y="2120634"/>
                    <a:pt x="2615958" y="0"/>
                    <a:pt x="0" y="0"/>
                  </a:cubicBezTo>
                </a:path>
              </a:pathLst>
            </a:custGeom>
            <a:solidFill>
              <a:srgbClr val="0047C7"/>
            </a:solidFill>
            <a:ln w="4383" cap="flat">
              <a:noFill/>
              <a:prstDash val="solid"/>
              <a:miter/>
            </a:ln>
          </p:spPr>
          <p:txBody>
            <a:bodyPr rtlCol="0" anchor="ctr"/>
            <a:lstStyle/>
            <a:p>
              <a:endParaRPr lang="en-US" sz="1350" dirty="0"/>
            </a:p>
          </p:txBody>
        </p:sp>
        <p:sp>
          <p:nvSpPr>
            <p:cNvPr id="16" name="Freeform 15">
              <a:extLst>
                <a:ext uri="{FF2B5EF4-FFF2-40B4-BE49-F238E27FC236}">
                  <a16:creationId xmlns:a16="http://schemas.microsoft.com/office/drawing/2014/main" id="{C0122796-1459-F149-A7D7-488A351C001F}"/>
                </a:ext>
              </a:extLst>
            </p:cNvPr>
            <p:cNvSpPr/>
            <p:nvPr/>
          </p:nvSpPr>
          <p:spPr>
            <a:xfrm rot="5400000">
              <a:off x="0" y="0"/>
              <a:ext cx="3157728" cy="3157728"/>
            </a:xfrm>
            <a:custGeom>
              <a:avLst/>
              <a:gdLst>
                <a:gd name="connsiteX0" fmla="*/ 0 w 3157728"/>
                <a:gd name="connsiteY0" fmla="*/ 0 h 3157728"/>
                <a:gd name="connsiteX1" fmla="*/ 0 w 3157728"/>
                <a:gd name="connsiteY1" fmla="*/ 3157728 h 3157728"/>
                <a:gd name="connsiteX2" fmla="*/ 3157728 w 3157728"/>
                <a:gd name="connsiteY2" fmla="*/ 3157728 h 3157728"/>
                <a:gd name="connsiteX3" fmla="*/ 0 w 3157728"/>
                <a:gd name="connsiteY3" fmla="*/ 0 h 3157728"/>
              </a:gdLst>
              <a:ahLst/>
              <a:cxnLst>
                <a:cxn ang="0">
                  <a:pos x="connsiteX0" y="connsiteY0"/>
                </a:cxn>
                <a:cxn ang="0">
                  <a:pos x="connsiteX1" y="connsiteY1"/>
                </a:cxn>
                <a:cxn ang="0">
                  <a:pos x="connsiteX2" y="connsiteY2"/>
                </a:cxn>
                <a:cxn ang="0">
                  <a:pos x="connsiteX3" y="connsiteY3"/>
                </a:cxn>
              </a:cxnLst>
              <a:rect l="l" t="t" r="r" b="b"/>
              <a:pathLst>
                <a:path w="3157728" h="3157728">
                  <a:moveTo>
                    <a:pt x="0" y="0"/>
                  </a:moveTo>
                  <a:lnTo>
                    <a:pt x="0" y="3157728"/>
                  </a:lnTo>
                  <a:lnTo>
                    <a:pt x="3157728" y="3157728"/>
                  </a:lnTo>
                  <a:cubicBezTo>
                    <a:pt x="3157728" y="1413741"/>
                    <a:pt x="1743987" y="0"/>
                    <a:pt x="0" y="0"/>
                  </a:cubicBezTo>
                </a:path>
              </a:pathLst>
            </a:custGeom>
            <a:solidFill>
              <a:schemeClr val="accent1"/>
            </a:solidFill>
            <a:ln w="4383" cap="flat">
              <a:noFill/>
              <a:prstDash val="solid"/>
              <a:miter/>
            </a:ln>
          </p:spPr>
          <p:txBody>
            <a:bodyPr rtlCol="0" anchor="ctr"/>
            <a:lstStyle/>
            <a:p>
              <a:endParaRPr lang="en-US" sz="1350"/>
            </a:p>
          </p:txBody>
        </p:sp>
        <p:sp>
          <p:nvSpPr>
            <p:cNvPr id="17" name="Freeform 16">
              <a:extLst>
                <a:ext uri="{FF2B5EF4-FFF2-40B4-BE49-F238E27FC236}">
                  <a16:creationId xmlns:a16="http://schemas.microsoft.com/office/drawing/2014/main" id="{ADFB715B-AE14-0142-B8CD-39F991F9622E}"/>
                </a:ext>
              </a:extLst>
            </p:cNvPr>
            <p:cNvSpPr/>
            <p:nvPr/>
          </p:nvSpPr>
          <p:spPr>
            <a:xfrm rot="5400000">
              <a:off x="0" y="0"/>
              <a:ext cx="1578864" cy="1578864"/>
            </a:xfrm>
            <a:custGeom>
              <a:avLst/>
              <a:gdLst>
                <a:gd name="connsiteX0" fmla="*/ 0 w 1578864"/>
                <a:gd name="connsiteY0" fmla="*/ 0 h 1578864"/>
                <a:gd name="connsiteX1" fmla="*/ 0 w 1578864"/>
                <a:gd name="connsiteY1" fmla="*/ 1578864 h 1578864"/>
                <a:gd name="connsiteX2" fmla="*/ 1578864 w 1578864"/>
                <a:gd name="connsiteY2" fmla="*/ 1578864 h 1578864"/>
                <a:gd name="connsiteX3" fmla="*/ 0 w 1578864"/>
                <a:gd name="connsiteY3" fmla="*/ 0 h 1578864"/>
              </a:gdLst>
              <a:ahLst/>
              <a:cxnLst>
                <a:cxn ang="0">
                  <a:pos x="connsiteX0" y="connsiteY0"/>
                </a:cxn>
                <a:cxn ang="0">
                  <a:pos x="connsiteX1" y="connsiteY1"/>
                </a:cxn>
                <a:cxn ang="0">
                  <a:pos x="connsiteX2" y="connsiteY2"/>
                </a:cxn>
                <a:cxn ang="0">
                  <a:pos x="connsiteX3" y="connsiteY3"/>
                </a:cxn>
              </a:cxnLst>
              <a:rect l="l" t="t" r="r" b="b"/>
              <a:pathLst>
                <a:path w="1578864" h="1578864">
                  <a:moveTo>
                    <a:pt x="0" y="0"/>
                  </a:moveTo>
                  <a:lnTo>
                    <a:pt x="0" y="1578864"/>
                  </a:lnTo>
                  <a:lnTo>
                    <a:pt x="1578864" y="1578864"/>
                  </a:lnTo>
                  <a:cubicBezTo>
                    <a:pt x="1578864" y="706892"/>
                    <a:pt x="871972" y="0"/>
                    <a:pt x="0" y="0"/>
                  </a:cubicBezTo>
                </a:path>
              </a:pathLst>
            </a:custGeom>
            <a:solidFill>
              <a:srgbClr val="69B4F6"/>
            </a:solidFill>
            <a:ln w="4383" cap="flat">
              <a:noFill/>
              <a:prstDash val="solid"/>
              <a:miter/>
            </a:ln>
          </p:spPr>
          <p:txBody>
            <a:bodyPr rtlCol="0" anchor="ctr"/>
            <a:lstStyle/>
            <a:p>
              <a:endParaRPr lang="en-US" sz="1350"/>
            </a:p>
          </p:txBody>
        </p:sp>
      </p:grpSp>
      <p:sp>
        <p:nvSpPr>
          <p:cNvPr id="18" name="Picture 5">
            <a:extLst>
              <a:ext uri="{FF2B5EF4-FFF2-40B4-BE49-F238E27FC236}">
                <a16:creationId xmlns:a16="http://schemas.microsoft.com/office/drawing/2014/main" id="{95076584-F237-5743-A5C4-537CA347A0C1}"/>
              </a:ext>
            </a:extLst>
          </p:cNvPr>
          <p:cNvSpPr/>
          <p:nvPr/>
        </p:nvSpPr>
        <p:spPr>
          <a:xfrm>
            <a:off x="342900" y="5940425"/>
            <a:ext cx="341709" cy="455612"/>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
        <p:nvSpPr>
          <p:cNvPr id="7" name="Title 9">
            <a:extLst>
              <a:ext uri="{FF2B5EF4-FFF2-40B4-BE49-F238E27FC236}">
                <a16:creationId xmlns:a16="http://schemas.microsoft.com/office/drawing/2014/main" id="{CB8B2CBF-33A5-2045-8850-DC1256F5B835}"/>
              </a:ext>
            </a:extLst>
          </p:cNvPr>
          <p:cNvSpPr>
            <a:spLocks noGrp="1"/>
          </p:cNvSpPr>
          <p:nvPr>
            <p:ph type="title"/>
          </p:nvPr>
        </p:nvSpPr>
        <p:spPr>
          <a:xfrm>
            <a:off x="6180534" y="2579483"/>
            <a:ext cx="2614612" cy="1693464"/>
          </a:xfrm>
        </p:spPr>
        <p:txBody>
          <a:bodyPr tIns="0" rIns="0" bIns="0" anchor="ctr" anchorCtr="0"/>
          <a:lstStyle>
            <a:lvl1pPr>
              <a:lnSpc>
                <a:spcPct val="92000"/>
              </a:lnSpc>
              <a:defRPr sz="3300" b="0">
                <a:solidFill>
                  <a:schemeClr val="bg1"/>
                </a:solidFill>
              </a:defRPr>
            </a:lvl1pPr>
          </a:lstStyle>
          <a:p>
            <a:r>
              <a:rPr lang="en-US"/>
              <a:t>Click to edit Master title style</a:t>
            </a:r>
          </a:p>
        </p:txBody>
      </p:sp>
      <p:sp>
        <p:nvSpPr>
          <p:cNvPr id="8" name="Text Placeholder 15">
            <a:extLst>
              <a:ext uri="{FF2B5EF4-FFF2-40B4-BE49-F238E27FC236}">
                <a16:creationId xmlns:a16="http://schemas.microsoft.com/office/drawing/2014/main" id="{CCA19DE8-1AFB-114F-AF92-C355DCABAC50}"/>
              </a:ext>
            </a:extLst>
          </p:cNvPr>
          <p:cNvSpPr>
            <a:spLocks noGrp="1"/>
          </p:cNvSpPr>
          <p:nvPr>
            <p:ph type="body" sz="quarter" idx="19"/>
          </p:nvPr>
        </p:nvSpPr>
        <p:spPr>
          <a:xfrm>
            <a:off x="6178150" y="4272948"/>
            <a:ext cx="2616995" cy="1873853"/>
          </a:xfrm>
        </p:spPr>
        <p:txBody>
          <a:bodyPr tIns="0" bIns="91440" anchor="b" anchorCtr="0"/>
          <a:lstStyle>
            <a:lvl1pPr>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900" b="1"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9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Click to edit Master text styles</a:t>
            </a:r>
          </a:p>
        </p:txBody>
      </p:sp>
      <p:sp>
        <p:nvSpPr>
          <p:cNvPr id="2" name="TextBox 1">
            <a:extLst>
              <a:ext uri="{FF2B5EF4-FFF2-40B4-BE49-F238E27FC236}">
                <a16:creationId xmlns:a16="http://schemas.microsoft.com/office/drawing/2014/main" id="{EFA81589-6DD6-614A-8FDE-B20F17C2DF5C}"/>
              </a:ext>
            </a:extLst>
          </p:cNvPr>
          <p:cNvSpPr txBox="1"/>
          <p:nvPr/>
        </p:nvSpPr>
        <p:spPr>
          <a:xfrm>
            <a:off x="6180534" y="6146800"/>
            <a:ext cx="2616995" cy="249238"/>
          </a:xfrm>
          <a:prstGeom prst="rect">
            <a:avLst/>
          </a:prstGeom>
          <a:noFill/>
        </p:spPr>
        <p:txBody>
          <a:bodyPr wrap="square" lIns="0" tIns="0" rIns="0" bIns="0" rtlCol="0" anchor="b" anchorCtr="0">
            <a:normAutofit/>
          </a:bodyPr>
          <a:lstStyle/>
          <a:p>
            <a:pPr marL="0" indent="-2743200" algn="l">
              <a:spcAft>
                <a:spcPts val="450"/>
              </a:spcAft>
            </a:pPr>
            <a:r>
              <a:rPr lang="en-US" sz="900" b="0" i="0">
                <a:solidFill>
                  <a:schemeClr val="bg1"/>
                </a:solidFill>
                <a:latin typeface="+mn-lt"/>
                <a:ea typeface="Roboto" panose="02000000000000000000" pitchFamily="2" charset="0"/>
                <a:cs typeface="Times New Roman" panose="02020603050405020304" pitchFamily="18" charset="0"/>
              </a:rPr>
              <a:t>tuftsmedicine.org</a:t>
            </a:r>
          </a:p>
        </p:txBody>
      </p:sp>
      <p:pic>
        <p:nvPicPr>
          <p:cNvPr id="34" name="Graphic 33">
            <a:extLst>
              <a:ext uri="{FF2B5EF4-FFF2-40B4-BE49-F238E27FC236}">
                <a16:creationId xmlns:a16="http://schemas.microsoft.com/office/drawing/2014/main" id="{736D22EC-29D3-A747-8687-A2D5F963524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2900" y="685801"/>
            <a:ext cx="1907953" cy="532257"/>
          </a:xfrm>
          <a:prstGeom prst="rect">
            <a:avLst/>
          </a:prstGeom>
        </p:spPr>
      </p:pic>
    </p:spTree>
    <p:extLst>
      <p:ext uri="{BB962C8B-B14F-4D97-AF65-F5344CB8AC3E}">
        <p14:creationId xmlns:p14="http://schemas.microsoft.com/office/powerpoint/2010/main" val="23306346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versions step1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Clinical Staff Development: Diabetes |  © Tufts Medicine 08/2025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8" name="Content Placeholder 4">
            <a:extLst>
              <a:ext uri="{FF2B5EF4-FFF2-40B4-BE49-F238E27FC236}">
                <a16:creationId xmlns:a16="http://schemas.microsoft.com/office/drawing/2014/main" id="{C2946FE3-8119-6C4A-B4C5-E2A24AC5E2AC}"/>
              </a:ext>
            </a:extLst>
          </p:cNvPr>
          <p:cNvSpPr txBox="1">
            <a:spLocks/>
          </p:cNvSpPr>
          <p:nvPr/>
        </p:nvSpPr>
        <p:spPr>
          <a:xfrm>
            <a:off x="1119188" y="4827739"/>
            <a:ext cx="312528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To convert slides, select, copy, and paste the elements </a:t>
            </a:r>
            <a:br>
              <a:rPr lang="en-US" sz="900" dirty="0">
                <a:ea typeface="Verdana" panose="020B0604030504040204" pitchFamily="34" charset="0"/>
                <a:cs typeface="Verdana" panose="020B0604030504040204" pitchFamily="34" charset="0"/>
              </a:rPr>
            </a:br>
            <a:r>
              <a:rPr lang="en-US" sz="900" dirty="0">
                <a:ea typeface="Verdana" panose="020B0604030504040204" pitchFamily="34" charset="0"/>
                <a:cs typeface="Verdana" panose="020B0604030504040204" pitchFamily="34" charset="0"/>
              </a:rPr>
              <a:t>from one PPT presentation to the other. Select your text </a:t>
            </a:r>
            <a:br>
              <a:rPr lang="en-US" sz="900" dirty="0">
                <a:ea typeface="Verdana" panose="020B0604030504040204" pitchFamily="34" charset="0"/>
                <a:cs typeface="Verdana" panose="020B0604030504040204" pitchFamily="34" charset="0"/>
              </a:rPr>
            </a:br>
            <a:r>
              <a:rPr lang="en-US" sz="900" dirty="0">
                <a:ea typeface="Verdana" panose="020B0604030504040204" pitchFamily="34" charset="0"/>
                <a:cs typeface="Verdana" panose="020B0604030504040204" pitchFamily="34" charset="0"/>
              </a:rPr>
              <a:t>in the presentation.</a:t>
            </a:r>
          </a:p>
        </p:txBody>
      </p:sp>
      <p:pic>
        <p:nvPicPr>
          <p:cNvPr id="9" name="Picture 8">
            <a:extLst>
              <a:ext uri="{FF2B5EF4-FFF2-40B4-BE49-F238E27FC236}">
                <a16:creationId xmlns:a16="http://schemas.microsoft.com/office/drawing/2014/main" id="{78F605FC-3D4E-C04C-A674-DF9FABEB03B4}"/>
              </a:ext>
            </a:extLst>
          </p:cNvPr>
          <p:cNvPicPr>
            <a:picLocks noChangeAspect="1"/>
          </p:cNvPicPr>
          <p:nvPr/>
        </p:nvPicPr>
        <p:blipFill rotWithShape="1">
          <a:blip r:embed="rId3">
            <a:extLst>
              <a:ext uri="{28A0092B-C50C-407E-A947-70E740481C1C}">
                <a14:useLocalDpi xmlns:a14="http://schemas.microsoft.com/office/drawing/2010/main" val="0"/>
              </a:ext>
            </a:extLst>
          </a:blip>
          <a:srcRect l="14102"/>
          <a:stretch/>
        </p:blipFill>
        <p:spPr>
          <a:xfrm>
            <a:off x="1119187" y="1601455"/>
            <a:ext cx="3144875" cy="3050977"/>
          </a:xfrm>
          <a:prstGeom prst="rect">
            <a:avLst/>
          </a:prstGeom>
          <a:solidFill>
            <a:schemeClr val="bg2"/>
          </a:solidFill>
          <a:ln>
            <a:solidFill>
              <a:schemeClr val="tx2"/>
            </a:solidFill>
          </a:ln>
        </p:spPr>
      </p:pic>
      <p:pic>
        <p:nvPicPr>
          <p:cNvPr id="10" name="Picture 9">
            <a:extLst>
              <a:ext uri="{FF2B5EF4-FFF2-40B4-BE49-F238E27FC236}">
                <a16:creationId xmlns:a16="http://schemas.microsoft.com/office/drawing/2014/main" id="{D0D6DED7-D417-2E4D-B4F9-1E2AE5206D50}"/>
              </a:ext>
            </a:extLst>
          </p:cNvPr>
          <p:cNvPicPr>
            <a:picLocks noChangeAspect="1"/>
          </p:cNvPicPr>
          <p:nvPr/>
        </p:nvPicPr>
        <p:blipFill>
          <a:blip r:embed="rId4">
            <a:extLst>
              <a:ext uri="{28A0092B-C50C-407E-A947-70E740481C1C}">
                <a14:useLocalDpi xmlns:a14="http://schemas.microsoft.com/office/drawing/2010/main" val="0"/>
              </a:ext>
            </a:extLst>
          </a:blip>
          <a:srcRect l="3848" r="3848"/>
          <a:stretch/>
        </p:blipFill>
        <p:spPr>
          <a:xfrm>
            <a:off x="4461146" y="1583924"/>
            <a:ext cx="2067817" cy="3061004"/>
          </a:xfrm>
          <a:prstGeom prst="rect">
            <a:avLst/>
          </a:prstGeom>
          <a:solidFill>
            <a:schemeClr val="bg2"/>
          </a:solidFill>
          <a:ln>
            <a:solidFill>
              <a:schemeClr val="tx2"/>
            </a:solidFill>
          </a:ln>
        </p:spPr>
      </p:pic>
      <p:sp>
        <p:nvSpPr>
          <p:cNvPr id="11" name="Content Placeholder 4">
            <a:extLst>
              <a:ext uri="{FF2B5EF4-FFF2-40B4-BE49-F238E27FC236}">
                <a16:creationId xmlns:a16="http://schemas.microsoft.com/office/drawing/2014/main" id="{5DA6042F-0C60-E94D-9CCE-5BDFAAEACE0A}"/>
              </a:ext>
            </a:extLst>
          </p:cNvPr>
          <p:cNvSpPr txBox="1">
            <a:spLocks/>
          </p:cNvSpPr>
          <p:nvPr/>
        </p:nvSpPr>
        <p:spPr>
          <a:xfrm>
            <a:off x="4445219" y="4827739"/>
            <a:ext cx="2067816"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In the new template, paste the content into the desired text box, and click on the format tab.</a:t>
            </a:r>
          </a:p>
        </p:txBody>
      </p:sp>
      <p:sp>
        <p:nvSpPr>
          <p:cNvPr id="12" name="Oval 11">
            <a:extLst>
              <a:ext uri="{FF2B5EF4-FFF2-40B4-BE49-F238E27FC236}">
                <a16:creationId xmlns:a16="http://schemas.microsoft.com/office/drawing/2014/main" id="{101BB06F-98F4-7740-A828-86BC2D6DEA4A}"/>
              </a:ext>
            </a:extLst>
          </p:cNvPr>
          <p:cNvSpPr/>
          <p:nvPr/>
        </p:nvSpPr>
        <p:spPr bwMode="auto">
          <a:xfrm>
            <a:off x="4758551" y="3646616"/>
            <a:ext cx="381684" cy="498664"/>
          </a:xfrm>
          <a:prstGeom prst="ellipse">
            <a:avLst/>
          </a:prstGeom>
          <a:noFill/>
          <a:ln w="38100" cap="flat">
            <a:solidFill>
              <a:srgbClr val="C00000"/>
            </a:solidFill>
            <a:bevel/>
            <a:headEnd/>
            <a:tailEnd/>
          </a:ln>
          <a:effectLst/>
        </p:spPr>
        <p:txBody>
          <a:bodyPr wrap="none" rtlCol="0" anchor="ctr"/>
          <a:lstStyle/>
          <a:p>
            <a:pPr algn="ctr"/>
            <a:endParaRPr lang="en-US" sz="1350"/>
          </a:p>
        </p:txBody>
      </p:sp>
      <p:pic>
        <p:nvPicPr>
          <p:cNvPr id="14" name="Picture 13">
            <a:extLst>
              <a:ext uri="{FF2B5EF4-FFF2-40B4-BE49-F238E27FC236}">
                <a16:creationId xmlns:a16="http://schemas.microsoft.com/office/drawing/2014/main" id="{576AFE7B-E53D-AC4A-B341-4EACBCB0E3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09838" y="3943742"/>
            <a:ext cx="408086" cy="544115"/>
          </a:xfrm>
          <a:prstGeom prst="rect">
            <a:avLst/>
          </a:prstGeom>
        </p:spPr>
      </p:pic>
      <p:pic>
        <p:nvPicPr>
          <p:cNvPr id="15" name="Picture 14">
            <a:extLst>
              <a:ext uri="{FF2B5EF4-FFF2-40B4-BE49-F238E27FC236}">
                <a16:creationId xmlns:a16="http://schemas.microsoft.com/office/drawing/2014/main" id="{E044A276-DE72-E945-89B4-300FDD985739}"/>
              </a:ext>
            </a:extLst>
          </p:cNvPr>
          <p:cNvPicPr>
            <a:picLocks noChangeAspect="1"/>
          </p:cNvPicPr>
          <p:nvPr/>
        </p:nvPicPr>
        <p:blipFill>
          <a:blip r:embed="rId6">
            <a:extLst>
              <a:ext uri="{28A0092B-C50C-407E-A947-70E740481C1C}">
                <a14:useLocalDpi xmlns:a14="http://schemas.microsoft.com/office/drawing/2010/main" val="0"/>
              </a:ext>
            </a:extLst>
          </a:blip>
          <a:srcRect l="3765" r="3765"/>
          <a:stretch/>
        </p:blipFill>
        <p:spPr>
          <a:xfrm>
            <a:off x="6726046" y="1576388"/>
            <a:ext cx="2071483" cy="3061004"/>
          </a:xfrm>
          <a:prstGeom prst="rect">
            <a:avLst/>
          </a:prstGeom>
          <a:solidFill>
            <a:schemeClr val="bg2"/>
          </a:solidFill>
          <a:ln>
            <a:solidFill>
              <a:schemeClr val="tx2"/>
            </a:solidFill>
          </a:ln>
        </p:spPr>
      </p:pic>
      <p:pic>
        <p:nvPicPr>
          <p:cNvPr id="18" name="Picture 17">
            <a:extLst>
              <a:ext uri="{FF2B5EF4-FFF2-40B4-BE49-F238E27FC236}">
                <a16:creationId xmlns:a16="http://schemas.microsoft.com/office/drawing/2014/main" id="{A135F91D-E5DE-B047-AE5F-0C09C8AB9A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16727" y="4162699"/>
            <a:ext cx="369084" cy="492112"/>
          </a:xfrm>
          <a:prstGeom prst="rect">
            <a:avLst/>
          </a:prstGeom>
        </p:spPr>
      </p:pic>
      <p:sp>
        <p:nvSpPr>
          <p:cNvPr id="19" name="Content Placeholder 4">
            <a:extLst>
              <a:ext uri="{FF2B5EF4-FFF2-40B4-BE49-F238E27FC236}">
                <a16:creationId xmlns:a16="http://schemas.microsoft.com/office/drawing/2014/main" id="{0E6CE30B-3CD4-2B43-A42E-3C137DA13DB9}"/>
              </a:ext>
            </a:extLst>
          </p:cNvPr>
          <p:cNvSpPr txBox="1">
            <a:spLocks/>
          </p:cNvSpPr>
          <p:nvPr/>
        </p:nvSpPr>
        <p:spPr>
          <a:xfrm>
            <a:off x="6723434" y="4827739"/>
            <a:ext cx="2051889"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Select “Keep Text Only” to apply the preloaded fonts, colors and sizes of the new template.</a:t>
            </a:r>
          </a:p>
        </p:txBody>
      </p:sp>
      <p:sp>
        <p:nvSpPr>
          <p:cNvPr id="17" name="TextBox 16">
            <a:extLst>
              <a:ext uri="{FF2B5EF4-FFF2-40B4-BE49-F238E27FC236}">
                <a16:creationId xmlns:a16="http://schemas.microsoft.com/office/drawing/2014/main" id="{DE3FF7C0-E445-BC46-B5AC-CDEB2B26DB05}"/>
              </a:ext>
            </a:extLst>
          </p:cNvPr>
          <p:cNvSpPr txBox="1"/>
          <p:nvPr/>
        </p:nvSpPr>
        <p:spPr>
          <a:xfrm>
            <a:off x="1119186" y="457200"/>
            <a:ext cx="7678342"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20" name="Picture 19" descr="Logo, icon&#10;&#10;Description automatically generated">
            <a:extLst>
              <a:ext uri="{FF2B5EF4-FFF2-40B4-BE49-F238E27FC236}">
                <a16:creationId xmlns:a16="http://schemas.microsoft.com/office/drawing/2014/main" id="{97F3E80C-855A-A241-A016-4CD2E5C365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35542618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versions ste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Clinical Staff Development: Diabetes |  © Tufts Medicine 08/2025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16" name="Content Placeholder 4">
            <a:extLst>
              <a:ext uri="{FF2B5EF4-FFF2-40B4-BE49-F238E27FC236}">
                <a16:creationId xmlns:a16="http://schemas.microsoft.com/office/drawing/2014/main" id="{57AB5607-CD6C-3440-976C-057FADBB3545}"/>
              </a:ext>
            </a:extLst>
          </p:cNvPr>
          <p:cNvSpPr txBox="1">
            <a:spLocks/>
          </p:cNvSpPr>
          <p:nvPr/>
        </p:nvSpPr>
        <p:spPr>
          <a:xfrm>
            <a:off x="1119186" y="4622242"/>
            <a:ext cx="3754757"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7" name="Picture 16">
            <a:extLst>
              <a:ext uri="{FF2B5EF4-FFF2-40B4-BE49-F238E27FC236}">
                <a16:creationId xmlns:a16="http://schemas.microsoft.com/office/drawing/2014/main" id="{B1952F7D-9C62-E74A-AE1C-91D2B3865A6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1867" y="1579696"/>
            <a:ext cx="3748680" cy="2813031"/>
          </a:xfrm>
          <a:prstGeom prst="rect">
            <a:avLst/>
          </a:prstGeom>
          <a:solidFill>
            <a:schemeClr val="bg2"/>
          </a:solidFill>
          <a:ln>
            <a:solidFill>
              <a:schemeClr val="tx2"/>
            </a:solidFill>
          </a:ln>
        </p:spPr>
      </p:pic>
      <p:sp>
        <p:nvSpPr>
          <p:cNvPr id="20" name="Content Placeholder 4">
            <a:extLst>
              <a:ext uri="{FF2B5EF4-FFF2-40B4-BE49-F238E27FC236}">
                <a16:creationId xmlns:a16="http://schemas.microsoft.com/office/drawing/2014/main" id="{14FEAF84-D62E-5244-8243-E6FE55C4F9BC}"/>
              </a:ext>
            </a:extLst>
          </p:cNvPr>
          <p:cNvSpPr txBox="1">
            <a:spLocks/>
          </p:cNvSpPr>
          <p:nvPr/>
        </p:nvSpPr>
        <p:spPr>
          <a:xfrm>
            <a:off x="5044678" y="4622242"/>
            <a:ext cx="3752850"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pic>
        <p:nvPicPr>
          <p:cNvPr id="21" name="Picture 20">
            <a:extLst>
              <a:ext uri="{FF2B5EF4-FFF2-40B4-BE49-F238E27FC236}">
                <a16:creationId xmlns:a16="http://schemas.microsoft.com/office/drawing/2014/main" id="{84BB0591-4F2B-BB44-AC55-427E2A0F68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09219" y="2420062"/>
            <a:ext cx="408086" cy="544115"/>
          </a:xfrm>
          <a:prstGeom prst="rect">
            <a:avLst/>
          </a:prstGeom>
        </p:spPr>
      </p:pic>
      <p:pic>
        <p:nvPicPr>
          <p:cNvPr id="22" name="Picture 21">
            <a:extLst>
              <a:ext uri="{FF2B5EF4-FFF2-40B4-BE49-F238E27FC236}">
                <a16:creationId xmlns:a16="http://schemas.microsoft.com/office/drawing/2014/main" id="{EE6B8B47-257D-064F-9755-741F9B7EBA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46764" y="1579696"/>
            <a:ext cx="3748679" cy="2813030"/>
          </a:xfrm>
          <a:prstGeom prst="rect">
            <a:avLst/>
          </a:prstGeom>
          <a:solidFill>
            <a:schemeClr val="bg2"/>
          </a:solidFill>
          <a:ln>
            <a:solidFill>
              <a:schemeClr val="tx2"/>
            </a:solidFill>
          </a:ln>
        </p:spPr>
      </p:pic>
      <p:sp>
        <p:nvSpPr>
          <p:cNvPr id="12" name="TextBox 11">
            <a:extLst>
              <a:ext uri="{FF2B5EF4-FFF2-40B4-BE49-F238E27FC236}">
                <a16:creationId xmlns:a16="http://schemas.microsoft.com/office/drawing/2014/main" id="{1E375AD7-DD27-A845-9ABC-884F21B9310F}"/>
              </a:ext>
            </a:extLst>
          </p:cNvPr>
          <p:cNvSpPr txBox="1"/>
          <p:nvPr/>
        </p:nvSpPr>
        <p:spPr>
          <a:xfrm>
            <a:off x="1119186" y="457200"/>
            <a:ext cx="7678342"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Conversions to the new template</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4" name="Picture 13" descr="Logo, icon&#10;&#10;Description automatically generated">
            <a:extLst>
              <a:ext uri="{FF2B5EF4-FFF2-40B4-BE49-F238E27FC236}">
                <a16:creationId xmlns:a16="http://schemas.microsoft.com/office/drawing/2014/main" id="{4F49237B-DD6B-8A49-8F8B-84A5F9D217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368342231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version MIS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a:t>Clinical Staff Development: Diabetes |  © Tufts Medicine 08/2025 |  Private and confidential. Not for redistribution.</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lvl1pPr>
              <a:defRPr sz="750"/>
            </a:lvl1pPr>
          </a:lstStyle>
          <a:p>
            <a:fld id="{C1FF6DA9-008F-8B48-92A6-B652298478BF}" type="slidenum">
              <a:rPr lang="en-US" smtClean="0"/>
              <a:t>‹#›</a:t>
            </a:fld>
            <a:endParaRPr lang="en-US"/>
          </a:p>
        </p:txBody>
      </p:sp>
      <p:sp>
        <p:nvSpPr>
          <p:cNvPr id="24" name="Content Placeholder 4">
            <a:extLst>
              <a:ext uri="{FF2B5EF4-FFF2-40B4-BE49-F238E27FC236}">
                <a16:creationId xmlns:a16="http://schemas.microsoft.com/office/drawing/2014/main" id="{C6031A0F-0EFB-6644-9781-D334155CE214}"/>
              </a:ext>
            </a:extLst>
          </p:cNvPr>
          <p:cNvSpPr txBox="1">
            <a:spLocks/>
          </p:cNvSpPr>
          <p:nvPr/>
        </p:nvSpPr>
        <p:spPr>
          <a:xfrm>
            <a:off x="1119188" y="4926188"/>
            <a:ext cx="3754041"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When converting old presentations, </a:t>
            </a:r>
            <a:r>
              <a:rPr lang="en-US" sz="900" b="1" dirty="0">
                <a:ea typeface="Verdana" panose="020B0604030504040204" pitchFamily="34" charset="0"/>
                <a:cs typeface="Verdana" panose="020B0604030504040204" pitchFamily="34" charset="0"/>
              </a:rPr>
              <a:t>DO NOT </a:t>
            </a:r>
            <a:r>
              <a:rPr lang="en-US" sz="900" dirty="0">
                <a:ea typeface="Verdana" panose="020B0604030504040204" pitchFamily="34" charset="0"/>
                <a:cs typeface="Verdana" panose="020B0604030504040204" pitchFamily="34" charset="0"/>
              </a:rPr>
              <a:t>copy entire slides from a previous PPT and paste them into this template.</a:t>
            </a:r>
          </a:p>
        </p:txBody>
      </p:sp>
      <p:pic>
        <p:nvPicPr>
          <p:cNvPr id="25" name="Picture 24">
            <a:extLst>
              <a:ext uri="{FF2B5EF4-FFF2-40B4-BE49-F238E27FC236}">
                <a16:creationId xmlns:a16="http://schemas.microsoft.com/office/drawing/2014/main" id="{25018229-0470-5149-A0B6-4DAF6D8298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9188" y="1575814"/>
            <a:ext cx="3754041" cy="3128368"/>
          </a:xfrm>
          <a:prstGeom prst="rect">
            <a:avLst/>
          </a:prstGeom>
          <a:solidFill>
            <a:schemeClr val="bg2"/>
          </a:solidFill>
          <a:ln>
            <a:solidFill>
              <a:schemeClr val="tx2"/>
            </a:solidFill>
          </a:ln>
        </p:spPr>
      </p:pic>
      <p:pic>
        <p:nvPicPr>
          <p:cNvPr id="26" name="Picture 25">
            <a:extLst>
              <a:ext uri="{FF2B5EF4-FFF2-40B4-BE49-F238E27FC236}">
                <a16:creationId xmlns:a16="http://schemas.microsoft.com/office/drawing/2014/main" id="{F5C368E9-5724-2049-8E3B-C67DD293C4A2}"/>
              </a:ext>
            </a:extLst>
          </p:cNvPr>
          <p:cNvPicPr>
            <a:picLocks noChangeAspect="1"/>
          </p:cNvPicPr>
          <p:nvPr/>
        </p:nvPicPr>
        <p:blipFill rotWithShape="1">
          <a:blip r:embed="rId4">
            <a:extLst>
              <a:ext uri="{28A0092B-C50C-407E-A947-70E740481C1C}">
                <a14:useLocalDpi xmlns:a14="http://schemas.microsoft.com/office/drawing/2010/main" val="0"/>
              </a:ext>
            </a:extLst>
          </a:blip>
          <a:srcRect l="19038" r="3308"/>
          <a:stretch/>
        </p:blipFill>
        <p:spPr>
          <a:xfrm>
            <a:off x="5044679" y="1575815"/>
            <a:ext cx="3752849" cy="3112467"/>
          </a:xfrm>
          <a:prstGeom prst="rect">
            <a:avLst/>
          </a:prstGeom>
          <a:solidFill>
            <a:schemeClr val="bg2"/>
          </a:solidFill>
          <a:ln>
            <a:solidFill>
              <a:schemeClr val="tx2"/>
            </a:solidFill>
          </a:ln>
        </p:spPr>
      </p:pic>
      <p:sp>
        <p:nvSpPr>
          <p:cNvPr id="27" name="Content Placeholder 4">
            <a:extLst>
              <a:ext uri="{FF2B5EF4-FFF2-40B4-BE49-F238E27FC236}">
                <a16:creationId xmlns:a16="http://schemas.microsoft.com/office/drawing/2014/main" id="{ADD01A4F-08FD-844C-A758-E2C059439909}"/>
              </a:ext>
            </a:extLst>
          </p:cNvPr>
          <p:cNvSpPr txBox="1">
            <a:spLocks/>
          </p:cNvSpPr>
          <p:nvPr/>
        </p:nvSpPr>
        <p:spPr>
          <a:xfrm>
            <a:off x="5044679" y="4926188"/>
            <a:ext cx="3752850" cy="705678"/>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900" dirty="0">
                <a:ea typeface="Verdana" panose="020B0604030504040204" pitchFamily="34" charset="0"/>
                <a:cs typeface="Verdana" panose="020B0604030504040204" pitchFamily="34" charset="0"/>
              </a:rPr>
              <a:t>Powerpoint can not translate the data correctly and will assign incorrect colors and random fonts to your content. It will also import incorrect master slides from the previous presentation (shown above). </a:t>
            </a:r>
          </a:p>
        </p:txBody>
      </p:sp>
      <p:sp>
        <p:nvSpPr>
          <p:cNvPr id="28" name="Oval 27">
            <a:extLst>
              <a:ext uri="{FF2B5EF4-FFF2-40B4-BE49-F238E27FC236}">
                <a16:creationId xmlns:a16="http://schemas.microsoft.com/office/drawing/2014/main" id="{302E9FE2-09C7-414D-A951-2F7875139A46}"/>
              </a:ext>
            </a:extLst>
          </p:cNvPr>
          <p:cNvSpPr/>
          <p:nvPr/>
        </p:nvSpPr>
        <p:spPr bwMode="auto">
          <a:xfrm>
            <a:off x="5653183" y="3582856"/>
            <a:ext cx="676007" cy="757790"/>
          </a:xfrm>
          <a:prstGeom prst="ellipse">
            <a:avLst/>
          </a:prstGeom>
          <a:noFill/>
          <a:ln w="38100" cap="flat">
            <a:solidFill>
              <a:srgbClr val="C00000"/>
            </a:solidFill>
            <a:bevel/>
            <a:headEnd/>
            <a:tailEnd/>
          </a:ln>
          <a:effectLst/>
        </p:spPr>
        <p:txBody>
          <a:bodyPr wrap="none" rtlCol="0" anchor="ctr"/>
          <a:lstStyle/>
          <a:p>
            <a:pPr algn="ctr"/>
            <a:endParaRPr lang="en-US" sz="1350"/>
          </a:p>
        </p:txBody>
      </p:sp>
      <p:sp>
        <p:nvSpPr>
          <p:cNvPr id="29" name="Oval 28">
            <a:extLst>
              <a:ext uri="{FF2B5EF4-FFF2-40B4-BE49-F238E27FC236}">
                <a16:creationId xmlns:a16="http://schemas.microsoft.com/office/drawing/2014/main" id="{8B7F87A0-2AA7-A545-8AA7-0AE595E18438}"/>
              </a:ext>
            </a:extLst>
          </p:cNvPr>
          <p:cNvSpPr/>
          <p:nvPr/>
        </p:nvSpPr>
        <p:spPr bwMode="auto">
          <a:xfrm>
            <a:off x="1100646" y="2103968"/>
            <a:ext cx="627214" cy="705678"/>
          </a:xfrm>
          <a:prstGeom prst="ellipse">
            <a:avLst/>
          </a:prstGeom>
          <a:noFill/>
          <a:ln w="38100" cap="flat">
            <a:solidFill>
              <a:srgbClr val="C00000"/>
            </a:solidFill>
            <a:bevel/>
            <a:headEnd/>
            <a:tailEnd/>
          </a:ln>
          <a:effectLst/>
        </p:spPr>
        <p:txBody>
          <a:bodyPr wrap="none" rtlCol="0" anchor="ctr"/>
          <a:lstStyle/>
          <a:p>
            <a:pPr algn="ctr"/>
            <a:endParaRPr lang="en-US" sz="1350"/>
          </a:p>
        </p:txBody>
      </p:sp>
      <p:pic>
        <p:nvPicPr>
          <p:cNvPr id="30" name="Picture 29">
            <a:extLst>
              <a:ext uri="{FF2B5EF4-FFF2-40B4-BE49-F238E27FC236}">
                <a16:creationId xmlns:a16="http://schemas.microsoft.com/office/drawing/2014/main" id="{6778AEA4-0341-3B4D-B3C7-8E6DCD43AA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19774" y="2587933"/>
            <a:ext cx="408086" cy="544115"/>
          </a:xfrm>
          <a:prstGeom prst="rect">
            <a:avLst/>
          </a:prstGeom>
        </p:spPr>
      </p:pic>
      <p:sp>
        <p:nvSpPr>
          <p:cNvPr id="15" name="TextBox 14">
            <a:extLst>
              <a:ext uri="{FF2B5EF4-FFF2-40B4-BE49-F238E27FC236}">
                <a16:creationId xmlns:a16="http://schemas.microsoft.com/office/drawing/2014/main" id="{2D5ED8FA-23C8-D74A-B764-4463D4488972}"/>
              </a:ext>
            </a:extLst>
          </p:cNvPr>
          <p:cNvSpPr txBox="1"/>
          <p:nvPr/>
        </p:nvSpPr>
        <p:spPr>
          <a:xfrm>
            <a:off x="1119186" y="457200"/>
            <a:ext cx="7678342" cy="793751"/>
          </a:xfrm>
          <a:prstGeom prst="rect">
            <a:avLst/>
          </a:prstGeom>
          <a:noFill/>
        </p:spPr>
        <p:txBody>
          <a:bodyPr wrap="square" lIns="0" tIns="274320" rIns="0" bIns="0" rtlCol="0">
            <a:noAutofit/>
          </a:bodyPr>
          <a:lstStyle/>
          <a:p>
            <a:pPr marL="0" marR="0" indent="-2743200" algn="l" defTabSz="342900" rtl="0" eaLnBrk="1" fontAlgn="auto" latinLnBrk="0" hangingPunct="1">
              <a:lnSpc>
                <a:spcPct val="100000"/>
              </a:lnSpc>
              <a:spcBef>
                <a:spcPts val="0"/>
              </a:spcBef>
              <a:spcAft>
                <a:spcPts val="450"/>
              </a:spcAft>
              <a:buClrTx/>
              <a:buSzTx/>
              <a:buFontTx/>
              <a:buNone/>
              <a:tabLst/>
              <a:defRPr/>
            </a:pPr>
            <a:r>
              <a:rPr kumimoji="0" lang="en-US" sz="2250" b="0" i="0" u="none" strike="noStrike" kern="1200" cap="none" spc="0" normalizeH="0" baseline="0" noProof="0">
                <a:ln>
                  <a:noFill/>
                </a:ln>
                <a:solidFill>
                  <a:schemeClr val="accent1"/>
                </a:solidFill>
                <a:effectLst/>
                <a:uLnTx/>
                <a:uFillTx/>
                <a:latin typeface="Rockwell" panose="02060603020205020403" pitchFamily="18" charset="77"/>
                <a:ea typeface="Roboto Medium" panose="02000000000000000000" pitchFamily="2" charset="0"/>
                <a:cs typeface="Verdana" panose="020B0604030504040204" pitchFamily="34" charset="0"/>
              </a:rPr>
              <a:t>Instructions: Conversion Misuse</a:t>
            </a:r>
            <a:endParaRPr lang="en-US" sz="2250" b="0" i="0">
              <a:solidFill>
                <a:schemeClr val="accent1"/>
              </a:solidFill>
              <a:latin typeface="Rockwell" panose="02060603020205020403" pitchFamily="18" charset="77"/>
              <a:ea typeface="Roboto" panose="02000000000000000000" pitchFamily="2" charset="0"/>
              <a:cs typeface="Times New Roman" panose="02020603050405020304" pitchFamily="18" charset="0"/>
            </a:endParaRPr>
          </a:p>
        </p:txBody>
      </p:sp>
      <p:pic>
        <p:nvPicPr>
          <p:cNvPr id="16" name="Picture 15" descr="Logo, icon&#10;&#10;Description automatically generated">
            <a:extLst>
              <a:ext uri="{FF2B5EF4-FFF2-40B4-BE49-F238E27FC236}">
                <a16:creationId xmlns:a16="http://schemas.microsoft.com/office/drawing/2014/main" id="{7C8DF4B7-EF1D-B442-BCA8-B7DBC2F20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161" y="372269"/>
            <a:ext cx="270272" cy="360363"/>
          </a:xfrm>
          <a:prstGeom prst="rect">
            <a:avLst/>
          </a:prstGeom>
        </p:spPr>
      </p:pic>
    </p:spTree>
    <p:extLst>
      <p:ext uri="{BB962C8B-B14F-4D97-AF65-F5344CB8AC3E}">
        <p14:creationId xmlns:p14="http://schemas.microsoft.com/office/powerpoint/2010/main" val="20041235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9">
            <a:extLst>
              <a:ext uri="{FF2B5EF4-FFF2-40B4-BE49-F238E27FC236}">
                <a16:creationId xmlns:a16="http://schemas.microsoft.com/office/drawing/2014/main" id="{0A40E515-04CD-C14F-A916-E1B992979F49}"/>
              </a:ext>
            </a:extLst>
          </p:cNvPr>
          <p:cNvSpPr>
            <a:spLocks noGrp="1"/>
          </p:cNvSpPr>
          <p:nvPr>
            <p:ph type="title"/>
          </p:nvPr>
        </p:nvSpPr>
        <p:spPr>
          <a:xfrm>
            <a:off x="348853" y="2555420"/>
            <a:ext cx="4519613" cy="1897917"/>
          </a:xfrm>
        </p:spPr>
        <p:txBody>
          <a:bodyPr tIns="0" rIns="0" bIns="0" anchor="b" anchorCtr="0"/>
          <a:lstStyle>
            <a:lvl1pPr>
              <a:lnSpc>
                <a:spcPct val="92000"/>
              </a:lnSpc>
              <a:defRPr sz="3300" b="0">
                <a:solidFill>
                  <a:schemeClr val="bg1"/>
                </a:solidFill>
              </a:defRPr>
            </a:lvl1pPr>
          </a:lstStyle>
          <a:p>
            <a:r>
              <a:rPr lang="en-US"/>
              <a:t>Click to edit Master title style</a:t>
            </a:r>
            <a:endParaRPr lang="en-US" dirty="0"/>
          </a:p>
        </p:txBody>
      </p:sp>
      <p:sp>
        <p:nvSpPr>
          <p:cNvPr id="12" name="Text Placeholder 15">
            <a:extLst>
              <a:ext uri="{FF2B5EF4-FFF2-40B4-BE49-F238E27FC236}">
                <a16:creationId xmlns:a16="http://schemas.microsoft.com/office/drawing/2014/main" id="{097141F5-A733-1943-A651-93DADBFA66B0}"/>
              </a:ext>
            </a:extLst>
          </p:cNvPr>
          <p:cNvSpPr>
            <a:spLocks noGrp="1"/>
          </p:cNvSpPr>
          <p:nvPr>
            <p:ph type="body" sz="quarter" idx="19" hasCustomPrompt="1"/>
          </p:nvPr>
        </p:nvSpPr>
        <p:spPr>
          <a:xfrm>
            <a:off x="348853" y="4453336"/>
            <a:ext cx="4519613" cy="592504"/>
          </a:xfrm>
        </p:spPr>
        <p:txBody>
          <a:bodyPr tIns="91440" bIns="0" anchor="t" anchorCtr="0"/>
          <a:lstStyle>
            <a:lvl1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1pPr>
            <a:lvl2pPr>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2pPr>
            <a:lvl3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3pPr>
            <a:lvl4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4pPr>
            <a:lvl5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5pPr>
            <a:lvl6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6pPr>
            <a:lvl7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7pPr>
            <a:lvl8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8pPr>
            <a:lvl9pPr marL="0" indent="0">
              <a:spcAft>
                <a:spcPts val="0"/>
              </a:spcAft>
              <a:buFontTx/>
              <a:buNone/>
              <a:defRPr sz="1200" b="0" i="0" cap="none" baseline="0">
                <a:solidFill>
                  <a:schemeClr val="bg1"/>
                </a:solidFill>
                <a:latin typeface="+mn-lt"/>
                <a:ea typeface="Roboto" panose="02000000000000000000" pitchFamily="2" charset="0"/>
                <a:cs typeface="Verdana" panose="020B0604030504040204" pitchFamily="34" charset="0"/>
              </a:defRPr>
            </a:lvl9pPr>
          </a:lstStyle>
          <a:p>
            <a:pPr lvl="0"/>
            <a:r>
              <a:rPr lang="en-US"/>
              <a:t>Subhead</a:t>
            </a:r>
          </a:p>
        </p:txBody>
      </p:sp>
      <p:sp>
        <p:nvSpPr>
          <p:cNvPr id="7" name="Date Placeholder 6">
            <a:extLst>
              <a:ext uri="{FF2B5EF4-FFF2-40B4-BE49-F238E27FC236}">
                <a16:creationId xmlns:a16="http://schemas.microsoft.com/office/drawing/2014/main" id="{F1FDC329-725F-504E-A193-47ADCC26AD4C}"/>
              </a:ext>
            </a:extLst>
          </p:cNvPr>
          <p:cNvSpPr>
            <a:spLocks noGrp="1"/>
          </p:cNvSpPr>
          <p:nvPr>
            <p:ph type="dt" sz="half" idx="21"/>
          </p:nvPr>
        </p:nvSpPr>
        <p:spPr>
          <a:xfrm>
            <a:off x="348853" y="5045841"/>
            <a:ext cx="4519611" cy="329563"/>
          </a:xfrm>
          <a:prstGeom prst="rect">
            <a:avLst/>
          </a:prstGeom>
        </p:spPr>
        <p:txBody>
          <a:bodyPr lIns="0" tIns="91440" rIns="0" bIns="0" anchor="t" anchorCtr="0"/>
          <a:lstStyle>
            <a:lvl1pPr>
              <a:defRPr sz="750">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vl6pPr>
              <a:defRPr sz="750">
                <a:solidFill>
                  <a:schemeClr val="bg1"/>
                </a:solidFill>
              </a:defRPr>
            </a:lvl6pPr>
            <a:lvl7pPr>
              <a:defRPr sz="750">
                <a:solidFill>
                  <a:schemeClr val="bg1"/>
                </a:solidFill>
              </a:defRPr>
            </a:lvl7pPr>
            <a:lvl8pPr>
              <a:defRPr sz="750">
                <a:solidFill>
                  <a:schemeClr val="bg1"/>
                </a:solidFill>
              </a:defRPr>
            </a:lvl8pPr>
            <a:lvl9pPr marL="0">
              <a:defRPr sz="750">
                <a:solidFill>
                  <a:schemeClr val="bg1"/>
                </a:solidFill>
              </a:defRPr>
            </a:lvl9pPr>
          </a:lstStyle>
          <a:p>
            <a:endParaRPr lang="en-US"/>
          </a:p>
        </p:txBody>
      </p:sp>
      <p:grpSp>
        <p:nvGrpSpPr>
          <p:cNvPr id="8" name="Group 7">
            <a:extLst>
              <a:ext uri="{FF2B5EF4-FFF2-40B4-BE49-F238E27FC236}">
                <a16:creationId xmlns:a16="http://schemas.microsoft.com/office/drawing/2014/main" id="{A9791EB9-DE86-7A4D-9B7E-C9DECD9010E5}"/>
              </a:ext>
            </a:extLst>
          </p:cNvPr>
          <p:cNvGrpSpPr/>
          <p:nvPr/>
        </p:nvGrpSpPr>
        <p:grpSpPr>
          <a:xfrm>
            <a:off x="4661452" y="881270"/>
            <a:ext cx="4482548" cy="5976730"/>
            <a:chOff x="6215270" y="881270"/>
            <a:chExt cx="5976730" cy="5976730"/>
          </a:xfrm>
        </p:grpSpPr>
        <p:sp>
          <p:nvSpPr>
            <p:cNvPr id="9" name="Freeform 8">
              <a:extLst>
                <a:ext uri="{FF2B5EF4-FFF2-40B4-BE49-F238E27FC236}">
                  <a16:creationId xmlns:a16="http://schemas.microsoft.com/office/drawing/2014/main" id="{EF0059A3-098E-2A4D-AB20-3B2AB9FD8397}"/>
                </a:ext>
              </a:extLst>
            </p:cNvPr>
            <p:cNvSpPr/>
            <p:nvPr/>
          </p:nvSpPr>
          <p:spPr>
            <a:xfrm rot="16200000">
              <a:off x="6215270" y="881270"/>
              <a:ext cx="5976730" cy="5976730"/>
            </a:xfrm>
            <a:custGeom>
              <a:avLst/>
              <a:gdLst>
                <a:gd name="connsiteX0" fmla="*/ 0 w 5976730"/>
                <a:gd name="connsiteY0" fmla="*/ 0 h 5976730"/>
                <a:gd name="connsiteX1" fmla="*/ 0 w 5976730"/>
                <a:gd name="connsiteY1" fmla="*/ 5976730 h 5976730"/>
                <a:gd name="connsiteX2" fmla="*/ 5976730 w 5976730"/>
                <a:gd name="connsiteY2" fmla="*/ 5976730 h 5976730"/>
                <a:gd name="connsiteX3" fmla="*/ 0 w 5976730"/>
                <a:gd name="connsiteY3" fmla="*/ 0 h 5976730"/>
              </a:gdLst>
              <a:ahLst/>
              <a:cxnLst>
                <a:cxn ang="0">
                  <a:pos x="connsiteX0" y="connsiteY0"/>
                </a:cxn>
                <a:cxn ang="0">
                  <a:pos x="connsiteX1" y="connsiteY1"/>
                </a:cxn>
                <a:cxn ang="0">
                  <a:pos x="connsiteX2" y="connsiteY2"/>
                </a:cxn>
                <a:cxn ang="0">
                  <a:pos x="connsiteX3" y="connsiteY3"/>
                </a:cxn>
              </a:cxnLst>
              <a:rect l="l" t="t" r="r" b="b"/>
              <a:pathLst>
                <a:path w="5976730" h="5976730">
                  <a:moveTo>
                    <a:pt x="0" y="0"/>
                  </a:moveTo>
                  <a:lnTo>
                    <a:pt x="0" y="5976730"/>
                  </a:lnTo>
                  <a:lnTo>
                    <a:pt x="5976730" y="5976730"/>
                  </a:lnTo>
                  <a:cubicBezTo>
                    <a:pt x="5976730" y="2675860"/>
                    <a:pt x="3300870" y="0"/>
                    <a:pt x="0" y="0"/>
                  </a:cubicBezTo>
                </a:path>
              </a:pathLst>
            </a:custGeom>
            <a:solidFill>
              <a:srgbClr val="0047C7"/>
            </a:solidFill>
            <a:ln w="5530" cap="flat">
              <a:noFill/>
              <a:prstDash val="solid"/>
              <a:miter/>
            </a:ln>
          </p:spPr>
          <p:txBody>
            <a:bodyPr rtlCol="0" anchor="ctr"/>
            <a:lstStyle/>
            <a:p>
              <a:endParaRPr lang="en-US" sz="1350"/>
            </a:p>
          </p:txBody>
        </p:sp>
        <p:sp>
          <p:nvSpPr>
            <p:cNvPr id="10" name="Freeform 9">
              <a:extLst>
                <a:ext uri="{FF2B5EF4-FFF2-40B4-BE49-F238E27FC236}">
                  <a16:creationId xmlns:a16="http://schemas.microsoft.com/office/drawing/2014/main" id="{FCA050D5-7FFE-9046-8DAA-9F4C736F7FD0}"/>
                </a:ext>
              </a:extLst>
            </p:cNvPr>
            <p:cNvSpPr/>
            <p:nvPr/>
          </p:nvSpPr>
          <p:spPr>
            <a:xfrm rot="16200000">
              <a:off x="8207513" y="2873514"/>
              <a:ext cx="3984486" cy="3984486"/>
            </a:xfrm>
            <a:custGeom>
              <a:avLst/>
              <a:gdLst>
                <a:gd name="connsiteX0" fmla="*/ 0 w 3984486"/>
                <a:gd name="connsiteY0" fmla="*/ 0 h 3984486"/>
                <a:gd name="connsiteX1" fmla="*/ 0 w 3984486"/>
                <a:gd name="connsiteY1" fmla="*/ 3984487 h 3984486"/>
                <a:gd name="connsiteX2" fmla="*/ 3984487 w 3984486"/>
                <a:gd name="connsiteY2" fmla="*/ 3984487 h 3984486"/>
                <a:gd name="connsiteX3" fmla="*/ 0 w 3984486"/>
                <a:gd name="connsiteY3" fmla="*/ 0 h 3984486"/>
              </a:gdLst>
              <a:ahLst/>
              <a:cxnLst>
                <a:cxn ang="0">
                  <a:pos x="connsiteX0" y="connsiteY0"/>
                </a:cxn>
                <a:cxn ang="0">
                  <a:pos x="connsiteX1" y="connsiteY1"/>
                </a:cxn>
                <a:cxn ang="0">
                  <a:pos x="connsiteX2" y="connsiteY2"/>
                </a:cxn>
                <a:cxn ang="0">
                  <a:pos x="connsiteX3" y="connsiteY3"/>
                </a:cxn>
              </a:cxnLst>
              <a:rect l="l" t="t" r="r" b="b"/>
              <a:pathLst>
                <a:path w="3984486" h="3984486">
                  <a:moveTo>
                    <a:pt x="0" y="0"/>
                  </a:moveTo>
                  <a:lnTo>
                    <a:pt x="0" y="3984487"/>
                  </a:lnTo>
                  <a:lnTo>
                    <a:pt x="3984487" y="3984487"/>
                  </a:lnTo>
                  <a:cubicBezTo>
                    <a:pt x="3984487" y="1783888"/>
                    <a:pt x="2200599" y="0"/>
                    <a:pt x="0" y="0"/>
                  </a:cubicBezTo>
                </a:path>
              </a:pathLst>
            </a:custGeom>
            <a:solidFill>
              <a:srgbClr val="428FEC"/>
            </a:solidFill>
            <a:ln w="5530" cap="flat">
              <a:noFill/>
              <a:prstDash val="solid"/>
              <a:miter/>
            </a:ln>
          </p:spPr>
          <p:txBody>
            <a:bodyPr rtlCol="0" anchor="ctr"/>
            <a:lstStyle/>
            <a:p>
              <a:endParaRPr lang="en-US" sz="1350"/>
            </a:p>
          </p:txBody>
        </p:sp>
        <p:sp>
          <p:nvSpPr>
            <p:cNvPr id="13" name="Freeform 12">
              <a:extLst>
                <a:ext uri="{FF2B5EF4-FFF2-40B4-BE49-F238E27FC236}">
                  <a16:creationId xmlns:a16="http://schemas.microsoft.com/office/drawing/2014/main" id="{08ADD393-2B3E-EC42-B840-7C3D16D667C8}"/>
                </a:ext>
              </a:extLst>
            </p:cNvPr>
            <p:cNvSpPr/>
            <p:nvPr/>
          </p:nvSpPr>
          <p:spPr>
            <a:xfrm rot="16200000">
              <a:off x="10199756" y="4865757"/>
              <a:ext cx="1992243" cy="1992243"/>
            </a:xfrm>
            <a:custGeom>
              <a:avLst/>
              <a:gdLst>
                <a:gd name="connsiteX0" fmla="*/ 0 w 1992243"/>
                <a:gd name="connsiteY0" fmla="*/ 0 h 1992243"/>
                <a:gd name="connsiteX1" fmla="*/ 0 w 1992243"/>
                <a:gd name="connsiteY1" fmla="*/ 1992243 h 1992243"/>
                <a:gd name="connsiteX2" fmla="*/ 1992243 w 1992243"/>
                <a:gd name="connsiteY2" fmla="*/ 1992243 h 1992243"/>
                <a:gd name="connsiteX3" fmla="*/ 0 w 1992243"/>
                <a:gd name="connsiteY3" fmla="*/ 0 h 1992243"/>
              </a:gdLst>
              <a:ahLst/>
              <a:cxnLst>
                <a:cxn ang="0">
                  <a:pos x="connsiteX0" y="connsiteY0"/>
                </a:cxn>
                <a:cxn ang="0">
                  <a:pos x="connsiteX1" y="connsiteY1"/>
                </a:cxn>
                <a:cxn ang="0">
                  <a:pos x="connsiteX2" y="connsiteY2"/>
                </a:cxn>
                <a:cxn ang="0">
                  <a:pos x="connsiteX3" y="connsiteY3"/>
                </a:cxn>
              </a:cxnLst>
              <a:rect l="l" t="t" r="r" b="b"/>
              <a:pathLst>
                <a:path w="1992243" h="1992243">
                  <a:moveTo>
                    <a:pt x="0" y="0"/>
                  </a:moveTo>
                  <a:lnTo>
                    <a:pt x="0" y="1992243"/>
                  </a:lnTo>
                  <a:lnTo>
                    <a:pt x="1992243" y="1992243"/>
                  </a:lnTo>
                  <a:cubicBezTo>
                    <a:pt x="1992243" y="891972"/>
                    <a:pt x="1100272" y="0"/>
                    <a:pt x="0" y="0"/>
                  </a:cubicBezTo>
                </a:path>
              </a:pathLst>
            </a:custGeom>
            <a:solidFill>
              <a:srgbClr val="69B4F6"/>
            </a:solidFill>
            <a:ln w="5530" cap="flat">
              <a:noFill/>
              <a:prstDash val="solid"/>
              <a:miter/>
            </a:ln>
          </p:spPr>
          <p:txBody>
            <a:bodyPr rtlCol="0" anchor="ctr"/>
            <a:lstStyle/>
            <a:p>
              <a:endParaRPr lang="en-US" sz="1350"/>
            </a:p>
          </p:txBody>
        </p:sp>
      </p:grpSp>
      <p:sp>
        <p:nvSpPr>
          <p:cNvPr id="14" name="TextBox 13">
            <a:extLst>
              <a:ext uri="{FF2B5EF4-FFF2-40B4-BE49-F238E27FC236}">
                <a16:creationId xmlns:a16="http://schemas.microsoft.com/office/drawing/2014/main" id="{8176F836-1E7D-684F-8C70-E66F6EE954F2}"/>
              </a:ext>
            </a:extLst>
          </p:cNvPr>
          <p:cNvSpPr txBox="1"/>
          <p:nvPr/>
        </p:nvSpPr>
        <p:spPr>
          <a:xfrm>
            <a:off x="-806501" y="275051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A22CF29E-19DB-B947-9262-516AAB4E5D81}"/>
              </a:ext>
            </a:extLst>
          </p:cNvPr>
          <p:cNvSpPr txBox="1"/>
          <p:nvPr/>
        </p:nvSpPr>
        <p:spPr>
          <a:xfrm>
            <a:off x="-647396" y="1367942"/>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sp>
        <p:nvSpPr>
          <p:cNvPr id="16" name="TextBox 15">
            <a:extLst>
              <a:ext uri="{FF2B5EF4-FFF2-40B4-BE49-F238E27FC236}">
                <a16:creationId xmlns:a16="http://schemas.microsoft.com/office/drawing/2014/main" id="{665940C3-9281-6A44-A2B5-E32C3728D8DA}"/>
              </a:ext>
            </a:extLst>
          </p:cNvPr>
          <p:cNvSpPr txBox="1"/>
          <p:nvPr/>
        </p:nvSpPr>
        <p:spPr>
          <a:xfrm>
            <a:off x="-932688" y="2735885"/>
            <a:ext cx="0" cy="0"/>
          </a:xfrm>
          <a:prstGeom prst="rect">
            <a:avLst/>
          </a:prstGeom>
          <a:noFill/>
        </p:spPr>
        <p:txBody>
          <a:bodyPr wrap="none" lIns="0" tIns="0" rIns="0" bIns="0" rtlCol="0">
            <a:normAutofit fontScale="25000" lnSpcReduction="20000"/>
          </a:bodyPr>
          <a:lstStyle/>
          <a:p>
            <a:pPr marL="0" indent="-2743200" algn="l">
              <a:spcAft>
                <a:spcPts val="450"/>
              </a:spcAft>
            </a:pPr>
            <a:endParaRPr lang="en-US" sz="1350" b="0" i="0" dirty="0">
              <a:solidFill>
                <a:schemeClr val="tx2"/>
              </a:solidFill>
              <a:latin typeface="+mn-lt"/>
              <a:ea typeface="Roboto" panose="02000000000000000000" pitchFamily="2" charset="0"/>
              <a:cs typeface="Times New Roman" panose="02020603050405020304" pitchFamily="18" charset="0"/>
            </a:endParaRPr>
          </a:p>
        </p:txBody>
      </p:sp>
      <p:pic>
        <p:nvPicPr>
          <p:cNvPr id="36" name="Graphic 35">
            <a:extLst>
              <a:ext uri="{FF2B5EF4-FFF2-40B4-BE49-F238E27FC236}">
                <a16:creationId xmlns:a16="http://schemas.microsoft.com/office/drawing/2014/main" id="{65948742-B251-0543-B6E6-21789094CE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48853" y="461964"/>
            <a:ext cx="1907953" cy="532257"/>
          </a:xfrm>
          <a:prstGeom prst="rect">
            <a:avLst/>
          </a:prstGeom>
        </p:spPr>
      </p:pic>
    </p:spTree>
    <p:extLst>
      <p:ext uri="{BB962C8B-B14F-4D97-AF65-F5344CB8AC3E}">
        <p14:creationId xmlns:p14="http://schemas.microsoft.com/office/powerpoint/2010/main" val="377547246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1109662" y="1581150"/>
            <a:ext cx="7687866" cy="4822825"/>
          </a:xfrm>
        </p:spPr>
        <p:txBody>
          <a:bodyPr rIns="193852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F2BA0D9E-5E14-514E-A82E-9BC6CC48633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82B0B4C8-8B08-464E-B9A4-F06D2015BB29}"/>
              </a:ext>
            </a:extLst>
          </p:cNvPr>
          <p:cNvSpPr>
            <a:spLocks noGrp="1"/>
          </p:cNvSpPr>
          <p:nvPr>
            <p:ph type="ftr" sz="quarter" idx="13"/>
          </p:nvPr>
        </p:nvSpPr>
        <p:spPr/>
        <p:txBody>
          <a:bodyPr/>
          <a:lstStyle/>
          <a:p>
            <a:r>
              <a:rPr lang="en-US"/>
              <a:t>Clinical Staff Development: Diabetes |  © Tufts Medicine 08/2025 |  Private and confidential. Not for redistribution.</a:t>
            </a:r>
          </a:p>
        </p:txBody>
      </p:sp>
      <p:sp>
        <p:nvSpPr>
          <p:cNvPr id="7" name="Slide Number Placeholder 6">
            <a:extLst>
              <a:ext uri="{FF2B5EF4-FFF2-40B4-BE49-F238E27FC236}">
                <a16:creationId xmlns:a16="http://schemas.microsoft.com/office/drawing/2014/main" id="{C9192C7E-D707-124E-A6FD-715F514FADE8}"/>
              </a:ext>
            </a:extLst>
          </p:cNvPr>
          <p:cNvSpPr>
            <a:spLocks noGrp="1"/>
          </p:cNvSpPr>
          <p:nvPr>
            <p:ph type="sldNum" sz="quarter" idx="14"/>
          </p:nvPr>
        </p:nvSpPr>
        <p:spPr/>
        <p:txBody>
          <a:bodyPr/>
          <a:lstStyle/>
          <a:p>
            <a:fld id="{C1FF6DA9-008F-8B48-92A6-B652298478BF}" type="slidenum">
              <a:rPr lang="en-US" smtClean="0"/>
              <a:t>‹#›</a:t>
            </a:fld>
            <a:endParaRPr lang="en-US"/>
          </a:p>
        </p:txBody>
      </p:sp>
      <p:sp>
        <p:nvSpPr>
          <p:cNvPr id="8" name="Picture 5">
            <a:extLst>
              <a:ext uri="{FF2B5EF4-FFF2-40B4-BE49-F238E27FC236}">
                <a16:creationId xmlns:a16="http://schemas.microsoft.com/office/drawing/2014/main" id="{1D50B5C1-4506-D847-AF1E-F7DB8AA5BBE4}"/>
              </a:ext>
            </a:extLst>
          </p:cNvPr>
          <p:cNvSpPr/>
          <p:nvPr/>
        </p:nvSpPr>
        <p:spPr>
          <a:xfrm>
            <a:off x="245909" y="376015"/>
            <a:ext cx="267462" cy="356616"/>
          </a:xfrm>
          <a:custGeom>
            <a:avLst/>
            <a:gdLst>
              <a:gd name="connsiteX0" fmla="*/ 227806 w 455612"/>
              <a:gd name="connsiteY0" fmla="*/ 0 h 455612"/>
              <a:gd name="connsiteX1" fmla="*/ 0 w 455612"/>
              <a:gd name="connsiteY1" fmla="*/ 227806 h 455612"/>
              <a:gd name="connsiteX2" fmla="*/ 227806 w 455612"/>
              <a:gd name="connsiteY2" fmla="*/ 455612 h 455612"/>
              <a:gd name="connsiteX3" fmla="*/ 455612 w 455612"/>
              <a:gd name="connsiteY3" fmla="*/ 227806 h 455612"/>
              <a:gd name="connsiteX4" fmla="*/ 227806 w 455612"/>
              <a:gd name="connsiteY4" fmla="*/ 0 h 455612"/>
              <a:gd name="connsiteX5" fmla="*/ 175917 w 455612"/>
              <a:gd name="connsiteY5" fmla="*/ 325256 h 455612"/>
              <a:gd name="connsiteX6" fmla="*/ 175917 w 455612"/>
              <a:gd name="connsiteY6" fmla="*/ 229072 h 455612"/>
              <a:gd name="connsiteX7" fmla="*/ 217681 w 455612"/>
              <a:gd name="connsiteY7" fmla="*/ 279695 h 455612"/>
              <a:gd name="connsiteX8" fmla="*/ 236665 w 455612"/>
              <a:gd name="connsiteY8" fmla="*/ 279695 h 455612"/>
              <a:gd name="connsiteX9" fmla="*/ 280328 w 455612"/>
              <a:gd name="connsiteY9" fmla="*/ 229072 h 455612"/>
              <a:gd name="connsiteX10" fmla="*/ 280328 w 455612"/>
              <a:gd name="connsiteY10" fmla="*/ 324624 h 455612"/>
              <a:gd name="connsiteX11" fmla="*/ 323358 w 455612"/>
              <a:gd name="connsiteY11" fmla="*/ 324624 h 455612"/>
              <a:gd name="connsiteX12" fmla="*/ 323358 w 455612"/>
              <a:gd name="connsiteY12" fmla="*/ 380309 h 455612"/>
              <a:gd name="connsiteX13" fmla="*/ 132254 w 455612"/>
              <a:gd name="connsiteY13" fmla="*/ 380309 h 455612"/>
              <a:gd name="connsiteX14" fmla="*/ 132254 w 455612"/>
              <a:gd name="connsiteY14" fmla="*/ 324624 h 455612"/>
              <a:gd name="connsiteX15" fmla="*/ 175917 w 455612"/>
              <a:gd name="connsiteY15" fmla="*/ 324624 h 455612"/>
              <a:gd name="connsiteX16" fmla="*/ 378411 w 455612"/>
              <a:gd name="connsiteY16" fmla="*/ 211353 h 455612"/>
              <a:gd name="connsiteX17" fmla="*/ 323358 w 455612"/>
              <a:gd name="connsiteY17" fmla="*/ 211353 h 455612"/>
              <a:gd name="connsiteX18" fmla="*/ 323358 w 455612"/>
              <a:gd name="connsiteY18" fmla="*/ 167691 h 455612"/>
              <a:gd name="connsiteX19" fmla="*/ 280328 w 455612"/>
              <a:gd name="connsiteY19" fmla="*/ 167691 h 455612"/>
              <a:gd name="connsiteX20" fmla="*/ 227173 w 455612"/>
              <a:gd name="connsiteY20" fmla="*/ 229704 h 455612"/>
              <a:gd name="connsiteX21" fmla="*/ 176550 w 455612"/>
              <a:gd name="connsiteY21" fmla="*/ 167691 h 455612"/>
              <a:gd name="connsiteX22" fmla="*/ 132254 w 455612"/>
              <a:gd name="connsiteY22" fmla="*/ 167691 h 455612"/>
              <a:gd name="connsiteX23" fmla="*/ 132254 w 455612"/>
              <a:gd name="connsiteY23" fmla="*/ 211353 h 455612"/>
              <a:gd name="connsiteX24" fmla="*/ 77834 w 455612"/>
              <a:gd name="connsiteY24" fmla="*/ 211353 h 455612"/>
              <a:gd name="connsiteX25" fmla="*/ 77834 w 455612"/>
              <a:gd name="connsiteY25" fmla="*/ 106309 h 455612"/>
              <a:gd name="connsiteX26" fmla="*/ 378411 w 455612"/>
              <a:gd name="connsiteY26" fmla="*/ 106309 h 455612"/>
              <a:gd name="connsiteX27" fmla="*/ 378411 w 455612"/>
              <a:gd name="connsiteY27" fmla="*/ 211353 h 45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5612" h="455612">
                <a:moveTo>
                  <a:pt x="227806" y="0"/>
                </a:moveTo>
                <a:cubicBezTo>
                  <a:pt x="101880" y="0"/>
                  <a:pt x="0" y="101880"/>
                  <a:pt x="0" y="227806"/>
                </a:cubicBezTo>
                <a:cubicBezTo>
                  <a:pt x="0" y="353732"/>
                  <a:pt x="101880" y="455612"/>
                  <a:pt x="227806" y="455612"/>
                </a:cubicBezTo>
                <a:cubicBezTo>
                  <a:pt x="353732" y="455612"/>
                  <a:pt x="455612" y="353732"/>
                  <a:pt x="455612" y="227806"/>
                </a:cubicBezTo>
                <a:cubicBezTo>
                  <a:pt x="455612" y="101880"/>
                  <a:pt x="353732" y="0"/>
                  <a:pt x="227806" y="0"/>
                </a:cubicBezTo>
                <a:close/>
                <a:moveTo>
                  <a:pt x="175917" y="325256"/>
                </a:moveTo>
                <a:lnTo>
                  <a:pt x="175917" y="229072"/>
                </a:lnTo>
                <a:lnTo>
                  <a:pt x="217681" y="279695"/>
                </a:lnTo>
                <a:lnTo>
                  <a:pt x="236665" y="279695"/>
                </a:lnTo>
                <a:lnTo>
                  <a:pt x="280328" y="229072"/>
                </a:lnTo>
                <a:lnTo>
                  <a:pt x="280328" y="324624"/>
                </a:lnTo>
                <a:lnTo>
                  <a:pt x="323358" y="324624"/>
                </a:lnTo>
                <a:lnTo>
                  <a:pt x="323358" y="380309"/>
                </a:lnTo>
                <a:lnTo>
                  <a:pt x="132254" y="380309"/>
                </a:lnTo>
                <a:lnTo>
                  <a:pt x="132254" y="324624"/>
                </a:lnTo>
                <a:lnTo>
                  <a:pt x="175917" y="324624"/>
                </a:lnTo>
                <a:close/>
                <a:moveTo>
                  <a:pt x="378411" y="211353"/>
                </a:moveTo>
                <a:lnTo>
                  <a:pt x="323358" y="211353"/>
                </a:lnTo>
                <a:lnTo>
                  <a:pt x="323358" y="167691"/>
                </a:lnTo>
                <a:lnTo>
                  <a:pt x="280328" y="167691"/>
                </a:lnTo>
                <a:lnTo>
                  <a:pt x="227173" y="229704"/>
                </a:lnTo>
                <a:lnTo>
                  <a:pt x="176550" y="167691"/>
                </a:lnTo>
                <a:lnTo>
                  <a:pt x="132254" y="167691"/>
                </a:lnTo>
                <a:lnTo>
                  <a:pt x="132254" y="211353"/>
                </a:lnTo>
                <a:lnTo>
                  <a:pt x="77834" y="211353"/>
                </a:lnTo>
                <a:lnTo>
                  <a:pt x="77834" y="106309"/>
                </a:lnTo>
                <a:lnTo>
                  <a:pt x="378411" y="106309"/>
                </a:lnTo>
                <a:lnTo>
                  <a:pt x="378411" y="211353"/>
                </a:lnTo>
                <a:close/>
              </a:path>
            </a:pathLst>
          </a:custGeom>
          <a:solidFill>
            <a:srgbClr val="FFFFFF"/>
          </a:solidFill>
          <a:ln w="6218" cap="flat">
            <a:noFill/>
            <a:prstDash val="solid"/>
            <a:miter/>
          </a:ln>
        </p:spPr>
        <p:txBody>
          <a:bodyPr rtlCol="0" anchor="ctr"/>
          <a:lstStyle/>
          <a:p>
            <a:endParaRPr lang="en-US" sz="1350"/>
          </a:p>
        </p:txBody>
      </p:sp>
    </p:spTree>
    <p:extLst>
      <p:ext uri="{BB962C8B-B14F-4D97-AF65-F5344CB8AC3E}">
        <p14:creationId xmlns:p14="http://schemas.microsoft.com/office/powerpoint/2010/main" val="2745352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9188" y="1576388"/>
            <a:ext cx="7678340" cy="483076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119187" y="6559550"/>
            <a:ext cx="5062538" cy="146112"/>
          </a:xfrm>
          <a:prstGeom prst="rect">
            <a:avLst/>
          </a:prstGeom>
        </p:spPr>
        <p:txBody>
          <a:bodyPr vert="horz" lIns="0" tIns="0" rIns="0" bIns="0" rtlCol="0" anchor="b" anchorCtr="0"/>
          <a:lstStyle>
            <a:lvl1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1pPr>
            <a:lvl2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2pPr>
            <a:lvl3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3pPr>
            <a:lvl4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4pPr>
            <a:lvl5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5pPr>
            <a:lvl6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6pPr>
            <a:lvl7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7pPr>
            <a:lvl8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8pPr>
            <a:lvl9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9pPr>
          </a:lstStyle>
          <a:p>
            <a:r>
              <a:rPr lang="en-US"/>
              <a:t>Clinical Staff Development: Diabetes |  © Tufts Medicine 08/2025 |  Private and confidential. Not for redistribution.</a:t>
            </a:r>
          </a:p>
        </p:txBody>
      </p:sp>
      <p:sp>
        <p:nvSpPr>
          <p:cNvPr id="6" name="Slide Number Placeholder 5"/>
          <p:cNvSpPr>
            <a:spLocks noGrp="1"/>
          </p:cNvSpPr>
          <p:nvPr>
            <p:ph type="sldNum" sz="quarter" idx="4"/>
          </p:nvPr>
        </p:nvSpPr>
        <p:spPr>
          <a:xfrm>
            <a:off x="214313" y="6559550"/>
            <a:ext cx="354806" cy="146112"/>
          </a:xfrm>
          <a:prstGeom prst="rect">
            <a:avLst/>
          </a:prstGeom>
        </p:spPr>
        <p:txBody>
          <a:bodyPr vert="horz" lIns="0" tIns="0" rIns="0" bIns="0" rtlCol="0" anchor="b" anchorCtr="0"/>
          <a:lstStyle>
            <a:lvl1pPr algn="ctr">
              <a:defRPr sz="600" b="0" i="0">
                <a:solidFill>
                  <a:schemeClr val="bg1"/>
                </a:solidFill>
                <a:latin typeface="+mn-lt"/>
                <a:ea typeface="Verdana" panose="020B0604030504040204" pitchFamily="34" charset="0"/>
                <a:cs typeface="Verdana" panose="020B0604030504040204" pitchFamily="34" charset="0"/>
              </a:defRPr>
            </a:lvl1pPr>
            <a:lvl2pPr marL="0" algn="ctr">
              <a:defRPr sz="600" b="0" i="0">
                <a:solidFill>
                  <a:schemeClr val="bg1"/>
                </a:solidFill>
                <a:latin typeface="+mn-lt"/>
                <a:ea typeface="Verdana" panose="020B0604030504040204" pitchFamily="34" charset="0"/>
                <a:cs typeface="Verdana" panose="020B0604030504040204" pitchFamily="34" charset="0"/>
              </a:defRPr>
            </a:lvl2pPr>
            <a:lvl3pPr marL="0" algn="ctr">
              <a:defRPr sz="600" b="0" i="0">
                <a:solidFill>
                  <a:schemeClr val="bg1"/>
                </a:solidFill>
                <a:latin typeface="+mn-lt"/>
                <a:ea typeface="Verdana" panose="020B0604030504040204" pitchFamily="34" charset="0"/>
                <a:cs typeface="Verdana" panose="020B0604030504040204" pitchFamily="34" charset="0"/>
              </a:defRPr>
            </a:lvl3pPr>
            <a:lvl4pPr marL="0" algn="ctr">
              <a:defRPr sz="600" b="0" i="0">
                <a:solidFill>
                  <a:schemeClr val="bg1"/>
                </a:solidFill>
                <a:latin typeface="+mn-lt"/>
                <a:ea typeface="Verdana" panose="020B0604030504040204" pitchFamily="34" charset="0"/>
                <a:cs typeface="Verdana" panose="020B0604030504040204" pitchFamily="34" charset="0"/>
              </a:defRPr>
            </a:lvl4pPr>
            <a:lvl5pPr marL="0" algn="ctr">
              <a:defRPr sz="600" b="0" i="0">
                <a:solidFill>
                  <a:schemeClr val="bg1"/>
                </a:solidFill>
                <a:latin typeface="+mn-lt"/>
                <a:ea typeface="Verdana" panose="020B0604030504040204" pitchFamily="34" charset="0"/>
                <a:cs typeface="Verdana" panose="020B0604030504040204" pitchFamily="34" charset="0"/>
              </a:defRPr>
            </a:lvl5pPr>
            <a:lvl6pPr marL="0" algn="ctr">
              <a:defRPr sz="600" b="0" i="0">
                <a:solidFill>
                  <a:schemeClr val="bg1"/>
                </a:solidFill>
                <a:latin typeface="+mn-lt"/>
                <a:ea typeface="Verdana" panose="020B0604030504040204" pitchFamily="34" charset="0"/>
                <a:cs typeface="Verdana" panose="020B0604030504040204" pitchFamily="34" charset="0"/>
              </a:defRPr>
            </a:lvl6pPr>
            <a:lvl7pPr marL="0" algn="ctr">
              <a:defRPr sz="600" b="0" i="0">
                <a:solidFill>
                  <a:schemeClr val="bg1"/>
                </a:solidFill>
                <a:latin typeface="+mn-lt"/>
                <a:ea typeface="Verdana" panose="020B0604030504040204" pitchFamily="34" charset="0"/>
                <a:cs typeface="Verdana" panose="020B0604030504040204" pitchFamily="34" charset="0"/>
              </a:defRPr>
            </a:lvl7pPr>
            <a:lvl8pPr marL="0" algn="ctr">
              <a:defRPr sz="600" b="0" i="0">
                <a:solidFill>
                  <a:schemeClr val="bg1"/>
                </a:solidFill>
                <a:latin typeface="+mn-lt"/>
                <a:ea typeface="Verdana" panose="020B0604030504040204" pitchFamily="34" charset="0"/>
                <a:cs typeface="Verdana" panose="020B0604030504040204" pitchFamily="34" charset="0"/>
              </a:defRPr>
            </a:lvl8pPr>
            <a:lvl9pPr marL="0" algn="ctr">
              <a:defRPr sz="750" b="0" i="0">
                <a:solidFill>
                  <a:schemeClr val="bg1"/>
                </a:solidFill>
                <a:latin typeface="+mn-lt"/>
                <a:ea typeface="Verdana" panose="020B0604030504040204" pitchFamily="34" charset="0"/>
                <a:cs typeface="Verdana" panose="020B0604030504040204" pitchFamily="34" charset="0"/>
              </a:defRPr>
            </a:lvl9pPr>
          </a:lstStyle>
          <a:p>
            <a:fld id="{C1FF6DA9-008F-8B48-92A6-B652298478BF}" type="slidenum">
              <a:rPr lang="en-US" smtClean="0"/>
              <a:t>‹#›</a:t>
            </a:fld>
            <a:endParaRPr lang="en-US"/>
          </a:p>
        </p:txBody>
      </p:sp>
      <p:sp>
        <p:nvSpPr>
          <p:cNvPr id="15" name="Title Placeholder 1">
            <a:extLst>
              <a:ext uri="{FF2B5EF4-FFF2-40B4-BE49-F238E27FC236}">
                <a16:creationId xmlns:a16="http://schemas.microsoft.com/office/drawing/2014/main" id="{801A7D15-B225-F147-B8A4-FC671FF276EA}"/>
              </a:ext>
            </a:extLst>
          </p:cNvPr>
          <p:cNvSpPr>
            <a:spLocks noGrp="1"/>
          </p:cNvSpPr>
          <p:nvPr>
            <p:ph type="title"/>
          </p:nvPr>
        </p:nvSpPr>
        <p:spPr>
          <a:xfrm>
            <a:off x="1119188" y="454026"/>
            <a:ext cx="7675958"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16" name="Rectangle 15">
            <a:extLst>
              <a:ext uri="{FF2B5EF4-FFF2-40B4-BE49-F238E27FC236}">
                <a16:creationId xmlns:a16="http://schemas.microsoft.com/office/drawing/2014/main" id="{4DF09E08-C890-E648-AF5E-D46BEEB1C965}"/>
              </a:ext>
            </a:extLst>
          </p:cNvPr>
          <p:cNvSpPr/>
          <p:nvPr/>
        </p:nvSpPr>
        <p:spPr bwMode="auto">
          <a:xfrm>
            <a:off x="9222160" y="1"/>
            <a:ext cx="497541" cy="575099"/>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7C338605-D853-A540-BDE8-567BBDA6C9FD}"/>
              </a:ext>
            </a:extLst>
          </p:cNvPr>
          <p:cNvSpPr/>
          <p:nvPr/>
        </p:nvSpPr>
        <p:spPr bwMode="auto">
          <a:xfrm>
            <a:off x="9222160" y="628290"/>
            <a:ext cx="497541" cy="575099"/>
          </a:xfrm>
          <a:prstGeom prst="rect">
            <a:avLst/>
          </a:prstGeom>
          <a:solidFill>
            <a:schemeClr val="accent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FBB599EB-E07F-3046-B37D-E04E6F1F9453}"/>
              </a:ext>
            </a:extLst>
          </p:cNvPr>
          <p:cNvSpPr/>
          <p:nvPr/>
        </p:nvSpPr>
        <p:spPr bwMode="auto">
          <a:xfrm>
            <a:off x="9222160" y="4398031"/>
            <a:ext cx="497541" cy="575099"/>
          </a:xfrm>
          <a:prstGeom prst="rect">
            <a:avLst/>
          </a:prstGeom>
          <a:solidFill>
            <a:srgbClr val="490E6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F35980EF-EE4E-394A-A9B2-18E15C439EDB}"/>
              </a:ext>
            </a:extLst>
          </p:cNvPr>
          <p:cNvSpPr/>
          <p:nvPr/>
        </p:nvSpPr>
        <p:spPr bwMode="auto">
          <a:xfrm>
            <a:off x="9222160" y="1256581"/>
            <a:ext cx="497541" cy="575099"/>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A9A2A38-27A8-154C-9998-78CF25A77867}"/>
              </a:ext>
            </a:extLst>
          </p:cNvPr>
          <p:cNvSpPr/>
          <p:nvPr/>
        </p:nvSpPr>
        <p:spPr bwMode="auto">
          <a:xfrm>
            <a:off x="9222160" y="1884871"/>
            <a:ext cx="497541" cy="575099"/>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013EDAED-CF33-2048-9436-2F06EFEDA883}"/>
              </a:ext>
            </a:extLst>
          </p:cNvPr>
          <p:cNvSpPr/>
          <p:nvPr/>
        </p:nvSpPr>
        <p:spPr bwMode="auto">
          <a:xfrm>
            <a:off x="9222160" y="2513161"/>
            <a:ext cx="497541" cy="575099"/>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D29B66E-0FBD-A64D-9E8D-92BA401FCB3C}"/>
              </a:ext>
            </a:extLst>
          </p:cNvPr>
          <p:cNvSpPr/>
          <p:nvPr/>
        </p:nvSpPr>
        <p:spPr bwMode="auto">
          <a:xfrm>
            <a:off x="9222160" y="3141451"/>
            <a:ext cx="497541" cy="575099"/>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24" name="Rectangle 23">
            <a:extLst>
              <a:ext uri="{FF2B5EF4-FFF2-40B4-BE49-F238E27FC236}">
                <a16:creationId xmlns:a16="http://schemas.microsoft.com/office/drawing/2014/main" id="{71FBB923-E560-6C40-B3C3-D56ECB451613}"/>
              </a:ext>
            </a:extLst>
          </p:cNvPr>
          <p:cNvSpPr/>
          <p:nvPr/>
        </p:nvSpPr>
        <p:spPr bwMode="auto">
          <a:xfrm>
            <a:off x="9222160" y="3769740"/>
            <a:ext cx="497541" cy="575099"/>
          </a:xfrm>
          <a:prstGeom prst="rect">
            <a:avLst/>
          </a:prstGeom>
          <a:solidFill>
            <a:srgbClr val="2C9942"/>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425528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hdr="0" dt="0"/>
  <p:txStyles>
    <p:titleStyle>
      <a:lvl1pPr algn="l" defTabSz="685800" rtl="0" eaLnBrk="1" latinLnBrk="0" hangingPunct="1">
        <a:lnSpc>
          <a:spcPct val="100000"/>
        </a:lnSpc>
        <a:spcBef>
          <a:spcPct val="0"/>
        </a:spcBef>
        <a:buNone/>
        <a:defRPr sz="2250" b="0" i="0" kern="1200">
          <a:solidFill>
            <a:schemeClr val="accent1"/>
          </a:solidFill>
          <a:latin typeface="Rockwell" panose="02060603020205020403" pitchFamily="18" charset="77"/>
          <a:ea typeface="Rockwell" panose="02060603020205020403" pitchFamily="18" charset="77"/>
          <a:cs typeface="Verdana" panose="020B0604030504040204" pitchFamily="34" charset="0"/>
        </a:defRPr>
      </a:lvl1pPr>
    </p:titleStyle>
    <p:bodyStyle>
      <a:lvl1pPr marL="0" indent="0" algn="l" defTabSz="685800" rtl="0" eaLnBrk="1" latinLnBrk="0" hangingPunct="1">
        <a:lnSpc>
          <a:spcPct val="100000"/>
        </a:lnSpc>
        <a:spcBef>
          <a:spcPts val="0"/>
        </a:spcBef>
        <a:spcAft>
          <a:spcPts val="450"/>
        </a:spcAft>
        <a:buFont typeface="Arial" panose="020B0604020202020204" pitchFamily="34" charset="0"/>
        <a:buNone/>
        <a:defRPr sz="1350" b="0" i="0" kern="1200">
          <a:solidFill>
            <a:schemeClr val="tx1"/>
          </a:solidFill>
          <a:latin typeface="+mn-lt"/>
          <a:ea typeface="Roboto" panose="02000000000000000000" pitchFamily="2" charset="0"/>
          <a:cs typeface="Times New Roman" panose="02020603050405020304" pitchFamily="18" charset="0"/>
        </a:defRPr>
      </a:lvl1pPr>
      <a:lvl2pPr marL="0" indent="0" algn="l" defTabSz="685800" rtl="0" eaLnBrk="1" latinLnBrk="0" hangingPunct="1">
        <a:lnSpc>
          <a:spcPct val="100000"/>
        </a:lnSpc>
        <a:spcBef>
          <a:spcPts val="0"/>
        </a:spcBef>
        <a:spcAft>
          <a:spcPts val="225"/>
        </a:spcAft>
        <a:buClr>
          <a:schemeClr val="accent1"/>
        </a:buClr>
        <a:buFontTx/>
        <a:buNone/>
        <a:tabLst>
          <a:tab pos="210741" algn="l"/>
        </a:tabLst>
        <a:defRPr sz="1350" b="1" i="0" kern="1200">
          <a:solidFill>
            <a:schemeClr val="tx2"/>
          </a:solidFill>
          <a:latin typeface="+mn-lt"/>
          <a:ea typeface="Roboto" panose="02000000000000000000" pitchFamily="2" charset="0"/>
          <a:cs typeface="Times New Roman" panose="02020603050405020304" pitchFamily="18" charset="0"/>
        </a:defRPr>
      </a:lvl2pPr>
      <a:lvl3pPr marL="212598" indent="-212598" algn="l" defTabSz="219456" rtl="0" eaLnBrk="1" latinLnBrk="0" hangingPunct="1">
        <a:lnSpc>
          <a:spcPct val="100000"/>
        </a:lnSpc>
        <a:spcBef>
          <a:spcPts val="0"/>
        </a:spcBef>
        <a:spcAft>
          <a:spcPts val="450"/>
        </a:spcAft>
        <a:buClr>
          <a:schemeClr val="tx1"/>
        </a:buClr>
        <a:buFont typeface="Arial" panose="020B0604020202020204" pitchFamily="34" charset="0"/>
        <a:buChar char="•"/>
        <a:tabLst>
          <a:tab pos="207169" algn="l"/>
          <a:tab pos="438150" algn="l"/>
        </a:tabLst>
        <a:defRPr sz="1350" b="0" i="0" kern="1200">
          <a:solidFill>
            <a:schemeClr val="tx1"/>
          </a:solidFill>
          <a:latin typeface="+mn-lt"/>
          <a:ea typeface="Roboto" panose="02000000000000000000" pitchFamily="2" charset="0"/>
          <a:cs typeface="Times New Roman" panose="02020603050405020304" pitchFamily="18" charset="0"/>
        </a:defRPr>
      </a:lvl3pPr>
      <a:lvl4pPr marL="426244" marR="0" indent="-214313" algn="l" defTabSz="219456" rtl="0" eaLnBrk="1" fontAlgn="auto" latinLnBrk="0" hangingPunct="1">
        <a:lnSpc>
          <a:spcPct val="100000"/>
        </a:lnSpc>
        <a:spcBef>
          <a:spcPts val="0"/>
        </a:spcBef>
        <a:spcAft>
          <a:spcPts val="450"/>
        </a:spcAft>
        <a:buClr>
          <a:schemeClr val="tx1"/>
        </a:buClr>
        <a:buSzPct val="100000"/>
        <a:buFont typeface="Arial" panose="020B0604020202020204" pitchFamily="34" charset="0"/>
        <a:buChar char="•"/>
        <a:tabLst/>
        <a:defRPr sz="1200" b="0" i="0" kern="1200">
          <a:solidFill>
            <a:schemeClr val="tx1"/>
          </a:solidFill>
          <a:latin typeface="+mn-lt"/>
          <a:ea typeface="Roboto" panose="02000000000000000000" pitchFamily="2" charset="0"/>
          <a:cs typeface="Times New Roman" panose="02020603050405020304" pitchFamily="18" charset="0"/>
        </a:defRPr>
      </a:lvl4pPr>
      <a:lvl5pPr marL="637794" indent="-212598" algn="l" defTabSz="219456" rtl="0" eaLnBrk="1" latinLnBrk="0" hangingPunct="1">
        <a:lnSpc>
          <a:spcPct val="100000"/>
        </a:lnSpc>
        <a:spcBef>
          <a:spcPts val="0"/>
        </a:spcBef>
        <a:spcAft>
          <a:spcPts val="450"/>
        </a:spcAft>
        <a:buClr>
          <a:schemeClr val="tx1"/>
        </a:buClr>
        <a:buSzPct val="100000"/>
        <a:buFont typeface="Arial" panose="020B0604020202020204" pitchFamily="34" charset="0"/>
        <a:buChar char="•"/>
        <a:tabLst>
          <a:tab pos="219456" algn="l"/>
          <a:tab pos="438912" algn="l"/>
        </a:tabLst>
        <a:defRPr sz="1200" b="0" i="0" kern="1200">
          <a:solidFill>
            <a:schemeClr val="tx1"/>
          </a:solidFill>
          <a:latin typeface="+mn-lt"/>
          <a:ea typeface="Roboto" panose="02000000000000000000" pitchFamily="2" charset="0"/>
          <a:cs typeface="Times New Roman" panose="02020603050405020304" pitchFamily="18" charset="0"/>
        </a:defRPr>
      </a:lvl5pPr>
      <a:lvl6pPr marL="212598"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350" b="0" i="0" kern="1200">
          <a:solidFill>
            <a:schemeClr val="tx1"/>
          </a:solidFill>
          <a:latin typeface="+mn-lt"/>
          <a:ea typeface="Roboto" panose="02000000000000000000" pitchFamily="2" charset="0"/>
          <a:cs typeface="Times New Roman" panose="02020603050405020304" pitchFamily="18" charset="0"/>
        </a:defRPr>
      </a:lvl6pPr>
      <a:lvl7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7pPr>
      <a:lvl8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8pPr>
      <a:lvl9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1"/>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994">
          <p15:clr>
            <a:srgbClr val="F26B43"/>
          </p15:clr>
        </p15:guide>
        <p15:guide id="3" pos="296">
          <p15:clr>
            <a:srgbClr val="F26B43"/>
          </p15:clr>
        </p15:guide>
        <p15:guide id="10" pos="4161">
          <p15:clr>
            <a:srgbClr val="F26B43"/>
          </p15:clr>
        </p15:guide>
        <p15:guide id="12" pos="4237">
          <p15:clr>
            <a:srgbClr val="F26B43"/>
          </p15:clr>
        </p15:guide>
        <p15:guide id="13" pos="7389">
          <p15:clr>
            <a:srgbClr val="F26B43"/>
          </p15:clr>
        </p15:guide>
        <p15:guide id="15" pos="5192">
          <p15:clr>
            <a:srgbClr val="F26B43"/>
          </p15:clr>
        </p15:guide>
        <p15:guide id="16" pos="5336">
          <p15:clr>
            <a:srgbClr val="F26B43"/>
          </p15:clr>
        </p15:guide>
        <p15:guide id="23" orient="horz" pos="4224">
          <p15:clr>
            <a:srgbClr val="F26B43"/>
          </p15:clr>
        </p15:guide>
        <p15:guide id="25" orient="horz" pos="288">
          <p15:clr>
            <a:srgbClr val="F26B43"/>
          </p15:clr>
        </p15:guide>
        <p15:guide id="31" orient="horz" pos="4036">
          <p15:clr>
            <a:srgbClr val="F26B43"/>
          </p15:clr>
        </p15:guide>
        <p15:guide id="32" orient="horz" pos="4132">
          <p15:clr>
            <a:srgbClr val="F26B43"/>
          </p15:clr>
        </p15:guide>
        <p15:guide id="37" pos="3138">
          <p15:clr>
            <a:srgbClr val="F26B43"/>
          </p15:clr>
        </p15:guide>
        <p15:guide id="40" pos="4093">
          <p15:clr>
            <a:srgbClr val="F26B43"/>
          </p15:clr>
        </p15:guide>
        <p15:guide id="48" orient="horz" pos="993">
          <p15:clr>
            <a:srgbClr val="F26B43"/>
          </p15:clr>
        </p15:guide>
        <p15:guide id="50" orient="horz" pos="788">
          <p15:clr>
            <a:srgbClr val="F26B43"/>
          </p15:clr>
        </p15:guide>
        <p15:guide id="51" pos="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9663" y="454026"/>
            <a:ext cx="7685484" cy="802555"/>
          </a:xfrm>
          <a:prstGeom prst="rect">
            <a:avLst/>
          </a:prstGeom>
        </p:spPr>
        <p:txBody>
          <a:bodyPr vert="horz" lIns="0" tIns="0" rIns="182880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09662" y="1581151"/>
            <a:ext cx="7687866" cy="4822825"/>
          </a:xfrm>
          <a:prstGeom prst="rect">
            <a:avLst/>
          </a:prstGeom>
        </p:spPr>
        <p:txBody>
          <a:bodyPr vert="horz" lIns="0" tIns="0" rIns="228600" bIns="0" rtlCol="0">
            <a:noAutofit/>
          </a:bodyPr>
          <a:lstStyle/>
          <a:p>
            <a:pPr lvl="0"/>
            <a:r>
              <a:rPr lang="en-US" dirty="0"/>
              <a:t>Edit Master text styles</a:t>
            </a:r>
          </a:p>
          <a:p>
            <a:pPr lvl="1"/>
            <a:r>
              <a:rPr lang="en-US" dirty="0"/>
              <a:t>Second level</a:t>
            </a:r>
          </a:p>
          <a:p>
            <a:pPr lvl="2"/>
            <a:r>
              <a:rPr lang="en-US" dirty="0"/>
              <a:t>Test</a:t>
            </a:r>
          </a:p>
          <a:p>
            <a:pPr lvl="3"/>
            <a:r>
              <a:rPr lang="en-US" dirty="0"/>
              <a:t>Test</a:t>
            </a:r>
          </a:p>
          <a:p>
            <a:pPr lvl="4"/>
            <a:r>
              <a:rPr lang="en-US" dirty="0"/>
              <a:t>Test</a:t>
            </a:r>
          </a:p>
          <a:p>
            <a:pPr lvl="5"/>
            <a:r>
              <a:rPr lang="en-US" dirty="0"/>
              <a:t>Test</a:t>
            </a:r>
          </a:p>
          <a:p>
            <a:pPr lvl="6"/>
            <a:r>
              <a:rPr lang="en-US" dirty="0"/>
              <a:t>Test</a:t>
            </a:r>
          </a:p>
          <a:p>
            <a:pPr lvl="7"/>
            <a:r>
              <a:rPr lang="en-US" dirty="0"/>
              <a:t>Test</a:t>
            </a:r>
          </a:p>
          <a:p>
            <a:pPr lvl="8"/>
            <a:r>
              <a:rPr lang="en-US" dirty="0"/>
              <a:t>Test</a:t>
            </a:r>
          </a:p>
        </p:txBody>
      </p:sp>
      <p:sp>
        <p:nvSpPr>
          <p:cNvPr id="5" name="Footer Placeholder 4"/>
          <p:cNvSpPr>
            <a:spLocks noGrp="1"/>
          </p:cNvSpPr>
          <p:nvPr>
            <p:ph type="ftr" sz="quarter" idx="3"/>
          </p:nvPr>
        </p:nvSpPr>
        <p:spPr>
          <a:xfrm>
            <a:off x="1109663" y="6556830"/>
            <a:ext cx="5070872" cy="148697"/>
          </a:xfrm>
          <a:prstGeom prst="rect">
            <a:avLst/>
          </a:prstGeom>
        </p:spPr>
        <p:txBody>
          <a:bodyPr vert="horz" lIns="0" tIns="0" rIns="0" bIns="0" rtlCol="0" anchor="b" anchorCtr="0"/>
          <a:lstStyle>
            <a:lvl1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1pPr>
            <a:lvl2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2pPr>
            <a:lvl3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3pPr>
            <a:lvl4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4pPr>
            <a:lvl5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5pPr>
            <a:lvl6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6pPr>
            <a:lvl7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7pPr>
            <a:lvl8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8pPr>
            <a:lvl9pPr marL="0" indent="7144" algn="l">
              <a:tabLst/>
              <a:defRPr sz="600" b="0" i="0" cap="none" baseline="0">
                <a:solidFill>
                  <a:schemeClr val="tx1"/>
                </a:solidFill>
                <a:latin typeface="+mn-lt"/>
                <a:ea typeface="Roboto" panose="02000000000000000000" pitchFamily="2" charset="0"/>
                <a:cs typeface="Verdana" panose="020B0604030504040204" pitchFamily="34" charset="0"/>
              </a:defRPr>
            </a:lvl9pPr>
          </a:lstStyle>
          <a:p>
            <a:r>
              <a:rPr lang="en-US"/>
              <a:t>Clinical Staff Development: Diabetes |  © Tufts Medicine 08/2025 |  Private and confidential. Not for redistribution.</a:t>
            </a:r>
            <a:endParaRPr lang="en-US" dirty="0"/>
          </a:p>
        </p:txBody>
      </p:sp>
      <p:sp>
        <p:nvSpPr>
          <p:cNvPr id="6" name="Slide Number Placeholder 5"/>
          <p:cNvSpPr>
            <a:spLocks noGrp="1"/>
          </p:cNvSpPr>
          <p:nvPr>
            <p:ph type="sldNum" sz="quarter" idx="4"/>
          </p:nvPr>
        </p:nvSpPr>
        <p:spPr>
          <a:xfrm>
            <a:off x="212272" y="6556376"/>
            <a:ext cx="334736" cy="149151"/>
          </a:xfrm>
          <a:prstGeom prst="rect">
            <a:avLst/>
          </a:prstGeom>
        </p:spPr>
        <p:txBody>
          <a:bodyPr vert="horz" lIns="0" tIns="0" rIns="0" bIns="0" rtlCol="0" anchor="b" anchorCtr="0"/>
          <a:lstStyle>
            <a:lvl1pPr algn="ctr">
              <a:defRPr sz="750" b="0" i="0">
                <a:solidFill>
                  <a:schemeClr val="bg1"/>
                </a:solidFill>
                <a:latin typeface="+mn-lt"/>
                <a:ea typeface="Verdana" panose="020B0604030504040204" pitchFamily="34" charset="0"/>
                <a:cs typeface="Verdana" panose="020B0604030504040204" pitchFamily="34" charset="0"/>
              </a:defRPr>
            </a:lvl1pPr>
            <a:lvl2pPr marL="0" algn="ctr">
              <a:defRPr sz="600" b="0" i="0">
                <a:solidFill>
                  <a:schemeClr val="bg1"/>
                </a:solidFill>
                <a:latin typeface="+mn-lt"/>
                <a:ea typeface="Verdana" panose="020B0604030504040204" pitchFamily="34" charset="0"/>
                <a:cs typeface="Verdana" panose="020B0604030504040204" pitchFamily="34" charset="0"/>
              </a:defRPr>
            </a:lvl2pPr>
            <a:lvl3pPr marL="0" algn="ctr">
              <a:defRPr sz="600" b="0" i="0">
                <a:solidFill>
                  <a:schemeClr val="bg1"/>
                </a:solidFill>
                <a:latin typeface="+mn-lt"/>
                <a:ea typeface="Verdana" panose="020B0604030504040204" pitchFamily="34" charset="0"/>
                <a:cs typeface="Verdana" panose="020B0604030504040204" pitchFamily="34" charset="0"/>
              </a:defRPr>
            </a:lvl3pPr>
            <a:lvl4pPr marL="0" algn="ctr">
              <a:defRPr sz="600" b="0" i="0">
                <a:solidFill>
                  <a:schemeClr val="bg1"/>
                </a:solidFill>
                <a:latin typeface="+mn-lt"/>
                <a:ea typeface="Verdana" panose="020B0604030504040204" pitchFamily="34" charset="0"/>
                <a:cs typeface="Verdana" panose="020B0604030504040204" pitchFamily="34" charset="0"/>
              </a:defRPr>
            </a:lvl4pPr>
            <a:lvl5pPr marL="0" algn="ctr">
              <a:defRPr sz="600" b="0" i="0">
                <a:solidFill>
                  <a:schemeClr val="bg1"/>
                </a:solidFill>
                <a:latin typeface="+mn-lt"/>
                <a:ea typeface="Verdana" panose="020B0604030504040204" pitchFamily="34" charset="0"/>
                <a:cs typeface="Verdana" panose="020B0604030504040204" pitchFamily="34" charset="0"/>
              </a:defRPr>
            </a:lvl5pPr>
            <a:lvl6pPr marL="0" algn="ctr">
              <a:defRPr sz="600" b="0" i="0">
                <a:solidFill>
                  <a:schemeClr val="bg1"/>
                </a:solidFill>
                <a:latin typeface="+mn-lt"/>
                <a:ea typeface="Verdana" panose="020B0604030504040204" pitchFamily="34" charset="0"/>
                <a:cs typeface="Verdana" panose="020B0604030504040204" pitchFamily="34" charset="0"/>
              </a:defRPr>
            </a:lvl6pPr>
            <a:lvl7pPr marL="0" algn="ctr">
              <a:defRPr sz="600" b="0" i="0">
                <a:solidFill>
                  <a:schemeClr val="bg1"/>
                </a:solidFill>
                <a:latin typeface="+mn-lt"/>
                <a:ea typeface="Verdana" panose="020B0604030504040204" pitchFamily="34" charset="0"/>
                <a:cs typeface="Verdana" panose="020B0604030504040204" pitchFamily="34" charset="0"/>
              </a:defRPr>
            </a:lvl7pPr>
            <a:lvl8pPr marL="0" algn="ctr">
              <a:defRPr sz="600" b="0" i="0">
                <a:solidFill>
                  <a:schemeClr val="bg1"/>
                </a:solidFill>
                <a:latin typeface="+mn-lt"/>
                <a:ea typeface="Verdana" panose="020B0604030504040204" pitchFamily="34" charset="0"/>
                <a:cs typeface="Verdana" panose="020B0604030504040204" pitchFamily="34" charset="0"/>
              </a:defRPr>
            </a:lvl8pPr>
            <a:lvl9pPr marL="0" algn="ctr">
              <a:defRPr sz="600" b="0" i="0">
                <a:solidFill>
                  <a:schemeClr val="bg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4" name="Rectangle 3">
            <a:extLst>
              <a:ext uri="{FF2B5EF4-FFF2-40B4-BE49-F238E27FC236}">
                <a16:creationId xmlns:a16="http://schemas.microsoft.com/office/drawing/2014/main" id="{A511D247-23B7-924B-AA11-A82B0DD0AD66}"/>
              </a:ext>
            </a:extLst>
          </p:cNvPr>
          <p:cNvSpPr/>
          <p:nvPr/>
        </p:nvSpPr>
        <p:spPr bwMode="auto">
          <a:xfrm>
            <a:off x="9222160" y="1"/>
            <a:ext cx="497541" cy="575099"/>
          </a:xfrm>
          <a:prstGeom prst="rect">
            <a:avLst/>
          </a:prstGeom>
          <a:solidFill>
            <a:schemeClr val="accent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1CDFB26C-227B-3746-AB23-D2C429AAB37B}"/>
              </a:ext>
            </a:extLst>
          </p:cNvPr>
          <p:cNvSpPr/>
          <p:nvPr/>
        </p:nvSpPr>
        <p:spPr bwMode="auto">
          <a:xfrm>
            <a:off x="9222160" y="628290"/>
            <a:ext cx="497541" cy="575099"/>
          </a:xfrm>
          <a:prstGeom prst="rect">
            <a:avLst/>
          </a:prstGeom>
          <a:solidFill>
            <a:srgbClr val="5CBB5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9F9BA1A1-87B2-E545-A6F6-00585A56348C}"/>
              </a:ext>
            </a:extLst>
          </p:cNvPr>
          <p:cNvSpPr/>
          <p:nvPr/>
        </p:nvSpPr>
        <p:spPr bwMode="auto">
          <a:xfrm>
            <a:off x="9222160" y="4398031"/>
            <a:ext cx="497541" cy="575099"/>
          </a:xfrm>
          <a:prstGeom prst="rect">
            <a:avLst/>
          </a:prstGeom>
          <a:solidFill>
            <a:srgbClr val="490E67"/>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E40AB86-FFD2-F648-8E66-A170F24CE1F2}"/>
              </a:ext>
            </a:extLst>
          </p:cNvPr>
          <p:cNvSpPr/>
          <p:nvPr/>
        </p:nvSpPr>
        <p:spPr bwMode="auto">
          <a:xfrm>
            <a:off x="9222160" y="1256581"/>
            <a:ext cx="497541" cy="575099"/>
          </a:xfrm>
          <a:prstGeom prst="rect">
            <a:avLst/>
          </a:prstGeom>
          <a:solidFill>
            <a:schemeClr val="accent3"/>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10">
            <a:extLst>
              <a:ext uri="{FF2B5EF4-FFF2-40B4-BE49-F238E27FC236}">
                <a16:creationId xmlns:a16="http://schemas.microsoft.com/office/drawing/2014/main" id="{C5A73BAE-FEF3-C74F-88BF-7EE81350D6FC}"/>
              </a:ext>
            </a:extLst>
          </p:cNvPr>
          <p:cNvSpPr/>
          <p:nvPr/>
        </p:nvSpPr>
        <p:spPr bwMode="auto">
          <a:xfrm>
            <a:off x="9222160" y="1884871"/>
            <a:ext cx="497541" cy="575099"/>
          </a:xfrm>
          <a:prstGeom prst="rect">
            <a:avLst/>
          </a:prstGeom>
          <a:solidFill>
            <a:schemeClr val="accent4"/>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EE720674-C4F2-C142-AACD-ECD33ABFEEA4}"/>
              </a:ext>
            </a:extLst>
          </p:cNvPr>
          <p:cNvSpPr/>
          <p:nvPr/>
        </p:nvSpPr>
        <p:spPr bwMode="auto">
          <a:xfrm>
            <a:off x="9222160" y="2513161"/>
            <a:ext cx="497541" cy="575099"/>
          </a:xfrm>
          <a:prstGeom prst="rect">
            <a:avLst/>
          </a:prstGeom>
          <a:solidFill>
            <a:schemeClr val="accent5"/>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9C7F11-5732-7F4F-A5A0-0397E2C2C935}"/>
              </a:ext>
            </a:extLst>
          </p:cNvPr>
          <p:cNvSpPr/>
          <p:nvPr/>
        </p:nvSpPr>
        <p:spPr bwMode="auto">
          <a:xfrm>
            <a:off x="9222160" y="3141451"/>
            <a:ext cx="497541" cy="575099"/>
          </a:xfrm>
          <a:prstGeom prst="rect">
            <a:avLst/>
          </a:prstGeom>
          <a:solidFill>
            <a:schemeClr val="accent6"/>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C69FA5F2-FCB9-E945-A769-DF04CD8AEC6A}"/>
              </a:ext>
            </a:extLst>
          </p:cNvPr>
          <p:cNvSpPr/>
          <p:nvPr/>
        </p:nvSpPr>
        <p:spPr bwMode="auto">
          <a:xfrm>
            <a:off x="9222160" y="3769740"/>
            <a:ext cx="497541" cy="575099"/>
          </a:xfrm>
          <a:prstGeom prst="rect">
            <a:avLst/>
          </a:prstGeom>
          <a:solidFill>
            <a:srgbClr val="009741"/>
          </a:solidFill>
          <a:ln>
            <a:noFill/>
          </a:ln>
          <a:effectLst/>
        </p:spPr>
        <p:txBody>
          <a:bodyPr rot="0" spcFirstLastPara="0" vertOverflow="overflow" horzOverflow="overflow" vert="horz" wrap="square" lIns="137160" tIns="0" rIns="137160" bIns="0" numCol="1" spcCol="0" rtlCol="0" fromWordArt="0" anchor="ctr" anchorCtr="0" forceAA="0" compatLnSpc="1">
            <a:prstTxWarp prst="textNoShape">
              <a:avLst/>
            </a:prstTxWarp>
            <a:noAutofit/>
          </a:bodyPr>
          <a:lstStyle/>
          <a:p>
            <a:pPr algn="ctr"/>
            <a:endParaRPr lang="en-US" sz="1350" b="0" i="0" dirty="0">
              <a:solidFill>
                <a:schemeClr val="accent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32546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hdr="0" dt="0"/>
  <p:txStyles>
    <p:titleStyle>
      <a:lvl1pPr algn="l" defTabSz="685800" rtl="0" eaLnBrk="1" latinLnBrk="0" hangingPunct="1">
        <a:lnSpc>
          <a:spcPct val="100000"/>
        </a:lnSpc>
        <a:spcBef>
          <a:spcPct val="0"/>
        </a:spcBef>
        <a:buNone/>
        <a:defRPr sz="2250" b="0" i="0" kern="1200">
          <a:solidFill>
            <a:schemeClr val="accent1"/>
          </a:solidFill>
          <a:latin typeface="Rockwell" panose="02060603020205020403" pitchFamily="18" charset="77"/>
          <a:ea typeface="Roboto Medium" panose="02000000000000000000" pitchFamily="2" charset="0"/>
          <a:cs typeface="Verdana" panose="020B0604030504040204" pitchFamily="34" charset="0"/>
        </a:defRPr>
      </a:lvl1pPr>
    </p:titleStyle>
    <p:bodyStyle>
      <a:lvl1pPr marL="0" indent="0" algn="l" defTabSz="685800" rtl="0" eaLnBrk="1" latinLnBrk="0" hangingPunct="1">
        <a:lnSpc>
          <a:spcPct val="100000"/>
        </a:lnSpc>
        <a:spcBef>
          <a:spcPts val="0"/>
        </a:spcBef>
        <a:spcAft>
          <a:spcPts val="450"/>
        </a:spcAft>
        <a:buFont typeface="Arial" panose="020B0604020202020204" pitchFamily="34" charset="0"/>
        <a:buNone/>
        <a:defRPr sz="1350" b="0" i="0" kern="1200">
          <a:solidFill>
            <a:schemeClr val="tx2"/>
          </a:solidFill>
          <a:latin typeface="+mn-lt"/>
          <a:ea typeface="Roboto" panose="02000000000000000000" pitchFamily="2" charset="0"/>
          <a:cs typeface="Times New Roman" panose="02020603050405020304" pitchFamily="18" charset="0"/>
        </a:defRPr>
      </a:lvl1pPr>
      <a:lvl2pPr marL="0" indent="0" algn="l" defTabSz="685800" rtl="0" eaLnBrk="1" latinLnBrk="0" hangingPunct="1">
        <a:lnSpc>
          <a:spcPct val="100000"/>
        </a:lnSpc>
        <a:spcBef>
          <a:spcPts val="0"/>
        </a:spcBef>
        <a:spcAft>
          <a:spcPts val="225"/>
        </a:spcAft>
        <a:buClr>
          <a:schemeClr val="accent1"/>
        </a:buClr>
        <a:buFontTx/>
        <a:buNone/>
        <a:tabLst>
          <a:tab pos="210741" algn="l"/>
        </a:tabLst>
        <a:defRPr sz="1350" b="1" i="0" kern="1200">
          <a:solidFill>
            <a:schemeClr val="tx2"/>
          </a:solidFill>
          <a:latin typeface="+mn-lt"/>
          <a:ea typeface="Roboto" panose="02000000000000000000" pitchFamily="2" charset="0"/>
          <a:cs typeface="Times New Roman" panose="02020603050405020304" pitchFamily="18" charset="0"/>
        </a:defRPr>
      </a:lvl2pPr>
      <a:lvl3pPr marL="212598" indent="-212598" algn="l" defTabSz="219456" rtl="0" eaLnBrk="1" latinLnBrk="0" hangingPunct="1">
        <a:lnSpc>
          <a:spcPct val="100000"/>
        </a:lnSpc>
        <a:spcBef>
          <a:spcPts val="0"/>
        </a:spcBef>
        <a:spcAft>
          <a:spcPts val="450"/>
        </a:spcAft>
        <a:buClr>
          <a:schemeClr val="tx1"/>
        </a:buClr>
        <a:buFont typeface="Arial" panose="020B0604020202020204" pitchFamily="34" charset="0"/>
        <a:buChar char="•"/>
        <a:tabLst>
          <a:tab pos="207169" algn="l"/>
          <a:tab pos="438150" algn="l"/>
        </a:tabLst>
        <a:defRPr sz="1350" b="0" i="0" kern="1200">
          <a:solidFill>
            <a:schemeClr val="tx2"/>
          </a:solidFill>
          <a:latin typeface="+mn-lt"/>
          <a:ea typeface="Roboto" panose="02000000000000000000" pitchFamily="2" charset="0"/>
          <a:cs typeface="Times New Roman" panose="02020603050405020304" pitchFamily="18" charset="0"/>
        </a:defRPr>
      </a:lvl3pPr>
      <a:lvl4pPr marL="426244" marR="0" indent="-214313" algn="l" defTabSz="219456" rtl="0" eaLnBrk="1" fontAlgn="auto" latinLnBrk="0" hangingPunct="1">
        <a:lnSpc>
          <a:spcPct val="100000"/>
        </a:lnSpc>
        <a:spcBef>
          <a:spcPts val="0"/>
        </a:spcBef>
        <a:spcAft>
          <a:spcPts val="450"/>
        </a:spcAft>
        <a:buClr>
          <a:schemeClr val="tx1"/>
        </a:buClr>
        <a:buSzPct val="100000"/>
        <a:buFont typeface="Arial" panose="020B0604020202020204" pitchFamily="34" charset="0"/>
        <a:buChar char="•"/>
        <a:tabLst/>
        <a:defRPr sz="1200" b="0" i="0" kern="1200">
          <a:solidFill>
            <a:schemeClr val="tx2"/>
          </a:solidFill>
          <a:latin typeface="+mn-lt"/>
          <a:ea typeface="Roboto" panose="02000000000000000000" pitchFamily="2" charset="0"/>
          <a:cs typeface="Times New Roman" panose="02020603050405020304" pitchFamily="18" charset="0"/>
        </a:defRPr>
      </a:lvl4pPr>
      <a:lvl5pPr marL="637794" indent="-212598" algn="l" defTabSz="219456" rtl="0" eaLnBrk="1" latinLnBrk="0" hangingPunct="1">
        <a:lnSpc>
          <a:spcPct val="100000"/>
        </a:lnSpc>
        <a:spcBef>
          <a:spcPts val="0"/>
        </a:spcBef>
        <a:spcAft>
          <a:spcPts val="450"/>
        </a:spcAft>
        <a:buClr>
          <a:schemeClr val="tx1"/>
        </a:buClr>
        <a:buSzPct val="100000"/>
        <a:buFont typeface="Arial" panose="020B0604020202020204" pitchFamily="34" charset="0"/>
        <a:buChar char="•"/>
        <a:tabLst>
          <a:tab pos="219456" algn="l"/>
          <a:tab pos="438912" algn="l"/>
        </a:tabLst>
        <a:defRPr sz="1200" b="0" i="0" kern="1200">
          <a:solidFill>
            <a:schemeClr val="tx2"/>
          </a:solidFill>
          <a:latin typeface="+mn-lt"/>
          <a:ea typeface="Roboto" panose="02000000000000000000" pitchFamily="2" charset="0"/>
          <a:cs typeface="Times New Roman" panose="02020603050405020304" pitchFamily="18" charset="0"/>
        </a:defRPr>
      </a:lvl5pPr>
      <a:lvl6pPr marL="212598"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350" b="0" i="0" kern="1200">
          <a:solidFill>
            <a:schemeClr val="tx2"/>
          </a:solidFill>
          <a:latin typeface="+mn-lt"/>
          <a:ea typeface="Roboto" panose="02000000000000000000" pitchFamily="2" charset="0"/>
          <a:cs typeface="Times New Roman" panose="02020603050405020304" pitchFamily="18" charset="0"/>
        </a:defRPr>
      </a:lvl6pPr>
      <a:lvl7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2"/>
          </a:solidFill>
          <a:latin typeface="+mn-lt"/>
          <a:ea typeface="Roboto" panose="02000000000000000000" pitchFamily="2" charset="0"/>
          <a:cs typeface="Times New Roman" panose="02020603050405020304" pitchFamily="18" charset="0"/>
        </a:defRPr>
      </a:lvl7pPr>
      <a:lvl8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2"/>
          </a:solidFill>
          <a:latin typeface="+mn-lt"/>
          <a:ea typeface="Roboto" panose="02000000000000000000" pitchFamily="2" charset="0"/>
          <a:cs typeface="Times New Roman" panose="02020603050405020304" pitchFamily="18" charset="0"/>
        </a:defRPr>
      </a:lvl8pPr>
      <a:lvl9pPr marL="425196" indent="-212598" algn="l" defTabSz="685800" rtl="0" eaLnBrk="1" latinLnBrk="0" hangingPunct="1">
        <a:lnSpc>
          <a:spcPct val="100000"/>
        </a:lnSpc>
        <a:spcBef>
          <a:spcPts val="0"/>
        </a:spcBef>
        <a:spcAft>
          <a:spcPts val="450"/>
        </a:spcAft>
        <a:buClr>
          <a:schemeClr val="tx1"/>
        </a:buClr>
        <a:buSzPct val="100000"/>
        <a:buFont typeface="+mj-lt"/>
        <a:buAutoNum type="arabicPeriod"/>
        <a:tabLst/>
        <a:defRPr sz="1200" b="0" i="0" kern="1200">
          <a:solidFill>
            <a:schemeClr val="tx2"/>
          </a:solidFill>
          <a:latin typeface="+mn-lt"/>
          <a:ea typeface="Roboto" panose="02000000000000000000" pitchFamily="2" charset="0"/>
          <a:cs typeface="Times New Roman" panose="02020603050405020304" pitchFamily="18" charset="0"/>
        </a:defRPr>
      </a:lvl9pPr>
    </p:bodyStyle>
    <p:otherStyle>
      <a:defPPr>
        <a:defRPr lang="en-US"/>
      </a:defPPr>
      <a:lvl1pPr marL="0" algn="l" defTabSz="685800" rtl="0" eaLnBrk="1" latinLnBrk="0" hangingPunct="1">
        <a:defRPr sz="1050" kern="1200">
          <a:solidFill>
            <a:schemeClr val="tx1"/>
          </a:solidFill>
          <a:latin typeface="+mn-lt"/>
          <a:ea typeface="+mn-ea"/>
          <a:cs typeface="+mn-cs"/>
        </a:defRPr>
      </a:lvl1pPr>
      <a:lvl2pPr marL="342900" algn="l" defTabSz="685800" rtl="0" eaLnBrk="1" latinLnBrk="0" hangingPunct="1">
        <a:defRPr sz="1050" kern="1200">
          <a:solidFill>
            <a:schemeClr val="tx1"/>
          </a:solidFill>
          <a:latin typeface="+mn-lt"/>
          <a:ea typeface="+mn-ea"/>
          <a:cs typeface="+mn-cs"/>
        </a:defRPr>
      </a:lvl2pPr>
      <a:lvl3pPr marL="685800" algn="l" defTabSz="685800" rtl="0" eaLnBrk="1" latinLnBrk="0" hangingPunct="1">
        <a:defRPr sz="1050" kern="1200">
          <a:solidFill>
            <a:schemeClr val="tx1"/>
          </a:solidFill>
          <a:latin typeface="+mn-lt"/>
          <a:ea typeface="+mn-ea"/>
          <a:cs typeface="+mn-cs"/>
        </a:defRPr>
      </a:lvl3pPr>
      <a:lvl4pPr marL="1028700" algn="l" defTabSz="685800" rtl="0" eaLnBrk="1" latinLnBrk="0" hangingPunct="1">
        <a:defRPr sz="1050" kern="1200">
          <a:solidFill>
            <a:schemeClr val="tx1"/>
          </a:solidFill>
          <a:latin typeface="+mn-lt"/>
          <a:ea typeface="+mn-ea"/>
          <a:cs typeface="+mn-cs"/>
        </a:defRPr>
      </a:lvl4pPr>
      <a:lvl5pPr marL="1371600" algn="l" defTabSz="685800" rtl="0" eaLnBrk="1" latinLnBrk="0" hangingPunct="1">
        <a:defRPr sz="1050" kern="1200">
          <a:solidFill>
            <a:schemeClr val="tx1"/>
          </a:solidFill>
          <a:latin typeface="+mn-lt"/>
          <a:ea typeface="+mn-ea"/>
          <a:cs typeface="+mn-cs"/>
        </a:defRPr>
      </a:lvl5pPr>
      <a:lvl6pPr marL="1714500" algn="l" defTabSz="685800" rtl="0" eaLnBrk="1" latinLnBrk="0" hangingPunct="1">
        <a:defRPr sz="1050" kern="1200">
          <a:solidFill>
            <a:schemeClr val="tx1"/>
          </a:solidFill>
          <a:latin typeface="+mn-lt"/>
          <a:ea typeface="+mn-ea"/>
          <a:cs typeface="+mn-cs"/>
        </a:defRPr>
      </a:lvl6pPr>
      <a:lvl7pPr marL="2057400" algn="l" defTabSz="685800" rtl="0" eaLnBrk="1" latinLnBrk="0" hangingPunct="1">
        <a:defRPr sz="1050" kern="1200">
          <a:solidFill>
            <a:schemeClr val="tx1"/>
          </a:solidFill>
          <a:latin typeface="+mn-lt"/>
          <a:ea typeface="+mn-ea"/>
          <a:cs typeface="+mn-cs"/>
        </a:defRPr>
      </a:lvl7pPr>
      <a:lvl8pPr marL="2400300" algn="l" defTabSz="685800" rtl="0" eaLnBrk="1" latinLnBrk="0" hangingPunct="1">
        <a:defRPr sz="1050" kern="1200">
          <a:solidFill>
            <a:schemeClr val="tx1"/>
          </a:solidFill>
          <a:latin typeface="+mn-lt"/>
          <a:ea typeface="+mn-ea"/>
          <a:cs typeface="+mn-cs"/>
        </a:defRPr>
      </a:lvl8pPr>
      <a:lvl9pPr marL="2743200" algn="l" defTabSz="685800" rtl="0" eaLnBrk="1" latinLnBrk="0" hangingPunct="1">
        <a:defRPr sz="10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34">
          <p15:clr>
            <a:srgbClr val="F26B43"/>
          </p15:clr>
        </p15:guide>
        <p15:guide id="3" pos="932">
          <p15:clr>
            <a:srgbClr val="F26B43"/>
          </p15:clr>
        </p15:guide>
        <p15:guide id="10" pos="4161">
          <p15:clr>
            <a:srgbClr val="F26B43"/>
          </p15:clr>
        </p15:guide>
        <p15:guide id="12" pos="4233">
          <p15:clr>
            <a:srgbClr val="F26B43"/>
          </p15:clr>
        </p15:guide>
        <p15:guide id="13" pos="7389">
          <p15:clr>
            <a:srgbClr val="F26B43"/>
          </p15:clr>
        </p15:guide>
        <p15:guide id="15" pos="5191">
          <p15:clr>
            <a:srgbClr val="F26B43"/>
          </p15:clr>
        </p15:guide>
        <p15:guide id="16" pos="5335">
          <p15:clr>
            <a:srgbClr val="F26B43"/>
          </p15:clr>
        </p15:guide>
        <p15:guide id="23" orient="horz" pos="4224">
          <p15:clr>
            <a:srgbClr val="F26B43"/>
          </p15:clr>
        </p15:guide>
        <p15:guide id="25" orient="horz" pos="286">
          <p15:clr>
            <a:srgbClr val="F26B43"/>
          </p15:clr>
        </p15:guide>
        <p15:guide id="31" orient="horz" pos="4029">
          <p15:clr>
            <a:srgbClr val="F26B43"/>
          </p15:clr>
        </p15:guide>
        <p15:guide id="32" orient="horz" pos="4130">
          <p15:clr>
            <a:srgbClr val="F26B43"/>
          </p15:clr>
        </p15:guide>
        <p15:guide id="37" pos="2990">
          <p15:clr>
            <a:srgbClr val="F26B43"/>
          </p15:clr>
        </p15:guide>
        <p15:guide id="40" pos="4089">
          <p15:clr>
            <a:srgbClr val="F26B43"/>
          </p15:clr>
        </p15:guide>
        <p15:guide id="49" orient="horz" pos="790">
          <p15:clr>
            <a:srgbClr val="F26B43"/>
          </p15:clr>
        </p15:guide>
        <p15:guide id="50" orient="horz" pos="996">
          <p15:clr>
            <a:srgbClr val="F26B43"/>
          </p15:clr>
        </p15:guide>
        <p15:guide id="51" pos="29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title"/>
          </p:nvPr>
        </p:nvSpPr>
        <p:spPr>
          <a:xfrm>
            <a:off x="2168600" y="1378469"/>
            <a:ext cx="5228082" cy="1897917"/>
          </a:xfrm>
        </p:spPr>
        <p:txBody>
          <a:bodyPr anchor="b">
            <a:normAutofit/>
          </a:bodyPr>
          <a:lstStyle/>
          <a:p>
            <a:pPr algn="ctr"/>
            <a:r>
              <a:rPr dirty="0"/>
              <a:t>Diabetes Management: 2025 </a:t>
            </a:r>
            <a:br>
              <a:rPr lang="en-US" dirty="0"/>
            </a:br>
            <a:r>
              <a:rPr dirty="0"/>
              <a:t>High-Yield Updates</a:t>
            </a:r>
          </a:p>
        </p:txBody>
      </p:sp>
      <p:sp>
        <p:nvSpPr>
          <p:cNvPr id="6" name="TextBox 5">
            <a:extLst>
              <a:ext uri="{FF2B5EF4-FFF2-40B4-BE49-F238E27FC236}">
                <a16:creationId xmlns:a16="http://schemas.microsoft.com/office/drawing/2014/main" id="{136670BA-AA10-BE02-BE4C-128729DF542B}"/>
              </a:ext>
            </a:extLst>
          </p:cNvPr>
          <p:cNvSpPr txBox="1">
            <a:spLocks noGrp="1" noRot="1" noMove="1" noResize="1" noEditPoints="1" noAdjustHandles="1" noChangeArrowheads="1" noChangeShapeType="1"/>
          </p:cNvSpPr>
          <p:nvPr/>
        </p:nvSpPr>
        <p:spPr>
          <a:xfrm>
            <a:off x="3702867" y="6219730"/>
            <a:ext cx="5228082" cy="353085"/>
          </a:xfrm>
          <a:prstGeom prst="rect">
            <a:avLst/>
          </a:prstGeom>
          <a:noFill/>
        </p:spPr>
        <p:txBody>
          <a:bodyPr wrap="square" lIns="0" tIns="0" rIns="0" bIns="0" rtlCol="0">
            <a:noAutofit/>
          </a:bodyPr>
          <a:lstStyle/>
          <a:p>
            <a:pPr marL="0" indent="-3657600" algn="r">
              <a:spcAft>
                <a:spcPts val="600"/>
              </a:spcAft>
            </a:pPr>
            <a:r>
              <a:rPr lang="en-US" sz="1200" b="0" i="1" dirty="0">
                <a:solidFill>
                  <a:schemeClr val="bg1"/>
                </a:solidFill>
                <a:latin typeface="+mn-lt"/>
                <a:ea typeface="Roboto" panose="02000000000000000000" pitchFamily="2" charset="0"/>
                <a:cs typeface="Times New Roman" panose="02020603050405020304" pitchFamily="18" charset="0"/>
              </a:rPr>
              <a:t>Clinical Staff Education: Nicole M. Tsoukalas, MSN, APRN, FNP-C</a:t>
            </a:r>
            <a:br>
              <a:rPr lang="en-US" sz="1200" b="0" i="1" dirty="0">
                <a:solidFill>
                  <a:schemeClr val="bg1"/>
                </a:solidFill>
                <a:latin typeface="+mn-lt"/>
                <a:ea typeface="Roboto" panose="02000000000000000000" pitchFamily="2" charset="0"/>
                <a:cs typeface="Times New Roman" panose="02020603050405020304" pitchFamily="18" charset="0"/>
              </a:rPr>
            </a:br>
            <a:r>
              <a:rPr lang="en-US" sz="1200" b="0" i="1" dirty="0">
                <a:solidFill>
                  <a:schemeClr val="bg1"/>
                </a:solidFill>
                <a:latin typeface="+mn-lt"/>
                <a:ea typeface="Roboto" panose="02000000000000000000" pitchFamily="2" charset="0"/>
                <a:cs typeface="Times New Roman" panose="02020603050405020304" pitchFamily="18" charset="0"/>
              </a:rPr>
              <a:t>08/2025</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sz="quarter" idx="12"/>
          </p:nvPr>
        </p:nvSpPr>
        <p:spPr/>
        <p:txBody>
          <a:bodyPr/>
          <a:lstStyle/>
          <a:p>
            <a:pPr>
              <a:spcAft>
                <a:spcPts val="0"/>
              </a:spcAft>
            </a:pPr>
            <a:endParaRPr dirty="0"/>
          </a:p>
          <a:p>
            <a:pPr marL="285750" indent="-285750">
              <a:lnSpc>
                <a:spcPct val="150000"/>
              </a:lnSpc>
              <a:buFont typeface="Arial" panose="020B0604020202020204" pitchFamily="34" charset="0"/>
              <a:buChar char="•"/>
            </a:pPr>
            <a:r>
              <a:rPr sz="2000" dirty="0"/>
              <a:t>Screening &amp; Diagnosis</a:t>
            </a:r>
          </a:p>
          <a:p>
            <a:pPr marL="285750" indent="-285750">
              <a:lnSpc>
                <a:spcPct val="150000"/>
              </a:lnSpc>
              <a:buFont typeface="Arial" panose="020B0604020202020204" pitchFamily="34" charset="0"/>
              <a:buChar char="•"/>
            </a:pPr>
            <a:r>
              <a:rPr sz="2000" dirty="0"/>
              <a:t>Glycemic Goals &amp; De-intensification</a:t>
            </a:r>
          </a:p>
          <a:p>
            <a:pPr marL="285750" indent="-285750">
              <a:lnSpc>
                <a:spcPct val="150000"/>
              </a:lnSpc>
              <a:buFont typeface="Arial" panose="020B0604020202020204" pitchFamily="34" charset="0"/>
              <a:buChar char="•"/>
            </a:pPr>
            <a:r>
              <a:rPr sz="2000" dirty="0"/>
              <a:t>Technology: CGM &amp; Pumps</a:t>
            </a:r>
          </a:p>
          <a:p>
            <a:pPr marL="285750" indent="-285750">
              <a:lnSpc>
                <a:spcPct val="150000"/>
              </a:lnSpc>
              <a:buFont typeface="Arial" panose="020B0604020202020204" pitchFamily="34" charset="0"/>
              <a:buChar char="•"/>
            </a:pPr>
            <a:r>
              <a:rPr sz="2000" dirty="0"/>
              <a:t>Pharmacologic Priorities</a:t>
            </a:r>
          </a:p>
          <a:p>
            <a:pPr marL="285750" indent="-285750">
              <a:lnSpc>
                <a:spcPct val="150000"/>
              </a:lnSpc>
              <a:buFont typeface="Arial" panose="020B0604020202020204" pitchFamily="34" charset="0"/>
              <a:buChar char="•"/>
            </a:pPr>
            <a:r>
              <a:rPr sz="2000" dirty="0"/>
              <a:t>Foot Care &amp; Wounds</a:t>
            </a:r>
          </a:p>
          <a:p>
            <a:pPr marL="285750" indent="-285750">
              <a:lnSpc>
                <a:spcPct val="150000"/>
              </a:lnSpc>
              <a:buFont typeface="Arial" panose="020B0604020202020204" pitchFamily="34" charset="0"/>
              <a:buChar char="•"/>
            </a:pPr>
            <a:r>
              <a:rPr sz="2000" dirty="0"/>
              <a:t>Practical Pearls for Home Care/Hospice</a:t>
            </a:r>
          </a:p>
        </p:txBody>
      </p:sp>
      <p:sp>
        <p:nvSpPr>
          <p:cNvPr id="2" name="Title 1"/>
          <p:cNvSpPr>
            <a:spLocks noGrp="1" noRot="1" noMove="1" noResize="1" noEditPoints="1" noAdjustHandles="1" noChangeArrowheads="1" noChangeShapeType="1"/>
          </p:cNvSpPr>
          <p:nvPr>
            <p:ph type="title"/>
          </p:nvPr>
        </p:nvSpPr>
        <p:spPr/>
        <p:txBody>
          <a:bodyPr/>
          <a:lstStyle/>
          <a:p>
            <a:pPr algn="ctr"/>
            <a:r>
              <a:rPr sz="3200" dirty="0">
                <a:solidFill>
                  <a:schemeClr val="accent6"/>
                </a:solidFill>
              </a:rPr>
              <a:t>Agenda</a:t>
            </a:r>
          </a:p>
        </p:txBody>
      </p:sp>
      <p:sp>
        <p:nvSpPr>
          <p:cNvPr id="4" name="Footer Placeholder 3">
            <a:extLst>
              <a:ext uri="{FF2B5EF4-FFF2-40B4-BE49-F238E27FC236}">
                <a16:creationId xmlns:a16="http://schemas.microsoft.com/office/drawing/2014/main" id="{A0B881EE-20BA-0049-CEE3-28E9771E4C44}"/>
              </a:ext>
            </a:extLst>
          </p:cNvPr>
          <p:cNvSpPr>
            <a:spLocks noGrp="1"/>
          </p:cNvSpPr>
          <p:nvPr>
            <p:ph type="ftr" sz="quarter" idx="13"/>
          </p:nvPr>
        </p:nvSpPr>
        <p:spPr/>
        <p:txBody>
          <a:bodyPr/>
          <a:lstStyle/>
          <a:p>
            <a:r>
              <a:rPr lang="en-US"/>
              <a:t>Clinical Staff Development: Diabetes |  © Tufts Medicine 08/2025 |  Private and confidential. Not for redistribution.</a:t>
            </a:r>
          </a:p>
        </p:txBody>
      </p:sp>
      <p:sp>
        <p:nvSpPr>
          <p:cNvPr id="5" name="Slide Number Placeholder 4">
            <a:extLst>
              <a:ext uri="{FF2B5EF4-FFF2-40B4-BE49-F238E27FC236}">
                <a16:creationId xmlns:a16="http://schemas.microsoft.com/office/drawing/2014/main" id="{650962F2-9A37-ACAE-5D41-0AC6029462F3}"/>
              </a:ext>
            </a:extLst>
          </p:cNvPr>
          <p:cNvSpPr>
            <a:spLocks noGrp="1"/>
          </p:cNvSpPr>
          <p:nvPr>
            <p:ph type="sldNum" sz="quarter" idx="14"/>
          </p:nvPr>
        </p:nvSpPr>
        <p:spPr/>
        <p:txBody>
          <a:bodyPr/>
          <a:lstStyle/>
          <a:p>
            <a:fld id="{C1FF6DA9-008F-8B48-92A6-B652298478BF}" type="slidenum">
              <a:rPr lang="en-US" smtClean="0"/>
              <a:t>2</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sz="quarter" idx="12"/>
          </p:nvPr>
        </p:nvSpPr>
        <p:spPr/>
        <p:txBody>
          <a:bodyPr rIns="914400"/>
          <a:lstStyle/>
          <a:p>
            <a:pPr marL="285750" indent="-285750">
              <a:lnSpc>
                <a:spcPct val="200000"/>
              </a:lnSpc>
              <a:buFont typeface="Arial" panose="020B0604020202020204" pitchFamily="34" charset="0"/>
              <a:buChar char="•"/>
            </a:pPr>
            <a:r>
              <a:rPr sz="2000" dirty="0"/>
              <a:t>Begin screening at age 35 or earlier with risk factors</a:t>
            </a:r>
            <a:endParaRPr lang="en-US" sz="2000" dirty="0"/>
          </a:p>
          <a:p>
            <a:pPr marL="285750" indent="-285750">
              <a:lnSpc>
                <a:spcPct val="200000"/>
              </a:lnSpc>
              <a:buFont typeface="Arial" panose="020B0604020202020204" pitchFamily="34" charset="0"/>
              <a:buChar char="•"/>
            </a:pPr>
            <a:r>
              <a:rPr sz="2000" dirty="0"/>
              <a:t>Antibody-based screening for at-risk type 1 individuals</a:t>
            </a:r>
            <a:endParaRPr lang="en-US" sz="2000" dirty="0"/>
          </a:p>
          <a:p>
            <a:pPr marL="285750" indent="-285750">
              <a:lnSpc>
                <a:spcPct val="200000"/>
              </a:lnSpc>
              <a:buFont typeface="Arial" panose="020B0604020202020204" pitchFamily="34" charset="0"/>
              <a:buChar char="•"/>
            </a:pPr>
            <a:r>
              <a:rPr sz="2000" b="1" dirty="0"/>
              <a:t>NAFLD/NASH </a:t>
            </a:r>
            <a:r>
              <a:rPr lang="en-US" sz="2000" dirty="0"/>
              <a:t>(</a:t>
            </a:r>
            <a:r>
              <a:rPr lang="en-US" sz="2000" i="1" dirty="0"/>
              <a:t>Non-Alcoholic Fatty Liver Disease/Non-Alcoholic Steatohepatitis</a:t>
            </a:r>
            <a:r>
              <a:rPr lang="en-US" sz="2000" dirty="0"/>
              <a:t>) </a:t>
            </a:r>
            <a:r>
              <a:rPr sz="2000" b="1" i="1" dirty="0"/>
              <a:t>renamed</a:t>
            </a:r>
            <a:r>
              <a:rPr sz="2000" dirty="0"/>
              <a:t> </a:t>
            </a:r>
            <a:r>
              <a:rPr sz="2000" b="1" dirty="0"/>
              <a:t>MASLD/MASH</a:t>
            </a:r>
            <a:r>
              <a:rPr lang="en-US" sz="2000" b="1" dirty="0"/>
              <a:t> </a:t>
            </a:r>
            <a:r>
              <a:rPr lang="en-US" sz="2000" dirty="0"/>
              <a:t>(</a:t>
            </a:r>
            <a:r>
              <a:rPr lang="en-US" sz="2000" i="1" dirty="0"/>
              <a:t>Metabolic Dysfunction-Associated </a:t>
            </a:r>
            <a:r>
              <a:rPr lang="en-US" sz="2000" i="1" dirty="0" err="1"/>
              <a:t>Steatotic</a:t>
            </a:r>
            <a:r>
              <a:rPr lang="en-US" sz="2000" i="1" dirty="0"/>
              <a:t> Liver Disease/Metabolic Dysfunction-Associated Steatohepatitis</a:t>
            </a:r>
            <a:r>
              <a:rPr sz="2000" dirty="0"/>
              <a:t>; FIB-4 for fibrosis risk</a:t>
            </a:r>
          </a:p>
        </p:txBody>
      </p:sp>
      <p:sp>
        <p:nvSpPr>
          <p:cNvPr id="2" name="Title 1"/>
          <p:cNvSpPr>
            <a:spLocks noGrp="1" noRot="1" noMove="1" noResize="1" noEditPoints="1" noAdjustHandles="1" noChangeArrowheads="1" noChangeShapeType="1"/>
          </p:cNvSpPr>
          <p:nvPr>
            <p:ph type="title"/>
          </p:nvPr>
        </p:nvSpPr>
        <p:spPr/>
        <p:txBody>
          <a:bodyPr/>
          <a:lstStyle/>
          <a:p>
            <a:pPr algn="ctr"/>
            <a:r>
              <a:rPr sz="3200" dirty="0">
                <a:solidFill>
                  <a:schemeClr val="accent6"/>
                </a:solidFill>
              </a:rPr>
              <a:t>Screening &amp; Diagnosis</a:t>
            </a:r>
          </a:p>
        </p:txBody>
      </p:sp>
      <p:sp>
        <p:nvSpPr>
          <p:cNvPr id="4" name="Footer Placeholder 3">
            <a:extLst>
              <a:ext uri="{FF2B5EF4-FFF2-40B4-BE49-F238E27FC236}">
                <a16:creationId xmlns:a16="http://schemas.microsoft.com/office/drawing/2014/main" id="{44F7CBEB-D264-562C-2313-FC57EA5FE1C9}"/>
              </a:ext>
            </a:extLst>
          </p:cNvPr>
          <p:cNvSpPr>
            <a:spLocks noGrp="1"/>
          </p:cNvSpPr>
          <p:nvPr>
            <p:ph type="ftr" sz="quarter" idx="13"/>
          </p:nvPr>
        </p:nvSpPr>
        <p:spPr/>
        <p:txBody>
          <a:bodyPr/>
          <a:lstStyle/>
          <a:p>
            <a:r>
              <a:rPr lang="en-US"/>
              <a:t>Clinical Staff Development: Diabetes |  © Tufts Medicine 08/2025 |  Private and confidential. Not for redistribution.</a:t>
            </a:r>
          </a:p>
        </p:txBody>
      </p:sp>
      <p:sp>
        <p:nvSpPr>
          <p:cNvPr id="5" name="Slide Number Placeholder 4">
            <a:extLst>
              <a:ext uri="{FF2B5EF4-FFF2-40B4-BE49-F238E27FC236}">
                <a16:creationId xmlns:a16="http://schemas.microsoft.com/office/drawing/2014/main" id="{A332836A-1D57-0EDC-32AB-FF2A0C2A5DE2}"/>
              </a:ext>
            </a:extLst>
          </p:cNvPr>
          <p:cNvSpPr>
            <a:spLocks noGrp="1"/>
          </p:cNvSpPr>
          <p:nvPr>
            <p:ph type="sldNum" sz="quarter" idx="14"/>
          </p:nvPr>
        </p:nvSpPr>
        <p:spPr/>
        <p:txBody>
          <a:bodyPr/>
          <a:lstStyle/>
          <a:p>
            <a:fld id="{C1FF6DA9-008F-8B48-92A6-B652298478BF}" type="slidenum">
              <a:rPr lang="en-US" smtClean="0"/>
              <a:t>3</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sz="quarter" idx="12"/>
          </p:nvPr>
        </p:nvSpPr>
        <p:spPr/>
        <p:txBody>
          <a:bodyPr rIns="914400"/>
          <a:lstStyle/>
          <a:p>
            <a:pPr marL="342900" indent="-342900">
              <a:lnSpc>
                <a:spcPct val="200000"/>
              </a:lnSpc>
              <a:buFont typeface="Arial" panose="020B0604020202020204" pitchFamily="34" charset="0"/>
              <a:buChar char="•"/>
            </a:pPr>
            <a:r>
              <a:rPr sz="2000" dirty="0"/>
              <a:t>Individualized A1C targets (avoid one-size-fits-all)</a:t>
            </a:r>
            <a:endParaRPr lang="en-US" sz="2000" dirty="0"/>
          </a:p>
          <a:p>
            <a:pPr marL="342900" indent="-342900">
              <a:lnSpc>
                <a:spcPct val="200000"/>
              </a:lnSpc>
              <a:buFont typeface="Arial" panose="020B0604020202020204" pitchFamily="34" charset="0"/>
              <a:buChar char="•"/>
            </a:pPr>
            <a:r>
              <a:rPr sz="2000" dirty="0"/>
              <a:t>De-intensify therapy if harms &gt; benefits</a:t>
            </a:r>
            <a:endParaRPr lang="en-US" sz="2000" dirty="0"/>
          </a:p>
          <a:p>
            <a:pPr marL="342900" indent="-342900">
              <a:lnSpc>
                <a:spcPct val="200000"/>
              </a:lnSpc>
              <a:buFont typeface="Arial" panose="020B0604020202020204" pitchFamily="34" charset="0"/>
              <a:buChar char="•"/>
            </a:pPr>
            <a:r>
              <a:rPr sz="2000" dirty="0"/>
              <a:t>Older adults: Healthy &lt;7–7.5%; Frailty/limited expectancy &lt;7.5–8%</a:t>
            </a:r>
          </a:p>
        </p:txBody>
      </p:sp>
      <p:sp>
        <p:nvSpPr>
          <p:cNvPr id="2" name="Title 1"/>
          <p:cNvSpPr>
            <a:spLocks noGrp="1" noRot="1" noMove="1" noResize="1" noEditPoints="1" noAdjustHandles="1" noChangeArrowheads="1" noChangeShapeType="1"/>
          </p:cNvSpPr>
          <p:nvPr>
            <p:ph type="title"/>
          </p:nvPr>
        </p:nvSpPr>
        <p:spPr/>
        <p:txBody>
          <a:bodyPr/>
          <a:lstStyle/>
          <a:p>
            <a:pPr algn="ctr"/>
            <a:r>
              <a:rPr sz="3200" dirty="0">
                <a:solidFill>
                  <a:schemeClr val="accent6"/>
                </a:solidFill>
              </a:rPr>
              <a:t>Glycemic Goals &amp; </a:t>
            </a:r>
            <a:br>
              <a:rPr lang="en-US" sz="3200" dirty="0">
                <a:solidFill>
                  <a:schemeClr val="accent6"/>
                </a:solidFill>
              </a:rPr>
            </a:br>
            <a:r>
              <a:rPr sz="3200" dirty="0">
                <a:solidFill>
                  <a:schemeClr val="accent6"/>
                </a:solidFill>
              </a:rPr>
              <a:t>De-intensification</a:t>
            </a:r>
          </a:p>
        </p:txBody>
      </p:sp>
      <p:sp>
        <p:nvSpPr>
          <p:cNvPr id="4" name="Footer Placeholder 3">
            <a:extLst>
              <a:ext uri="{FF2B5EF4-FFF2-40B4-BE49-F238E27FC236}">
                <a16:creationId xmlns:a16="http://schemas.microsoft.com/office/drawing/2014/main" id="{32131635-F9E2-9BE0-40D7-7A12FDF2AC41}"/>
              </a:ext>
            </a:extLst>
          </p:cNvPr>
          <p:cNvSpPr>
            <a:spLocks noGrp="1"/>
          </p:cNvSpPr>
          <p:nvPr>
            <p:ph type="ftr" sz="quarter" idx="13"/>
          </p:nvPr>
        </p:nvSpPr>
        <p:spPr/>
        <p:txBody>
          <a:bodyPr/>
          <a:lstStyle/>
          <a:p>
            <a:r>
              <a:rPr lang="en-US"/>
              <a:t>Clinical Staff Development: Diabetes |  © Tufts Medicine 08/2025 |  Private and confidential. Not for redistribution.</a:t>
            </a:r>
          </a:p>
        </p:txBody>
      </p:sp>
      <p:sp>
        <p:nvSpPr>
          <p:cNvPr id="5" name="Slide Number Placeholder 4">
            <a:extLst>
              <a:ext uri="{FF2B5EF4-FFF2-40B4-BE49-F238E27FC236}">
                <a16:creationId xmlns:a16="http://schemas.microsoft.com/office/drawing/2014/main" id="{63810BFD-B61D-44EE-981E-CD0A29C3DF92}"/>
              </a:ext>
            </a:extLst>
          </p:cNvPr>
          <p:cNvSpPr>
            <a:spLocks noGrp="1"/>
          </p:cNvSpPr>
          <p:nvPr>
            <p:ph type="sldNum" sz="quarter" idx="14"/>
          </p:nvPr>
        </p:nvSpPr>
        <p:spPr/>
        <p:txBody>
          <a:bodyPr/>
          <a:lstStyle/>
          <a:p>
            <a:fld id="{C1FF6DA9-008F-8B48-92A6-B652298478BF}" type="slidenum">
              <a:rPr lang="en-US" smtClean="0"/>
              <a:t>4</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sz="quarter" idx="12"/>
          </p:nvPr>
        </p:nvSpPr>
        <p:spPr/>
        <p:txBody>
          <a:bodyPr rIns="914400"/>
          <a:lstStyle/>
          <a:p>
            <a:pPr marL="342900" indent="-342900">
              <a:lnSpc>
                <a:spcPct val="200000"/>
              </a:lnSpc>
              <a:buFont typeface="Arial" panose="020B0604020202020204" pitchFamily="34" charset="0"/>
              <a:buChar char="•"/>
            </a:pPr>
            <a:r>
              <a:rPr sz="2000" dirty="0"/>
              <a:t>CGM recommended broadly, including OTC options</a:t>
            </a:r>
            <a:endParaRPr lang="en-US" sz="2000" dirty="0"/>
          </a:p>
          <a:p>
            <a:pPr marL="342900" indent="-342900">
              <a:lnSpc>
                <a:spcPct val="200000"/>
              </a:lnSpc>
              <a:buFont typeface="Arial" panose="020B0604020202020204" pitchFamily="34" charset="0"/>
              <a:buChar char="•"/>
            </a:pPr>
            <a:r>
              <a:rPr sz="2000" dirty="0"/>
              <a:t>Support continuation of patient pumps/AID in hospital when feasible</a:t>
            </a:r>
            <a:endParaRPr lang="en-US" sz="2000" dirty="0"/>
          </a:p>
          <a:p>
            <a:pPr marL="342900" indent="-342900">
              <a:lnSpc>
                <a:spcPct val="200000"/>
              </a:lnSpc>
              <a:buFont typeface="Arial" panose="020B0604020202020204" pitchFamily="34" charset="0"/>
              <a:buChar char="•"/>
            </a:pPr>
            <a:r>
              <a:rPr sz="2000" dirty="0"/>
              <a:t>Coaching: focus on Time in Range, trend arrows, alarms</a:t>
            </a:r>
          </a:p>
        </p:txBody>
      </p:sp>
      <p:sp>
        <p:nvSpPr>
          <p:cNvPr id="2" name="Title 1"/>
          <p:cNvSpPr>
            <a:spLocks noGrp="1" noRot="1" noMove="1" noResize="1" noEditPoints="1" noAdjustHandles="1" noChangeArrowheads="1" noChangeShapeType="1"/>
          </p:cNvSpPr>
          <p:nvPr>
            <p:ph type="title"/>
          </p:nvPr>
        </p:nvSpPr>
        <p:spPr/>
        <p:txBody>
          <a:bodyPr/>
          <a:lstStyle/>
          <a:p>
            <a:pPr algn="ctr"/>
            <a:r>
              <a:rPr sz="3200" dirty="0">
                <a:solidFill>
                  <a:schemeClr val="accent6"/>
                </a:solidFill>
              </a:rPr>
              <a:t>Technology: CGM &amp; Pumps</a:t>
            </a:r>
          </a:p>
        </p:txBody>
      </p:sp>
      <p:sp>
        <p:nvSpPr>
          <p:cNvPr id="4" name="Footer Placeholder 3">
            <a:extLst>
              <a:ext uri="{FF2B5EF4-FFF2-40B4-BE49-F238E27FC236}">
                <a16:creationId xmlns:a16="http://schemas.microsoft.com/office/drawing/2014/main" id="{4C141A87-D090-75FC-3321-322C00290E02}"/>
              </a:ext>
            </a:extLst>
          </p:cNvPr>
          <p:cNvSpPr>
            <a:spLocks noGrp="1"/>
          </p:cNvSpPr>
          <p:nvPr>
            <p:ph type="ftr" sz="quarter" idx="13"/>
          </p:nvPr>
        </p:nvSpPr>
        <p:spPr/>
        <p:txBody>
          <a:bodyPr/>
          <a:lstStyle/>
          <a:p>
            <a:r>
              <a:rPr lang="en-US"/>
              <a:t>Clinical Staff Development: Diabetes |  © Tufts Medicine 08/2025 |  Private and confidential. Not for redistribution.</a:t>
            </a:r>
          </a:p>
        </p:txBody>
      </p:sp>
      <p:sp>
        <p:nvSpPr>
          <p:cNvPr id="5" name="Slide Number Placeholder 4">
            <a:extLst>
              <a:ext uri="{FF2B5EF4-FFF2-40B4-BE49-F238E27FC236}">
                <a16:creationId xmlns:a16="http://schemas.microsoft.com/office/drawing/2014/main" id="{D68E54B4-70A5-9C45-0F62-DB900B86EBCE}"/>
              </a:ext>
            </a:extLst>
          </p:cNvPr>
          <p:cNvSpPr>
            <a:spLocks noGrp="1"/>
          </p:cNvSpPr>
          <p:nvPr>
            <p:ph type="sldNum" sz="quarter" idx="14"/>
          </p:nvPr>
        </p:nvSpPr>
        <p:spPr/>
        <p:txBody>
          <a:bodyPr/>
          <a:lstStyle/>
          <a:p>
            <a:fld id="{C1FF6DA9-008F-8B48-92A6-B652298478BF}" type="slidenum">
              <a:rPr lang="en-US" smtClean="0"/>
              <a:t>5</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sz="quarter" idx="12"/>
          </p:nvPr>
        </p:nvSpPr>
        <p:spPr>
          <a:xfrm>
            <a:off x="1107280" y="1336707"/>
            <a:ext cx="7687866" cy="5067267"/>
          </a:xfrm>
        </p:spPr>
        <p:txBody>
          <a:bodyPr rIns="914400"/>
          <a:lstStyle/>
          <a:p>
            <a:pPr marL="342900" indent="-342900">
              <a:lnSpc>
                <a:spcPct val="150000"/>
              </a:lnSpc>
              <a:buFont typeface="Arial" panose="020B0604020202020204" pitchFamily="34" charset="0"/>
              <a:buChar char="•"/>
            </a:pPr>
            <a:r>
              <a:rPr sz="2000" dirty="0"/>
              <a:t>Cardiorenal first: </a:t>
            </a:r>
            <a:endParaRPr lang="en-US" sz="2000" dirty="0"/>
          </a:p>
          <a:p>
            <a:pPr marL="555498" lvl="2" indent="-342900">
              <a:lnSpc>
                <a:spcPct val="150000"/>
              </a:lnSpc>
            </a:pPr>
            <a:r>
              <a:rPr sz="2000" dirty="0"/>
              <a:t>SGLT2 inhibitors for CKD ≥20; GLP-1RA for CV/renal benefit</a:t>
            </a:r>
            <a:endParaRPr lang="en-US" sz="2000" dirty="0"/>
          </a:p>
          <a:p>
            <a:pPr marL="555498" lvl="2" indent="-342900">
              <a:lnSpc>
                <a:spcPct val="150000"/>
              </a:lnSpc>
            </a:pPr>
            <a:r>
              <a:rPr sz="1850" dirty="0"/>
              <a:t>GLP-1RA </a:t>
            </a:r>
            <a:r>
              <a:rPr lang="en-US" sz="1850" dirty="0"/>
              <a:t>(</a:t>
            </a:r>
            <a:r>
              <a:rPr lang="en-US" sz="1850" i="1" dirty="0"/>
              <a:t>Glucagon-Like Peptide-1 Receptor Agonist</a:t>
            </a:r>
            <a:r>
              <a:rPr lang="en-US" sz="1850" dirty="0"/>
              <a:t>) </a:t>
            </a:r>
            <a:r>
              <a:rPr sz="1850" dirty="0"/>
              <a:t>or dual GIP/GLP-1 </a:t>
            </a:r>
            <a:r>
              <a:rPr lang="en-US" sz="1850" dirty="0"/>
              <a:t>(</a:t>
            </a:r>
            <a:r>
              <a:rPr lang="en-US" sz="1850" i="1" dirty="0"/>
              <a:t>Glucose-Dependent Insulinotropic Polypeptide</a:t>
            </a:r>
            <a:r>
              <a:rPr lang="en-US" sz="1850" dirty="0"/>
              <a:t>) </a:t>
            </a:r>
            <a:r>
              <a:rPr sz="1850" dirty="0"/>
              <a:t>preferred before insulin unless catabolic</a:t>
            </a:r>
            <a:endParaRPr lang="en-US" sz="1850" dirty="0"/>
          </a:p>
          <a:p>
            <a:pPr marL="342900" indent="-342900">
              <a:lnSpc>
                <a:spcPct val="150000"/>
              </a:lnSpc>
              <a:buFont typeface="Arial" panose="020B0604020202020204" pitchFamily="34" charset="0"/>
              <a:buChar char="•"/>
            </a:pPr>
            <a:r>
              <a:rPr sz="2000" dirty="0"/>
              <a:t>Avoid combining DPP-4 inhibitors with GLP-1RA</a:t>
            </a:r>
            <a:endParaRPr lang="en-US" sz="2000" dirty="0"/>
          </a:p>
          <a:p>
            <a:pPr marL="342900" indent="-342900">
              <a:lnSpc>
                <a:spcPct val="150000"/>
              </a:lnSpc>
              <a:buFont typeface="Arial" panose="020B0604020202020204" pitchFamily="34" charset="0"/>
              <a:buChar char="•"/>
            </a:pPr>
            <a:r>
              <a:rPr sz="2000" dirty="0"/>
              <a:t>Monitor for </a:t>
            </a:r>
            <a:r>
              <a:rPr sz="2000" dirty="0" err="1"/>
              <a:t>eDKA</a:t>
            </a:r>
            <a:r>
              <a:rPr sz="2000" dirty="0"/>
              <a:t> </a:t>
            </a:r>
            <a:r>
              <a:rPr lang="en-US" sz="2000" dirty="0"/>
              <a:t>(</a:t>
            </a:r>
            <a:r>
              <a:rPr lang="en-US" sz="2000" b="1" i="1" dirty="0">
                <a:solidFill>
                  <a:schemeClr val="accent6"/>
                </a:solidFill>
              </a:rPr>
              <a:t>Euglycemic DKA – blood glucose is normal or only mildly elevated – usually &lt;250mg/dL BUT patients are in full-blown ketoacidosis</a:t>
            </a:r>
            <a:r>
              <a:rPr lang="en-US" sz="2000" i="1" dirty="0"/>
              <a:t>)</a:t>
            </a:r>
            <a:r>
              <a:rPr lang="en-US" sz="2000" dirty="0"/>
              <a:t> </a:t>
            </a:r>
            <a:r>
              <a:rPr sz="2000" dirty="0"/>
              <a:t>with SGLT2 + illness/low-carb diet</a:t>
            </a:r>
          </a:p>
        </p:txBody>
      </p:sp>
      <p:sp>
        <p:nvSpPr>
          <p:cNvPr id="2" name="Title 1"/>
          <p:cNvSpPr>
            <a:spLocks noGrp="1" noRot="1" noMove="1" noResize="1" noEditPoints="1" noAdjustHandles="1" noChangeArrowheads="1" noChangeShapeType="1"/>
          </p:cNvSpPr>
          <p:nvPr>
            <p:ph type="title"/>
          </p:nvPr>
        </p:nvSpPr>
        <p:spPr/>
        <p:txBody>
          <a:bodyPr/>
          <a:lstStyle/>
          <a:p>
            <a:pPr algn="ctr"/>
            <a:r>
              <a:rPr sz="3200" dirty="0">
                <a:solidFill>
                  <a:schemeClr val="accent6"/>
                </a:solidFill>
              </a:rPr>
              <a:t>Pharmacologic Priorities</a:t>
            </a:r>
          </a:p>
        </p:txBody>
      </p:sp>
      <p:sp>
        <p:nvSpPr>
          <p:cNvPr id="4" name="Footer Placeholder 3">
            <a:extLst>
              <a:ext uri="{FF2B5EF4-FFF2-40B4-BE49-F238E27FC236}">
                <a16:creationId xmlns:a16="http://schemas.microsoft.com/office/drawing/2014/main" id="{CEEF1DB1-0AF1-7657-FAF3-96B0BAF5312D}"/>
              </a:ext>
            </a:extLst>
          </p:cNvPr>
          <p:cNvSpPr>
            <a:spLocks noGrp="1"/>
          </p:cNvSpPr>
          <p:nvPr>
            <p:ph type="ftr" sz="quarter" idx="13"/>
          </p:nvPr>
        </p:nvSpPr>
        <p:spPr/>
        <p:txBody>
          <a:bodyPr/>
          <a:lstStyle/>
          <a:p>
            <a:r>
              <a:rPr lang="en-US"/>
              <a:t>Clinical Staff Development: Diabetes |  © Tufts Medicine 08/2025 |  Private and confidential. Not for redistribution.</a:t>
            </a:r>
          </a:p>
        </p:txBody>
      </p:sp>
      <p:sp>
        <p:nvSpPr>
          <p:cNvPr id="5" name="Slide Number Placeholder 4">
            <a:extLst>
              <a:ext uri="{FF2B5EF4-FFF2-40B4-BE49-F238E27FC236}">
                <a16:creationId xmlns:a16="http://schemas.microsoft.com/office/drawing/2014/main" id="{A9C802BD-6EFE-4336-4993-14D7328E9DB5}"/>
              </a:ext>
            </a:extLst>
          </p:cNvPr>
          <p:cNvSpPr>
            <a:spLocks noGrp="1"/>
          </p:cNvSpPr>
          <p:nvPr>
            <p:ph type="sldNum" sz="quarter" idx="14"/>
          </p:nvPr>
        </p:nvSpPr>
        <p:spPr/>
        <p:txBody>
          <a:bodyPr/>
          <a:lstStyle/>
          <a:p>
            <a:fld id="{C1FF6DA9-008F-8B48-92A6-B652298478BF}" type="slidenum">
              <a:rPr lang="en-US" smtClean="0"/>
              <a:t>6</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sz="quarter" idx="12"/>
          </p:nvPr>
        </p:nvSpPr>
        <p:spPr/>
        <p:txBody>
          <a:bodyPr rIns="914400"/>
          <a:lstStyle/>
          <a:p>
            <a:pPr marL="342900" indent="-342900">
              <a:lnSpc>
                <a:spcPct val="200000"/>
              </a:lnSpc>
              <a:buFont typeface="Arial" panose="020B0604020202020204" pitchFamily="34" charset="0"/>
              <a:buChar char="•"/>
            </a:pPr>
            <a:r>
              <a:rPr sz="2000" b="1" i="1" dirty="0">
                <a:solidFill>
                  <a:schemeClr val="accent6"/>
                </a:solidFill>
              </a:rPr>
              <a:t>Annual</a:t>
            </a:r>
            <a:r>
              <a:rPr sz="2000" dirty="0"/>
              <a:t> neuropathy exam; if sensory loss, inspect feet at every visit</a:t>
            </a:r>
            <a:endParaRPr lang="en-US" sz="2000" dirty="0"/>
          </a:p>
          <a:p>
            <a:pPr marL="342900" indent="-342900">
              <a:lnSpc>
                <a:spcPct val="200000"/>
              </a:lnSpc>
              <a:buFont typeface="Arial" panose="020B0604020202020204" pitchFamily="34" charset="0"/>
              <a:buChar char="•"/>
            </a:pPr>
            <a:r>
              <a:rPr sz="2000" dirty="0"/>
              <a:t>Use </a:t>
            </a:r>
            <a:r>
              <a:rPr lang="en-US" sz="2000" dirty="0"/>
              <a:t>International Working Group on the Diabetic Foot (</a:t>
            </a:r>
            <a:r>
              <a:rPr sz="2000" b="1" dirty="0">
                <a:solidFill>
                  <a:schemeClr val="accent6"/>
                </a:solidFill>
              </a:rPr>
              <a:t>IWGDF</a:t>
            </a:r>
            <a:r>
              <a:rPr lang="en-US" sz="2000" dirty="0"/>
              <a:t>)</a:t>
            </a:r>
            <a:r>
              <a:rPr sz="2000" dirty="0"/>
              <a:t> 2023 guidelines:</a:t>
            </a:r>
            <a:endParaRPr lang="en-US" sz="2000" dirty="0"/>
          </a:p>
          <a:p>
            <a:pPr marL="555498" lvl="2" indent="-342900">
              <a:lnSpc>
                <a:spcPct val="200000"/>
              </a:lnSpc>
            </a:pPr>
            <a:r>
              <a:rPr lang="en-US" sz="2000" dirty="0"/>
              <a:t>V</a:t>
            </a:r>
            <a:r>
              <a:rPr sz="2000" dirty="0"/>
              <a:t>ascular assessment, offloading, infection prevention</a:t>
            </a:r>
            <a:endParaRPr lang="en-US" sz="2000" dirty="0"/>
          </a:p>
          <a:p>
            <a:pPr marL="342900" indent="-342900">
              <a:lnSpc>
                <a:spcPct val="200000"/>
              </a:lnSpc>
              <a:buFont typeface="Arial" panose="020B0604020202020204" pitchFamily="34" charset="0"/>
              <a:buChar char="•"/>
            </a:pPr>
            <a:r>
              <a:rPr sz="2000" dirty="0"/>
              <a:t>Document length × width × depth, tunneling/undermining, exudate</a:t>
            </a:r>
          </a:p>
        </p:txBody>
      </p:sp>
      <p:sp>
        <p:nvSpPr>
          <p:cNvPr id="2" name="Title 1"/>
          <p:cNvSpPr>
            <a:spLocks noGrp="1" noRot="1" noMove="1" noResize="1" noEditPoints="1" noAdjustHandles="1" noChangeArrowheads="1" noChangeShapeType="1"/>
          </p:cNvSpPr>
          <p:nvPr>
            <p:ph type="title"/>
          </p:nvPr>
        </p:nvSpPr>
        <p:spPr/>
        <p:txBody>
          <a:bodyPr/>
          <a:lstStyle/>
          <a:p>
            <a:pPr algn="ctr"/>
            <a:r>
              <a:rPr sz="3200" dirty="0">
                <a:solidFill>
                  <a:schemeClr val="accent6"/>
                </a:solidFill>
              </a:rPr>
              <a:t>Foot Care &amp; Wounds</a:t>
            </a:r>
          </a:p>
        </p:txBody>
      </p:sp>
      <p:sp>
        <p:nvSpPr>
          <p:cNvPr id="4" name="Footer Placeholder 3">
            <a:extLst>
              <a:ext uri="{FF2B5EF4-FFF2-40B4-BE49-F238E27FC236}">
                <a16:creationId xmlns:a16="http://schemas.microsoft.com/office/drawing/2014/main" id="{4D504BC2-46E9-8D36-42FC-0EF5D30E2E57}"/>
              </a:ext>
            </a:extLst>
          </p:cNvPr>
          <p:cNvSpPr>
            <a:spLocks noGrp="1"/>
          </p:cNvSpPr>
          <p:nvPr>
            <p:ph type="ftr" sz="quarter" idx="13"/>
          </p:nvPr>
        </p:nvSpPr>
        <p:spPr/>
        <p:txBody>
          <a:bodyPr/>
          <a:lstStyle/>
          <a:p>
            <a:r>
              <a:rPr lang="en-US"/>
              <a:t>Clinical Staff Development: Diabetes |  © Tufts Medicine 08/2025 |  Private and confidential. Not for redistribution.</a:t>
            </a:r>
          </a:p>
        </p:txBody>
      </p:sp>
      <p:sp>
        <p:nvSpPr>
          <p:cNvPr id="5" name="Slide Number Placeholder 4">
            <a:extLst>
              <a:ext uri="{FF2B5EF4-FFF2-40B4-BE49-F238E27FC236}">
                <a16:creationId xmlns:a16="http://schemas.microsoft.com/office/drawing/2014/main" id="{806DA934-7883-12C1-AABC-7C6A5606549A}"/>
              </a:ext>
            </a:extLst>
          </p:cNvPr>
          <p:cNvSpPr>
            <a:spLocks noGrp="1"/>
          </p:cNvSpPr>
          <p:nvPr>
            <p:ph type="sldNum" sz="quarter" idx="14"/>
          </p:nvPr>
        </p:nvSpPr>
        <p:spPr/>
        <p:txBody>
          <a:bodyPr/>
          <a:lstStyle/>
          <a:p>
            <a:fld id="{C1FF6DA9-008F-8B48-92A6-B652298478BF}" type="slidenum">
              <a:rPr lang="en-US" smtClean="0"/>
              <a:t>7</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Move="1" noResize="1" noEditPoints="1" noAdjustHandles="1" noChangeArrowheads="1" noChangeShapeType="1"/>
          </p:cNvSpPr>
          <p:nvPr>
            <p:ph sz="quarter" idx="12"/>
          </p:nvPr>
        </p:nvSpPr>
        <p:spPr/>
        <p:txBody>
          <a:bodyPr rIns="914400"/>
          <a:lstStyle/>
          <a:p>
            <a:pPr marL="285750" indent="-285750">
              <a:lnSpc>
                <a:spcPct val="200000"/>
              </a:lnSpc>
              <a:buFont typeface="Arial" panose="020B0604020202020204" pitchFamily="34" charset="0"/>
              <a:buChar char="•"/>
            </a:pPr>
            <a:r>
              <a:rPr sz="2000" b="1" dirty="0">
                <a:solidFill>
                  <a:schemeClr val="accent6"/>
                </a:solidFill>
              </a:rPr>
              <a:t>Prioritize</a:t>
            </a:r>
            <a:r>
              <a:rPr sz="2000" dirty="0"/>
              <a:t> hypoglycemia avoidance over tight control</a:t>
            </a:r>
            <a:endParaRPr lang="en-US" sz="2000" dirty="0"/>
          </a:p>
          <a:p>
            <a:pPr marL="285750" indent="-285750">
              <a:lnSpc>
                <a:spcPct val="200000"/>
              </a:lnSpc>
              <a:buFont typeface="Arial" panose="020B0604020202020204" pitchFamily="34" charset="0"/>
              <a:buChar char="•"/>
            </a:pPr>
            <a:r>
              <a:rPr sz="2000" b="1" dirty="0">
                <a:solidFill>
                  <a:schemeClr val="accent6"/>
                </a:solidFill>
              </a:rPr>
              <a:t>Simplify</a:t>
            </a:r>
            <a:r>
              <a:rPr sz="2000" dirty="0"/>
              <a:t> regimens in frailty/end-of-life care</a:t>
            </a:r>
            <a:endParaRPr lang="en-US" sz="2000" dirty="0"/>
          </a:p>
          <a:p>
            <a:pPr marL="285750" indent="-285750">
              <a:lnSpc>
                <a:spcPct val="200000"/>
              </a:lnSpc>
              <a:buFont typeface="Arial" panose="020B0604020202020204" pitchFamily="34" charset="0"/>
              <a:buChar char="•"/>
            </a:pPr>
            <a:r>
              <a:rPr sz="2000" b="1" dirty="0">
                <a:solidFill>
                  <a:schemeClr val="accent6"/>
                </a:solidFill>
              </a:rPr>
              <a:t>Reinforce</a:t>
            </a:r>
            <a:r>
              <a:rPr sz="2000" dirty="0"/>
              <a:t> nurse role in early escalation &amp; interdisciplinary care</a:t>
            </a:r>
          </a:p>
        </p:txBody>
      </p:sp>
      <p:sp>
        <p:nvSpPr>
          <p:cNvPr id="2" name="Title 1"/>
          <p:cNvSpPr>
            <a:spLocks noGrp="1" noRot="1" noMove="1" noResize="1" noEditPoints="1" noAdjustHandles="1" noChangeArrowheads="1" noChangeShapeType="1"/>
          </p:cNvSpPr>
          <p:nvPr>
            <p:ph type="title"/>
          </p:nvPr>
        </p:nvSpPr>
        <p:spPr/>
        <p:txBody>
          <a:bodyPr/>
          <a:lstStyle/>
          <a:p>
            <a:pPr algn="ctr"/>
            <a:r>
              <a:rPr sz="3200" dirty="0">
                <a:solidFill>
                  <a:schemeClr val="accent6"/>
                </a:solidFill>
              </a:rPr>
              <a:t>Practical Pearls for </a:t>
            </a:r>
            <a:br>
              <a:rPr lang="en-US" sz="3200" dirty="0">
                <a:solidFill>
                  <a:schemeClr val="accent6"/>
                </a:solidFill>
              </a:rPr>
            </a:br>
            <a:r>
              <a:rPr sz="3200" dirty="0">
                <a:solidFill>
                  <a:schemeClr val="accent6"/>
                </a:solidFill>
              </a:rPr>
              <a:t>Home Care/Hospice</a:t>
            </a:r>
          </a:p>
        </p:txBody>
      </p:sp>
      <p:sp>
        <p:nvSpPr>
          <p:cNvPr id="4" name="Footer Placeholder 3">
            <a:extLst>
              <a:ext uri="{FF2B5EF4-FFF2-40B4-BE49-F238E27FC236}">
                <a16:creationId xmlns:a16="http://schemas.microsoft.com/office/drawing/2014/main" id="{F73B4CF8-0EDA-AC48-F04E-6B2992B417EF}"/>
              </a:ext>
            </a:extLst>
          </p:cNvPr>
          <p:cNvSpPr>
            <a:spLocks noGrp="1"/>
          </p:cNvSpPr>
          <p:nvPr>
            <p:ph type="ftr" sz="quarter" idx="13"/>
          </p:nvPr>
        </p:nvSpPr>
        <p:spPr/>
        <p:txBody>
          <a:bodyPr/>
          <a:lstStyle/>
          <a:p>
            <a:r>
              <a:rPr lang="en-US"/>
              <a:t>Clinical Staff Development: Diabetes |  © Tufts Medicine 08/2025 |  Private and confidential. Not for redistribution.</a:t>
            </a:r>
          </a:p>
        </p:txBody>
      </p:sp>
      <p:sp>
        <p:nvSpPr>
          <p:cNvPr id="5" name="Slide Number Placeholder 4">
            <a:extLst>
              <a:ext uri="{FF2B5EF4-FFF2-40B4-BE49-F238E27FC236}">
                <a16:creationId xmlns:a16="http://schemas.microsoft.com/office/drawing/2014/main" id="{854277B0-7F50-A737-CB23-DDE85DB92F9B}"/>
              </a:ext>
            </a:extLst>
          </p:cNvPr>
          <p:cNvSpPr>
            <a:spLocks noGrp="1"/>
          </p:cNvSpPr>
          <p:nvPr>
            <p:ph type="sldNum" sz="quarter" idx="14"/>
          </p:nvPr>
        </p:nvSpPr>
        <p:spPr/>
        <p:txBody>
          <a:bodyPr/>
          <a:lstStyle/>
          <a:p>
            <a:fld id="{C1FF6DA9-008F-8B48-92A6-B652298478BF}" type="slidenum">
              <a:rPr lang="en-US" smtClean="0"/>
              <a:t>8</a:t>
            </a:fld>
            <a:endParaRPr lang="en-US"/>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A5BBA-07B9-8BE4-A7BA-9D72F870C77F}"/>
              </a:ext>
            </a:extLst>
          </p:cNvPr>
          <p:cNvSpPr>
            <a:spLocks noGrp="1" noRot="1" noMove="1" noResize="1" noEditPoints="1" noAdjustHandles="1" noChangeArrowheads="1" noChangeShapeType="1"/>
          </p:cNvSpPr>
          <p:nvPr>
            <p:ph type="title"/>
          </p:nvPr>
        </p:nvSpPr>
        <p:spPr>
          <a:xfrm>
            <a:off x="2312193" y="1802609"/>
            <a:ext cx="4519613" cy="1329891"/>
          </a:xfrm>
        </p:spPr>
        <p:txBody>
          <a:bodyPr/>
          <a:lstStyle/>
          <a:p>
            <a:pPr algn="ctr"/>
            <a:r>
              <a:rPr lang="en-US" dirty="0"/>
              <a:t>Thank you for Learning!</a:t>
            </a:r>
          </a:p>
        </p:txBody>
      </p:sp>
      <p:sp>
        <p:nvSpPr>
          <p:cNvPr id="3" name="Text Placeholder 2">
            <a:extLst>
              <a:ext uri="{FF2B5EF4-FFF2-40B4-BE49-F238E27FC236}">
                <a16:creationId xmlns:a16="http://schemas.microsoft.com/office/drawing/2014/main" id="{7572FD53-0D22-66AD-F665-75E38D26FE58}"/>
              </a:ext>
            </a:extLst>
          </p:cNvPr>
          <p:cNvSpPr>
            <a:spLocks noGrp="1" noRot="1" noMove="1" noResize="1" noEditPoints="1" noAdjustHandles="1" noChangeArrowheads="1" noChangeShapeType="1"/>
          </p:cNvSpPr>
          <p:nvPr>
            <p:ph type="body" sz="quarter" idx="19"/>
          </p:nvPr>
        </p:nvSpPr>
        <p:spPr>
          <a:xfrm>
            <a:off x="348853" y="4453336"/>
            <a:ext cx="4519613" cy="924422"/>
          </a:xfrm>
        </p:spPr>
        <p:txBody>
          <a:bodyPr/>
          <a:lstStyle/>
          <a:p>
            <a:r>
              <a:rPr lang="en-US" dirty="0"/>
              <a:t>Tufts Medicine Care at Home</a:t>
            </a:r>
          </a:p>
          <a:p>
            <a:r>
              <a:rPr lang="en-US" dirty="0"/>
              <a:t>847 Rogers Street</a:t>
            </a:r>
          </a:p>
          <a:p>
            <a:r>
              <a:rPr lang="en-US" dirty="0"/>
              <a:t>Suite 201</a:t>
            </a:r>
          </a:p>
          <a:p>
            <a:r>
              <a:rPr lang="en-US" dirty="0"/>
              <a:t>Lowell, MA 01852</a:t>
            </a:r>
          </a:p>
        </p:txBody>
      </p:sp>
    </p:spTree>
    <p:extLst>
      <p:ext uri="{BB962C8B-B14F-4D97-AF65-F5344CB8AC3E}">
        <p14:creationId xmlns:p14="http://schemas.microsoft.com/office/powerpoint/2010/main" val="36742908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Instructions">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3"/>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accent1"/>
            </a:solidFill>
            <a:latin typeface="Roboto" panose="02000000000000000000" pitchFamily="2" charset="0"/>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1"/>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3FDD5E73-0534-5542-9E0A-D74D3D9A2181}"/>
    </a:ext>
  </a:extLst>
</a:theme>
</file>

<file path=ppt/theme/theme2.xml><?xml version="1.0" encoding="utf-8"?>
<a:theme xmlns:a="http://schemas.openxmlformats.org/drawingml/2006/main" name="Tufts Medecine 3.22">
  <a:themeElements>
    <a:clrScheme name="Tufts Medicine 5">
      <a:dk1>
        <a:srgbClr val="000000"/>
      </a:dk1>
      <a:lt1>
        <a:srgbClr val="FFFFFF"/>
      </a:lt1>
      <a:dk2>
        <a:srgbClr val="000000"/>
      </a:dk2>
      <a:lt2>
        <a:srgbClr val="FFFFFF"/>
      </a:lt2>
      <a:accent1>
        <a:srgbClr val="418FEC"/>
      </a:accent1>
      <a:accent2>
        <a:srgbClr val="5BBA56"/>
      </a:accent2>
      <a:accent3>
        <a:srgbClr val="773CBD"/>
      </a:accent3>
      <a:accent4>
        <a:srgbClr val="FF6C37"/>
      </a:accent4>
      <a:accent5>
        <a:srgbClr val="CFE3FA"/>
      </a:accent5>
      <a:accent6>
        <a:srgbClr val="00308C"/>
      </a:accent6>
      <a:hlink>
        <a:srgbClr val="0563C1"/>
      </a:hlink>
      <a:folHlink>
        <a:srgbClr val="69B3F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defRPr sz="1800" b="0" i="0">
            <a:solidFill>
              <a:schemeClr val="bg1"/>
            </a:solidFill>
            <a:latin typeface="+mn-lt"/>
            <a:ea typeface="Roboto" panose="02000000000000000000" pitchFamily="2" charset="0"/>
            <a:cs typeface="Roboto" panose="02000000000000000000" pitchFamily="2" charset="0"/>
          </a:defRPr>
        </a:defPPr>
      </a:lstStyle>
    </a:spDef>
    <a:txDef>
      <a:spPr>
        <a:noFill/>
      </a:spPr>
      <a:bodyPr wrap="square" lIns="0" tIns="0" rIns="0" bIns="0" rtlCol="0">
        <a:normAutofit/>
      </a:bodyPr>
      <a:lstStyle>
        <a:defPPr marL="0" indent="-3657600" algn="l">
          <a:spcAft>
            <a:spcPts val="600"/>
          </a:spcAft>
          <a:defRPr sz="1800" b="0" i="0">
            <a:solidFill>
              <a:schemeClr val="tx2"/>
            </a:solidFill>
            <a:latin typeface="+mn-lt"/>
            <a:ea typeface="Roboto" panose="02000000000000000000" pitchFamily="2"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resentation23" id="{45C65139-8CA9-DA47-8D80-11EA89D46BBF}" vid="{103406C2-EC7C-0740-8B86-84EAC9054A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TuftsMed_CaH_16x9_template_3.22</Template>
  <TotalTime>20</TotalTime>
  <Words>488</Words>
  <Application>Microsoft Office PowerPoint</Application>
  <PresentationFormat>On-screen Show (4:3)</PresentationFormat>
  <Paragraphs>56</Paragraphs>
  <Slides>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Aptos</vt:lpstr>
      <vt:lpstr>Arial</vt:lpstr>
      <vt:lpstr>Corbel</vt:lpstr>
      <vt:lpstr>Roboto</vt:lpstr>
      <vt:lpstr>Rockwell</vt:lpstr>
      <vt:lpstr>System Font Regular</vt:lpstr>
      <vt:lpstr>Verdana</vt:lpstr>
      <vt:lpstr>Instructions</vt:lpstr>
      <vt:lpstr>Tufts Medecine 3.22</vt:lpstr>
      <vt:lpstr>Diabetes Management: 2025  High-Yield Updates</vt:lpstr>
      <vt:lpstr>Agenda</vt:lpstr>
      <vt:lpstr>Screening &amp; Diagnosis</vt:lpstr>
      <vt:lpstr>Glycemic Goals &amp;  De-intensification</vt:lpstr>
      <vt:lpstr>Technology: CGM &amp; Pumps</vt:lpstr>
      <vt:lpstr>Pharmacologic Priorities</vt:lpstr>
      <vt:lpstr>Foot Care &amp; Wounds</vt:lpstr>
      <vt:lpstr>Practical Pearls for  Home Care/Hospice</vt:lpstr>
      <vt:lpstr>Thank you for Learning!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Tsoukalas, Nicole</dc:creator>
  <cp:keywords/>
  <dc:description>generated using python-pptx</dc:description>
  <cp:lastModifiedBy>Tsoukalas, Nicole</cp:lastModifiedBy>
  <cp:revision>2</cp:revision>
  <dcterms:created xsi:type="dcterms:W3CDTF">2013-01-27T09:14:16Z</dcterms:created>
  <dcterms:modified xsi:type="dcterms:W3CDTF">2025-08-27T12:51:30Z</dcterms:modified>
  <cp:category/>
</cp:coreProperties>
</file>