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7772400" cy="4438650"/>
  <p:notesSz cx="7772400" cy="44386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20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539126" y="927010"/>
            <a:ext cx="2675096" cy="756919"/>
          </a:xfrm>
          <a:prstGeom prst="rect">
            <a:avLst/>
          </a:prstGeom>
        </p:spPr>
        <p:txBody>
          <a:bodyPr wrap="square" lIns="0" tIns="0" rIns="0" bIns="0">
            <a:spAutoFit/>
          </a:bodyPr>
          <a:lstStyle>
            <a:lvl1pPr>
              <a:defRPr sz="1400" b="1"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1322060" y="2329090"/>
            <a:ext cx="5695315" cy="756919"/>
          </a:xfrm>
          <a:prstGeom prst="rect">
            <a:avLst/>
          </a:prstGeom>
        </p:spPr>
        <p:txBody>
          <a:bodyPr wrap="square" lIns="0" tIns="0" rIns="0" bIns="0">
            <a:spAutoFit/>
          </a:bodyPr>
          <a:lstStyle>
            <a:lvl1pPr>
              <a:defRPr sz="12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12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387667" y="1020889"/>
            <a:ext cx="3372707" cy="292950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992975" y="1020889"/>
            <a:ext cx="3372707" cy="292950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l="-1000" r="-1000"/>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77900" y="252209"/>
            <a:ext cx="5797550" cy="238759"/>
          </a:xfrm>
          <a:prstGeom prst="rect">
            <a:avLst/>
          </a:prstGeom>
        </p:spPr>
        <p:txBody>
          <a:bodyPr wrap="square" lIns="0" tIns="0" rIns="0" bIns="0">
            <a:spAutoFit/>
          </a:bodyPr>
          <a:lstStyle>
            <a:lvl1pPr>
              <a:defRPr sz="14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77900" y="707186"/>
            <a:ext cx="5760720" cy="1902460"/>
          </a:xfrm>
          <a:prstGeom prst="rect">
            <a:avLst/>
          </a:prstGeom>
        </p:spPr>
        <p:txBody>
          <a:bodyPr wrap="square" lIns="0" tIns="0" rIns="0" bIns="0">
            <a:spAutoFit/>
          </a:bodyPr>
          <a:lstStyle>
            <a:lvl1pPr>
              <a:defRPr sz="12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2636139" y="4127944"/>
            <a:ext cx="2481072" cy="22193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7667" y="4127944"/>
            <a:ext cx="1783270" cy="22193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3/23/2023</a:t>
            </a:fld>
            <a:endParaRPr lang="en-US"/>
          </a:p>
        </p:txBody>
      </p:sp>
      <p:sp>
        <p:nvSpPr>
          <p:cNvPr id="6" name="Holder 6"/>
          <p:cNvSpPr>
            <a:spLocks noGrp="1"/>
          </p:cNvSpPr>
          <p:nvPr>
            <p:ph type="sldNum" sz="quarter" idx="7"/>
          </p:nvPr>
        </p:nvSpPr>
        <p:spPr>
          <a:xfrm>
            <a:off x="5582412" y="4127944"/>
            <a:ext cx="1783270" cy="22193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2700">
              <a:lnSpc>
                <a:spcPct val="100000"/>
              </a:lnSpc>
              <a:spcBef>
                <a:spcPts val="100"/>
              </a:spcBef>
            </a:pPr>
            <a:r>
              <a:rPr sz="4800" dirty="0"/>
              <a:t>Chapter</a:t>
            </a:r>
            <a:r>
              <a:rPr sz="4800" spc="-175" dirty="0"/>
              <a:t> </a:t>
            </a:r>
            <a:r>
              <a:rPr sz="4800" spc="-50" dirty="0"/>
              <a:t>7</a:t>
            </a:r>
            <a:endParaRPr sz="4800"/>
          </a:p>
        </p:txBody>
      </p:sp>
      <p:sp>
        <p:nvSpPr>
          <p:cNvPr id="3" name="object 3"/>
          <p:cNvSpPr txBox="1">
            <a:spLocks noGrp="1"/>
          </p:cNvSpPr>
          <p:nvPr>
            <p:ph type="subTitle" idx="4"/>
          </p:nvPr>
        </p:nvSpPr>
        <p:spPr>
          <a:prstGeom prst="rect">
            <a:avLst/>
          </a:prstGeom>
        </p:spPr>
        <p:txBody>
          <a:bodyPr vert="horz" wrap="square" lIns="0" tIns="12700" rIns="0" bIns="0" rtlCol="0">
            <a:spAutoFit/>
          </a:bodyPr>
          <a:lstStyle/>
          <a:p>
            <a:pPr marL="12700">
              <a:lnSpc>
                <a:spcPct val="100000"/>
              </a:lnSpc>
              <a:spcBef>
                <a:spcPts val="100"/>
              </a:spcBef>
            </a:pPr>
            <a:r>
              <a:rPr sz="4800" b="1" dirty="0">
                <a:latin typeface="Times New Roman"/>
                <a:cs typeface="Times New Roman"/>
              </a:rPr>
              <a:t>Conflict</a:t>
            </a:r>
            <a:r>
              <a:rPr sz="4800" b="1" spc="-40" dirty="0">
                <a:latin typeface="Times New Roman"/>
                <a:cs typeface="Times New Roman"/>
              </a:rPr>
              <a:t> </a:t>
            </a:r>
            <a:r>
              <a:rPr sz="4800" b="1" spc="-10" dirty="0">
                <a:latin typeface="Times New Roman"/>
                <a:cs typeface="Times New Roman"/>
              </a:rPr>
              <a:t>Management</a:t>
            </a:r>
            <a:endParaRPr sz="48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Critical</a:t>
            </a:r>
            <a:r>
              <a:rPr spc="-55" dirty="0"/>
              <a:t> </a:t>
            </a:r>
            <a:r>
              <a:rPr dirty="0"/>
              <a:t>steps</a:t>
            </a:r>
            <a:r>
              <a:rPr spc="-60" dirty="0"/>
              <a:t> </a:t>
            </a:r>
            <a:r>
              <a:rPr dirty="0"/>
              <a:t>in</a:t>
            </a:r>
            <a:r>
              <a:rPr spc="-50" dirty="0"/>
              <a:t> </a:t>
            </a:r>
            <a:r>
              <a:rPr dirty="0"/>
              <a:t>resolving</a:t>
            </a:r>
            <a:r>
              <a:rPr spc="-55" dirty="0"/>
              <a:t> </a:t>
            </a:r>
            <a:r>
              <a:rPr spc="-10" dirty="0"/>
              <a:t>conflict</a:t>
            </a:r>
          </a:p>
        </p:txBody>
      </p:sp>
      <p:sp>
        <p:nvSpPr>
          <p:cNvPr id="3" name="object 3"/>
          <p:cNvSpPr txBox="1"/>
          <p:nvPr/>
        </p:nvSpPr>
        <p:spPr>
          <a:xfrm>
            <a:off x="977138" y="508241"/>
            <a:ext cx="5571490" cy="1375410"/>
          </a:xfrm>
          <a:prstGeom prst="rect">
            <a:avLst/>
          </a:prstGeom>
        </p:spPr>
        <p:txBody>
          <a:bodyPr vert="horz" wrap="square" lIns="0" tIns="12700" rIns="0" bIns="0" rtlCol="0">
            <a:spAutoFit/>
          </a:bodyPr>
          <a:lstStyle/>
          <a:p>
            <a:pPr marL="13335">
              <a:lnSpc>
                <a:spcPct val="100000"/>
              </a:lnSpc>
              <a:spcBef>
                <a:spcPts val="100"/>
              </a:spcBef>
            </a:pPr>
            <a:r>
              <a:rPr sz="1200" dirty="0">
                <a:latin typeface="Times New Roman"/>
                <a:cs typeface="Times New Roman"/>
              </a:rPr>
              <a:t>Following</a:t>
            </a:r>
            <a:r>
              <a:rPr sz="1200" spc="-30" dirty="0">
                <a:latin typeface="Times New Roman"/>
                <a:cs typeface="Times New Roman"/>
              </a:rPr>
              <a:t> </a:t>
            </a:r>
            <a:r>
              <a:rPr sz="1200" dirty="0">
                <a:latin typeface="Times New Roman"/>
                <a:cs typeface="Times New Roman"/>
              </a:rPr>
              <a:t>these</a:t>
            </a:r>
            <a:r>
              <a:rPr sz="1200" spc="-20" dirty="0">
                <a:latin typeface="Times New Roman"/>
                <a:cs typeface="Times New Roman"/>
              </a:rPr>
              <a:t> </a:t>
            </a:r>
            <a:r>
              <a:rPr sz="1200" dirty="0">
                <a:latin typeface="Times New Roman"/>
                <a:cs typeface="Times New Roman"/>
              </a:rPr>
              <a:t>steps</a:t>
            </a:r>
            <a:r>
              <a:rPr sz="1200" spc="-5" dirty="0">
                <a:latin typeface="Times New Roman"/>
                <a:cs typeface="Times New Roman"/>
              </a:rPr>
              <a:t> </a:t>
            </a:r>
            <a:r>
              <a:rPr sz="1200" dirty="0">
                <a:latin typeface="Times New Roman"/>
                <a:cs typeface="Times New Roman"/>
              </a:rPr>
              <a:t>can</a:t>
            </a:r>
            <a:r>
              <a:rPr sz="1200" spc="-15" dirty="0">
                <a:latin typeface="Times New Roman"/>
                <a:cs typeface="Times New Roman"/>
              </a:rPr>
              <a:t> </a:t>
            </a:r>
            <a:r>
              <a:rPr sz="1200" dirty="0">
                <a:latin typeface="Times New Roman"/>
                <a:cs typeface="Times New Roman"/>
              </a:rPr>
              <a:t>help</a:t>
            </a:r>
            <a:r>
              <a:rPr sz="1200" spc="5" dirty="0">
                <a:latin typeface="Times New Roman"/>
                <a:cs typeface="Times New Roman"/>
              </a:rPr>
              <a:t> </a:t>
            </a:r>
            <a:r>
              <a:rPr sz="1200" dirty="0">
                <a:latin typeface="Times New Roman"/>
                <a:cs typeface="Times New Roman"/>
              </a:rPr>
              <a:t>you</a:t>
            </a:r>
            <a:r>
              <a:rPr sz="1200" spc="-5" dirty="0">
                <a:latin typeface="Times New Roman"/>
                <a:cs typeface="Times New Roman"/>
              </a:rPr>
              <a:t> </a:t>
            </a:r>
            <a:r>
              <a:rPr sz="1200" dirty="0">
                <a:latin typeface="Times New Roman"/>
                <a:cs typeface="Times New Roman"/>
              </a:rPr>
              <a:t>resolve</a:t>
            </a:r>
            <a:r>
              <a:rPr sz="1200" spc="-15" dirty="0">
                <a:latin typeface="Times New Roman"/>
                <a:cs typeface="Times New Roman"/>
              </a:rPr>
              <a:t> </a:t>
            </a:r>
            <a:r>
              <a:rPr sz="1200" spc="-10" dirty="0">
                <a:latin typeface="Times New Roman"/>
                <a:cs typeface="Times New Roman"/>
              </a:rPr>
              <a:t>conflict.</a:t>
            </a:r>
            <a:endParaRPr sz="1200">
              <a:latin typeface="Times New Roman"/>
              <a:cs typeface="Times New Roman"/>
            </a:endParaRPr>
          </a:p>
          <a:p>
            <a:pPr>
              <a:lnSpc>
                <a:spcPct val="100000"/>
              </a:lnSpc>
            </a:pPr>
            <a:endParaRPr sz="1300">
              <a:latin typeface="Times New Roman"/>
              <a:cs typeface="Times New Roman"/>
            </a:endParaRPr>
          </a:p>
          <a:p>
            <a:pPr marL="241300" marR="5080" indent="-228600">
              <a:lnSpc>
                <a:spcPts val="1380"/>
              </a:lnSpc>
              <a:spcBef>
                <a:spcPts val="825"/>
              </a:spcBef>
            </a:pPr>
            <a:r>
              <a:rPr sz="1200" dirty="0">
                <a:latin typeface="Times New Roman"/>
                <a:cs typeface="Times New Roman"/>
              </a:rPr>
              <a:t>1.</a:t>
            </a:r>
            <a:r>
              <a:rPr sz="1200" spc="130" dirty="0">
                <a:latin typeface="Times New Roman"/>
                <a:cs typeface="Times New Roman"/>
              </a:rPr>
              <a:t>  </a:t>
            </a:r>
            <a:r>
              <a:rPr sz="1200" b="1" dirty="0">
                <a:latin typeface="Times New Roman"/>
                <a:cs typeface="Times New Roman"/>
              </a:rPr>
              <a:t>Describe</a:t>
            </a:r>
            <a:r>
              <a:rPr sz="1200" b="1" spc="-10" dirty="0">
                <a:latin typeface="Times New Roman"/>
                <a:cs typeface="Times New Roman"/>
              </a:rPr>
              <a:t> </a:t>
            </a:r>
            <a:r>
              <a:rPr sz="1200" b="1" dirty="0">
                <a:latin typeface="Times New Roman"/>
                <a:cs typeface="Times New Roman"/>
              </a:rPr>
              <a:t>the</a:t>
            </a:r>
            <a:r>
              <a:rPr sz="1200" b="1" spc="-5" dirty="0">
                <a:latin typeface="Times New Roman"/>
                <a:cs typeface="Times New Roman"/>
              </a:rPr>
              <a:t> </a:t>
            </a:r>
            <a:r>
              <a:rPr sz="1200" b="1" dirty="0">
                <a:latin typeface="Times New Roman"/>
                <a:cs typeface="Times New Roman"/>
              </a:rPr>
              <a:t>conflict</a:t>
            </a:r>
            <a:r>
              <a:rPr sz="1200" b="1" spc="-5" dirty="0">
                <a:latin typeface="Times New Roman"/>
                <a:cs typeface="Times New Roman"/>
              </a:rPr>
              <a:t> </a:t>
            </a:r>
            <a:r>
              <a:rPr sz="1200" b="1" dirty="0">
                <a:latin typeface="Times New Roman"/>
                <a:cs typeface="Times New Roman"/>
              </a:rPr>
              <a:t>situation</a:t>
            </a:r>
            <a:r>
              <a:rPr sz="1200" b="1" spc="-15" dirty="0">
                <a:latin typeface="Times New Roman"/>
                <a:cs typeface="Times New Roman"/>
              </a:rPr>
              <a:t> </a:t>
            </a:r>
            <a:r>
              <a:rPr sz="1200" b="1" dirty="0">
                <a:latin typeface="Times New Roman"/>
                <a:cs typeface="Times New Roman"/>
              </a:rPr>
              <a:t>and</a:t>
            </a:r>
            <a:r>
              <a:rPr sz="1200" b="1" spc="-10" dirty="0">
                <a:latin typeface="Times New Roman"/>
                <a:cs typeface="Times New Roman"/>
              </a:rPr>
              <a:t> </a:t>
            </a:r>
            <a:r>
              <a:rPr sz="1200" b="1" dirty="0">
                <a:latin typeface="Times New Roman"/>
                <a:cs typeface="Times New Roman"/>
              </a:rPr>
              <a:t>why</a:t>
            </a:r>
            <a:r>
              <a:rPr sz="1200" b="1" spc="-5" dirty="0">
                <a:latin typeface="Times New Roman"/>
                <a:cs typeface="Times New Roman"/>
              </a:rPr>
              <a:t> </a:t>
            </a:r>
            <a:r>
              <a:rPr sz="1200" b="1" dirty="0">
                <a:latin typeface="Times New Roman"/>
                <a:cs typeface="Times New Roman"/>
              </a:rPr>
              <a:t>it</a:t>
            </a:r>
            <a:r>
              <a:rPr sz="1200" b="1" spc="-10" dirty="0">
                <a:latin typeface="Times New Roman"/>
                <a:cs typeface="Times New Roman"/>
              </a:rPr>
              <a:t> </a:t>
            </a:r>
            <a:r>
              <a:rPr sz="1200" b="1" dirty="0">
                <a:latin typeface="Times New Roman"/>
                <a:cs typeface="Times New Roman"/>
              </a:rPr>
              <a:t>concerns</a:t>
            </a:r>
            <a:r>
              <a:rPr sz="1200" b="1" spc="-5" dirty="0">
                <a:latin typeface="Times New Roman"/>
                <a:cs typeface="Times New Roman"/>
              </a:rPr>
              <a:t> </a:t>
            </a:r>
            <a:r>
              <a:rPr sz="1200" b="1" dirty="0">
                <a:latin typeface="Times New Roman"/>
                <a:cs typeface="Times New Roman"/>
              </a:rPr>
              <a:t>you.</a:t>
            </a:r>
            <a:r>
              <a:rPr sz="1200" b="1" spc="-5" dirty="0">
                <a:latin typeface="Times New Roman"/>
                <a:cs typeface="Times New Roman"/>
              </a:rPr>
              <a:t> </a:t>
            </a:r>
            <a:r>
              <a:rPr sz="1200" dirty="0">
                <a:latin typeface="Times New Roman"/>
                <a:cs typeface="Times New Roman"/>
              </a:rPr>
              <a:t>Be</a:t>
            </a:r>
            <a:r>
              <a:rPr sz="1200" spc="-10" dirty="0">
                <a:latin typeface="Times New Roman"/>
                <a:cs typeface="Times New Roman"/>
              </a:rPr>
              <a:t> </a:t>
            </a:r>
            <a:r>
              <a:rPr sz="1200" dirty="0">
                <a:latin typeface="Times New Roman"/>
                <a:cs typeface="Times New Roman"/>
              </a:rPr>
              <a:t>specific.</a:t>
            </a:r>
            <a:r>
              <a:rPr sz="1200" spc="-5" dirty="0">
                <a:latin typeface="Times New Roman"/>
                <a:cs typeface="Times New Roman"/>
              </a:rPr>
              <a:t> </a:t>
            </a:r>
            <a:r>
              <a:rPr sz="1200" dirty="0">
                <a:latin typeface="Times New Roman"/>
                <a:cs typeface="Times New Roman"/>
              </a:rPr>
              <a:t>Focus</a:t>
            </a:r>
            <a:r>
              <a:rPr sz="1200" spc="-5"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spc="-10" dirty="0">
                <a:latin typeface="Times New Roman"/>
                <a:cs typeface="Times New Roman"/>
              </a:rPr>
              <a:t>facts, </a:t>
            </a:r>
            <a:r>
              <a:rPr sz="1200" dirty="0">
                <a:latin typeface="Times New Roman"/>
                <a:cs typeface="Times New Roman"/>
              </a:rPr>
              <a:t>actions,</a:t>
            </a:r>
            <a:r>
              <a:rPr sz="1200" spc="-10"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issues.</a:t>
            </a:r>
            <a:r>
              <a:rPr sz="1200" spc="-5" dirty="0">
                <a:latin typeface="Times New Roman"/>
                <a:cs typeface="Times New Roman"/>
              </a:rPr>
              <a:t> </a:t>
            </a:r>
            <a:r>
              <a:rPr sz="1200" dirty="0">
                <a:latin typeface="Times New Roman"/>
                <a:cs typeface="Times New Roman"/>
              </a:rPr>
              <a:t>Avoid</a:t>
            </a:r>
            <a:r>
              <a:rPr sz="1200" spc="-5" dirty="0">
                <a:latin typeface="Times New Roman"/>
                <a:cs typeface="Times New Roman"/>
              </a:rPr>
              <a:t> </a:t>
            </a:r>
            <a:r>
              <a:rPr sz="1200" dirty="0">
                <a:latin typeface="Times New Roman"/>
                <a:cs typeface="Times New Roman"/>
              </a:rPr>
              <a:t>judging.</a:t>
            </a:r>
            <a:r>
              <a:rPr sz="1200" spc="-5" dirty="0">
                <a:latin typeface="Times New Roman"/>
                <a:cs typeface="Times New Roman"/>
              </a:rPr>
              <a:t> </a:t>
            </a:r>
            <a:r>
              <a:rPr sz="1200" dirty="0">
                <a:latin typeface="Times New Roman"/>
                <a:cs typeface="Times New Roman"/>
              </a:rPr>
              <a:t>Frequently,</a:t>
            </a:r>
            <a:r>
              <a:rPr sz="1200" spc="-10" dirty="0">
                <a:latin typeface="Times New Roman"/>
                <a:cs typeface="Times New Roman"/>
              </a:rPr>
              <a:t> </a:t>
            </a:r>
            <a:r>
              <a:rPr sz="1200" dirty="0">
                <a:latin typeface="Times New Roman"/>
                <a:cs typeface="Times New Roman"/>
              </a:rPr>
              <a:t>discussing</a:t>
            </a:r>
            <a:r>
              <a:rPr sz="1200" spc="-5"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will</a:t>
            </a:r>
            <a:r>
              <a:rPr sz="1200" spc="-5" dirty="0">
                <a:latin typeface="Times New Roman"/>
                <a:cs typeface="Times New Roman"/>
              </a:rPr>
              <a:t> </a:t>
            </a:r>
            <a:r>
              <a:rPr sz="1200" dirty="0">
                <a:latin typeface="Times New Roman"/>
                <a:cs typeface="Times New Roman"/>
              </a:rPr>
              <a:t>be</a:t>
            </a:r>
            <a:r>
              <a:rPr sz="1200" spc="-10" dirty="0">
                <a:latin typeface="Times New Roman"/>
                <a:cs typeface="Times New Roman"/>
              </a:rPr>
              <a:t> </a:t>
            </a:r>
            <a:r>
              <a:rPr sz="1200" dirty="0">
                <a:latin typeface="Times New Roman"/>
                <a:cs typeface="Times New Roman"/>
              </a:rPr>
              <a:t>a</a:t>
            </a:r>
            <a:r>
              <a:rPr sz="1200" spc="-5" dirty="0">
                <a:latin typeface="Times New Roman"/>
                <a:cs typeface="Times New Roman"/>
              </a:rPr>
              <a:t> </a:t>
            </a:r>
            <a:r>
              <a:rPr sz="1200" spc="-10" dirty="0">
                <a:latin typeface="Times New Roman"/>
                <a:cs typeface="Times New Roman"/>
              </a:rPr>
              <a:t>sensitive, </a:t>
            </a:r>
            <a:r>
              <a:rPr sz="1200" dirty="0">
                <a:latin typeface="Times New Roman"/>
                <a:cs typeface="Times New Roman"/>
              </a:rPr>
              <a:t>sometimes</a:t>
            </a:r>
            <a:r>
              <a:rPr sz="1200" spc="-20" dirty="0">
                <a:latin typeface="Times New Roman"/>
                <a:cs typeface="Times New Roman"/>
              </a:rPr>
              <a:t> </a:t>
            </a:r>
            <a:r>
              <a:rPr sz="1200" dirty="0">
                <a:latin typeface="Times New Roman"/>
                <a:cs typeface="Times New Roman"/>
              </a:rPr>
              <a:t>emotional</a:t>
            </a:r>
            <a:r>
              <a:rPr sz="1200" spc="-10" dirty="0">
                <a:latin typeface="Times New Roman"/>
                <a:cs typeface="Times New Roman"/>
              </a:rPr>
              <a:t> </a:t>
            </a:r>
            <a:r>
              <a:rPr sz="1200" dirty="0">
                <a:latin typeface="Times New Roman"/>
                <a:cs typeface="Times New Roman"/>
              </a:rPr>
              <a:t>situation.</a:t>
            </a:r>
            <a:r>
              <a:rPr sz="1200" spc="-10" dirty="0">
                <a:latin typeface="Times New Roman"/>
                <a:cs typeface="Times New Roman"/>
              </a:rPr>
              <a:t> </a:t>
            </a:r>
            <a:r>
              <a:rPr sz="1200" dirty="0">
                <a:latin typeface="Times New Roman"/>
                <a:cs typeface="Times New Roman"/>
              </a:rPr>
              <a:t>Sticking</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facts</a:t>
            </a:r>
            <a:r>
              <a:rPr sz="1200" spc="-15" dirty="0">
                <a:latin typeface="Times New Roman"/>
                <a:cs typeface="Times New Roman"/>
              </a:rPr>
              <a:t> </a:t>
            </a:r>
            <a:r>
              <a:rPr sz="1200" dirty="0">
                <a:latin typeface="Times New Roman"/>
                <a:cs typeface="Times New Roman"/>
              </a:rPr>
              <a:t>–</a:t>
            </a:r>
            <a:r>
              <a:rPr sz="1200" spc="-5" dirty="0">
                <a:latin typeface="Times New Roman"/>
                <a:cs typeface="Times New Roman"/>
              </a:rPr>
              <a:t> </a:t>
            </a:r>
            <a:r>
              <a:rPr sz="1200" dirty="0">
                <a:latin typeface="Times New Roman"/>
                <a:cs typeface="Times New Roman"/>
              </a:rPr>
              <a:t>specific,</a:t>
            </a:r>
            <a:r>
              <a:rPr sz="1200" spc="-10" dirty="0">
                <a:latin typeface="Times New Roman"/>
                <a:cs typeface="Times New Roman"/>
              </a:rPr>
              <a:t> </a:t>
            </a:r>
            <a:r>
              <a:rPr sz="1200" dirty="0">
                <a:latin typeface="Times New Roman"/>
                <a:cs typeface="Times New Roman"/>
              </a:rPr>
              <a:t>observable</a:t>
            </a:r>
            <a:r>
              <a:rPr sz="1200" spc="-10" dirty="0">
                <a:latin typeface="Times New Roman"/>
                <a:cs typeface="Times New Roman"/>
              </a:rPr>
              <a:t> </a:t>
            </a:r>
            <a:r>
              <a:rPr sz="1200" dirty="0">
                <a:latin typeface="Times New Roman"/>
                <a:cs typeface="Times New Roman"/>
              </a:rPr>
              <a:t>behaviors</a:t>
            </a:r>
            <a:r>
              <a:rPr sz="1200" spc="-5" dirty="0">
                <a:latin typeface="Times New Roman"/>
                <a:cs typeface="Times New Roman"/>
              </a:rPr>
              <a:t> </a:t>
            </a:r>
            <a:r>
              <a:rPr sz="1200" spc="-25" dirty="0">
                <a:latin typeface="Times New Roman"/>
                <a:cs typeface="Times New Roman"/>
              </a:rPr>
              <a:t>and </a:t>
            </a:r>
            <a:r>
              <a:rPr sz="1200" dirty="0">
                <a:latin typeface="Times New Roman"/>
                <a:cs typeface="Times New Roman"/>
              </a:rPr>
              <a:t>concrete</a:t>
            </a:r>
            <a:r>
              <a:rPr sz="1200" spc="-35" dirty="0">
                <a:latin typeface="Times New Roman"/>
                <a:cs typeface="Times New Roman"/>
              </a:rPr>
              <a:t> </a:t>
            </a:r>
            <a:r>
              <a:rPr sz="1200" dirty="0">
                <a:latin typeface="Times New Roman"/>
                <a:cs typeface="Times New Roman"/>
              </a:rPr>
              <a:t>data</a:t>
            </a:r>
            <a:r>
              <a:rPr sz="1200" spc="-20" dirty="0">
                <a:latin typeface="Times New Roman"/>
                <a:cs typeface="Times New Roman"/>
              </a:rPr>
              <a:t> </a:t>
            </a:r>
            <a:r>
              <a:rPr sz="1200" dirty="0">
                <a:latin typeface="Times New Roman"/>
                <a:cs typeface="Times New Roman"/>
              </a:rPr>
              <a:t>– can</a:t>
            </a:r>
            <a:r>
              <a:rPr sz="1200" spc="-10" dirty="0">
                <a:latin typeface="Times New Roman"/>
                <a:cs typeface="Times New Roman"/>
              </a:rPr>
              <a:t> </a:t>
            </a:r>
            <a:r>
              <a:rPr sz="1200" dirty="0">
                <a:latin typeface="Times New Roman"/>
                <a:cs typeface="Times New Roman"/>
              </a:rPr>
              <a:t>help</a:t>
            </a:r>
            <a:r>
              <a:rPr sz="1200" spc="-5" dirty="0">
                <a:latin typeface="Times New Roman"/>
                <a:cs typeface="Times New Roman"/>
              </a:rPr>
              <a:t> </a:t>
            </a:r>
            <a:r>
              <a:rPr sz="1200" dirty="0">
                <a:latin typeface="Times New Roman"/>
                <a:cs typeface="Times New Roman"/>
              </a:rPr>
              <a:t>you</a:t>
            </a:r>
            <a:r>
              <a:rPr sz="1200" spc="-20"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remain</a:t>
            </a:r>
            <a:r>
              <a:rPr sz="1200" spc="-10" dirty="0">
                <a:latin typeface="Times New Roman"/>
                <a:cs typeface="Times New Roman"/>
              </a:rPr>
              <a:t> </a:t>
            </a:r>
            <a:r>
              <a:rPr sz="1200" dirty="0">
                <a:latin typeface="Times New Roman"/>
                <a:cs typeface="Times New Roman"/>
              </a:rPr>
              <a:t>objective</a:t>
            </a:r>
            <a:r>
              <a:rPr sz="1200" spc="-10" dirty="0">
                <a:latin typeface="Times New Roman"/>
                <a:cs typeface="Times New Roman"/>
              </a:rPr>
              <a:t> </a:t>
            </a:r>
            <a:r>
              <a:rPr sz="1200" dirty="0">
                <a:latin typeface="Times New Roman"/>
                <a:cs typeface="Times New Roman"/>
              </a:rPr>
              <a:t>without</a:t>
            </a:r>
            <a:r>
              <a:rPr sz="1200" spc="-10" dirty="0">
                <a:latin typeface="Times New Roman"/>
                <a:cs typeface="Times New Roman"/>
              </a:rPr>
              <a:t> </a:t>
            </a:r>
            <a:r>
              <a:rPr sz="1200" dirty="0">
                <a:latin typeface="Times New Roman"/>
                <a:cs typeface="Times New Roman"/>
              </a:rPr>
              <a:t>blaming</a:t>
            </a:r>
            <a:r>
              <a:rPr sz="1200" spc="-25" dirty="0">
                <a:latin typeface="Times New Roman"/>
                <a:cs typeface="Times New Roman"/>
              </a:rPr>
              <a:t> </a:t>
            </a:r>
            <a:r>
              <a:rPr sz="1200" dirty="0">
                <a:latin typeface="Times New Roman"/>
                <a:cs typeface="Times New Roman"/>
              </a:rPr>
              <a:t>those</a:t>
            </a:r>
            <a:r>
              <a:rPr sz="1200" spc="-20" dirty="0">
                <a:latin typeface="Times New Roman"/>
                <a:cs typeface="Times New Roman"/>
              </a:rPr>
              <a:t> </a:t>
            </a:r>
            <a:r>
              <a:rPr sz="1200" dirty="0">
                <a:latin typeface="Times New Roman"/>
                <a:cs typeface="Times New Roman"/>
              </a:rPr>
              <a:t>involved.</a:t>
            </a:r>
            <a:r>
              <a:rPr sz="1200" spc="-15" dirty="0">
                <a:latin typeface="Times New Roman"/>
                <a:cs typeface="Times New Roman"/>
              </a:rPr>
              <a:t> </a:t>
            </a:r>
            <a:r>
              <a:rPr sz="1200" dirty="0">
                <a:latin typeface="Times New Roman"/>
                <a:cs typeface="Times New Roman"/>
              </a:rPr>
              <a:t>Get</a:t>
            </a:r>
            <a:r>
              <a:rPr sz="1200" spc="-5" dirty="0">
                <a:latin typeface="Times New Roman"/>
                <a:cs typeface="Times New Roman"/>
              </a:rPr>
              <a:t> </a:t>
            </a:r>
            <a:r>
              <a:rPr sz="1200" spc="-50" dirty="0">
                <a:latin typeface="Times New Roman"/>
                <a:cs typeface="Times New Roman"/>
              </a:rPr>
              <a:t>a </a:t>
            </a:r>
            <a:r>
              <a:rPr sz="1200" dirty="0">
                <a:latin typeface="Times New Roman"/>
                <a:cs typeface="Times New Roman"/>
              </a:rPr>
              <a:t>balanced</a:t>
            </a:r>
            <a:r>
              <a:rPr sz="1200" spc="-25" dirty="0">
                <a:latin typeface="Times New Roman"/>
                <a:cs typeface="Times New Roman"/>
              </a:rPr>
              <a:t> </a:t>
            </a:r>
            <a:r>
              <a:rPr sz="1200" dirty="0">
                <a:latin typeface="Times New Roman"/>
                <a:cs typeface="Times New Roman"/>
              </a:rPr>
              <a:t>picture</a:t>
            </a:r>
            <a:r>
              <a:rPr sz="1200" spc="-10" dirty="0">
                <a:latin typeface="Times New Roman"/>
                <a:cs typeface="Times New Roman"/>
              </a:rPr>
              <a:t> </a:t>
            </a:r>
            <a:r>
              <a:rPr sz="1200" dirty="0">
                <a:latin typeface="Times New Roman"/>
                <a:cs typeface="Times New Roman"/>
              </a:rPr>
              <a:t>of</a:t>
            </a:r>
            <a:r>
              <a:rPr sz="1200" spc="-15" dirty="0">
                <a:latin typeface="Times New Roman"/>
                <a:cs typeface="Times New Roman"/>
              </a:rPr>
              <a:t> </a:t>
            </a:r>
            <a:r>
              <a:rPr sz="1200" dirty="0">
                <a:latin typeface="Times New Roman"/>
                <a:cs typeface="Times New Roman"/>
              </a:rPr>
              <a:t>the conflict</a:t>
            </a:r>
            <a:r>
              <a:rPr sz="1200" spc="-5" dirty="0">
                <a:latin typeface="Times New Roman"/>
                <a:cs typeface="Times New Roman"/>
              </a:rPr>
              <a:t> </a:t>
            </a:r>
            <a:r>
              <a:rPr sz="1200" dirty="0">
                <a:latin typeface="Times New Roman"/>
                <a:cs typeface="Times New Roman"/>
              </a:rPr>
              <a:t>before</a:t>
            </a:r>
            <a:r>
              <a:rPr sz="1200" spc="-10" dirty="0">
                <a:latin typeface="Times New Roman"/>
                <a:cs typeface="Times New Roman"/>
              </a:rPr>
              <a:t> </a:t>
            </a:r>
            <a:r>
              <a:rPr sz="1200" dirty="0">
                <a:latin typeface="Times New Roman"/>
                <a:cs typeface="Times New Roman"/>
              </a:rPr>
              <a:t>moving</a:t>
            </a:r>
            <a:r>
              <a:rPr sz="1200" spc="-2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the</a:t>
            </a:r>
            <a:r>
              <a:rPr sz="1200" spc="-20" dirty="0">
                <a:latin typeface="Times New Roman"/>
                <a:cs typeface="Times New Roman"/>
              </a:rPr>
              <a:t> </a:t>
            </a:r>
            <a:r>
              <a:rPr sz="1200" dirty="0">
                <a:latin typeface="Times New Roman"/>
                <a:cs typeface="Times New Roman"/>
              </a:rPr>
              <a:t>next </a:t>
            </a:r>
            <a:r>
              <a:rPr sz="1200" spc="-10" dirty="0">
                <a:latin typeface="Times New Roman"/>
                <a:cs typeface="Times New Roman"/>
              </a:rPr>
              <a:t>step.</a:t>
            </a:r>
            <a:endParaRPr sz="12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311848"/>
            <a:ext cx="5650230" cy="1259840"/>
          </a:xfrm>
          <a:prstGeom prst="rect">
            <a:avLst/>
          </a:prstGeom>
        </p:spPr>
        <p:txBody>
          <a:bodyPr vert="horz" wrap="square" lIns="0" tIns="24765" rIns="0" bIns="0" rtlCol="0">
            <a:spAutoFit/>
          </a:bodyPr>
          <a:lstStyle/>
          <a:p>
            <a:pPr marL="240665" marR="5080" indent="-228600">
              <a:lnSpc>
                <a:spcPts val="1380"/>
              </a:lnSpc>
              <a:spcBef>
                <a:spcPts val="195"/>
              </a:spcBef>
            </a:pPr>
            <a:r>
              <a:rPr sz="1200" dirty="0">
                <a:latin typeface="Times New Roman"/>
                <a:cs typeface="Times New Roman"/>
              </a:rPr>
              <a:t>2.</a:t>
            </a:r>
            <a:r>
              <a:rPr sz="1200" spc="130" dirty="0">
                <a:latin typeface="Times New Roman"/>
                <a:cs typeface="Times New Roman"/>
              </a:rPr>
              <a:t>  </a:t>
            </a:r>
            <a:r>
              <a:rPr sz="1200" b="1" dirty="0">
                <a:latin typeface="Times New Roman"/>
                <a:cs typeface="Times New Roman"/>
              </a:rPr>
              <a:t>Ask</a:t>
            </a:r>
            <a:r>
              <a:rPr sz="1200" b="1" spc="-5" dirty="0">
                <a:latin typeface="Times New Roman"/>
                <a:cs typeface="Times New Roman"/>
              </a:rPr>
              <a:t> </a:t>
            </a:r>
            <a:r>
              <a:rPr sz="1200" b="1" dirty="0">
                <a:latin typeface="Times New Roman"/>
                <a:cs typeface="Times New Roman"/>
              </a:rPr>
              <a:t>for</a:t>
            </a:r>
            <a:r>
              <a:rPr sz="1200" b="1" spc="-5" dirty="0">
                <a:latin typeface="Times New Roman"/>
                <a:cs typeface="Times New Roman"/>
              </a:rPr>
              <a:t> </a:t>
            </a:r>
            <a:r>
              <a:rPr sz="1200" b="1" dirty="0">
                <a:latin typeface="Times New Roman"/>
                <a:cs typeface="Times New Roman"/>
              </a:rPr>
              <a:t>reasons</a:t>
            </a:r>
            <a:r>
              <a:rPr sz="1200" b="1" spc="-5" dirty="0">
                <a:latin typeface="Times New Roman"/>
                <a:cs typeface="Times New Roman"/>
              </a:rPr>
              <a:t> </a:t>
            </a:r>
            <a:r>
              <a:rPr sz="1200" b="1" dirty="0">
                <a:latin typeface="Times New Roman"/>
                <a:cs typeface="Times New Roman"/>
              </a:rPr>
              <a:t>for</a:t>
            </a:r>
            <a:r>
              <a:rPr sz="1200" b="1" spc="-5" dirty="0">
                <a:latin typeface="Times New Roman"/>
                <a:cs typeface="Times New Roman"/>
              </a:rPr>
              <a:t> </a:t>
            </a:r>
            <a:r>
              <a:rPr sz="1200" b="1" dirty="0">
                <a:latin typeface="Times New Roman"/>
                <a:cs typeface="Times New Roman"/>
              </a:rPr>
              <a:t>the</a:t>
            </a:r>
            <a:r>
              <a:rPr sz="1200" b="1" spc="-15" dirty="0">
                <a:latin typeface="Times New Roman"/>
                <a:cs typeface="Times New Roman"/>
              </a:rPr>
              <a:t> </a:t>
            </a:r>
            <a:r>
              <a:rPr sz="1200" b="1" dirty="0">
                <a:latin typeface="Times New Roman"/>
                <a:cs typeface="Times New Roman"/>
              </a:rPr>
              <a:t>conflict.</a:t>
            </a:r>
            <a:r>
              <a:rPr sz="1200" b="1" spc="-5" dirty="0">
                <a:latin typeface="Times New Roman"/>
                <a:cs typeface="Times New Roman"/>
              </a:rPr>
              <a:t> </a:t>
            </a:r>
            <a:r>
              <a:rPr sz="1200" dirty="0">
                <a:latin typeface="Times New Roman"/>
                <a:cs typeface="Times New Roman"/>
              </a:rPr>
              <a:t>Use</a:t>
            </a:r>
            <a:r>
              <a:rPr sz="1200" spc="-5" dirty="0">
                <a:latin typeface="Times New Roman"/>
                <a:cs typeface="Times New Roman"/>
              </a:rPr>
              <a:t> </a:t>
            </a:r>
            <a:r>
              <a:rPr sz="1200" dirty="0">
                <a:latin typeface="Times New Roman"/>
                <a:cs typeface="Times New Roman"/>
              </a:rPr>
              <a:t>open-ended</a:t>
            </a:r>
            <a:r>
              <a:rPr sz="1200" spc="-5" dirty="0">
                <a:latin typeface="Times New Roman"/>
                <a:cs typeface="Times New Roman"/>
              </a:rPr>
              <a:t> </a:t>
            </a:r>
            <a:r>
              <a:rPr sz="1200" dirty="0">
                <a:latin typeface="Times New Roman"/>
                <a:cs typeface="Times New Roman"/>
              </a:rPr>
              <a:t>questions.</a:t>
            </a:r>
            <a:r>
              <a:rPr sz="1200" spc="-15" dirty="0">
                <a:latin typeface="Times New Roman"/>
                <a:cs typeface="Times New Roman"/>
              </a:rPr>
              <a:t> </a:t>
            </a:r>
            <a:r>
              <a:rPr sz="1200" dirty="0">
                <a:latin typeface="Times New Roman"/>
                <a:cs typeface="Times New Roman"/>
              </a:rPr>
              <a:t>Listen</a:t>
            </a:r>
            <a:r>
              <a:rPr sz="1200" spc="-5" dirty="0">
                <a:latin typeface="Times New Roman"/>
                <a:cs typeface="Times New Roman"/>
              </a:rPr>
              <a:t> </a:t>
            </a:r>
            <a:r>
              <a:rPr sz="1200" dirty="0">
                <a:latin typeface="Times New Roman"/>
                <a:cs typeface="Times New Roman"/>
              </a:rPr>
              <a:t>attentively.</a:t>
            </a:r>
            <a:r>
              <a:rPr sz="1200" spc="-15" dirty="0">
                <a:latin typeface="Times New Roman"/>
                <a:cs typeface="Times New Roman"/>
              </a:rPr>
              <a:t> </a:t>
            </a:r>
            <a:r>
              <a:rPr sz="1200" dirty="0">
                <a:latin typeface="Times New Roman"/>
                <a:cs typeface="Times New Roman"/>
              </a:rPr>
              <a:t>It</a:t>
            </a:r>
            <a:r>
              <a:rPr sz="1200" spc="-5" dirty="0">
                <a:latin typeface="Times New Roman"/>
                <a:cs typeface="Times New Roman"/>
              </a:rPr>
              <a:t> </a:t>
            </a:r>
            <a:r>
              <a:rPr sz="1200" spc="-25" dirty="0">
                <a:latin typeface="Times New Roman"/>
                <a:cs typeface="Times New Roman"/>
              </a:rPr>
              <a:t>is </a:t>
            </a:r>
            <a:r>
              <a:rPr sz="1200" dirty="0">
                <a:latin typeface="Times New Roman"/>
                <a:cs typeface="Times New Roman"/>
              </a:rPr>
              <a:t>important</a:t>
            </a:r>
            <a:r>
              <a:rPr sz="1200" spc="-15"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learn</a:t>
            </a:r>
            <a:r>
              <a:rPr sz="1200" spc="-1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whole</a:t>
            </a:r>
            <a:r>
              <a:rPr sz="1200" spc="-5" dirty="0">
                <a:latin typeface="Times New Roman"/>
                <a:cs typeface="Times New Roman"/>
              </a:rPr>
              <a:t> </a:t>
            </a:r>
            <a:r>
              <a:rPr sz="1200" dirty="0">
                <a:latin typeface="Times New Roman"/>
                <a:cs typeface="Times New Roman"/>
              </a:rPr>
              <a:t>story</a:t>
            </a:r>
            <a:r>
              <a:rPr sz="1200" spc="-5" dirty="0">
                <a:latin typeface="Times New Roman"/>
                <a:cs typeface="Times New Roman"/>
              </a:rPr>
              <a:t> </a:t>
            </a:r>
            <a:r>
              <a:rPr sz="1200" dirty="0">
                <a:latin typeface="Times New Roman"/>
                <a:cs typeface="Times New Roman"/>
              </a:rPr>
              <a:t>when</a:t>
            </a:r>
            <a:r>
              <a:rPr sz="1200" spc="-5" dirty="0">
                <a:latin typeface="Times New Roman"/>
                <a:cs typeface="Times New Roman"/>
              </a:rPr>
              <a:t> </a:t>
            </a:r>
            <a:r>
              <a:rPr sz="1200" dirty="0">
                <a:latin typeface="Times New Roman"/>
                <a:cs typeface="Times New Roman"/>
              </a:rPr>
              <a:t>dealing</a:t>
            </a:r>
            <a:r>
              <a:rPr sz="1200" spc="-15" dirty="0">
                <a:latin typeface="Times New Roman"/>
                <a:cs typeface="Times New Roman"/>
              </a:rPr>
              <a:t> </a:t>
            </a:r>
            <a:r>
              <a:rPr sz="1200" dirty="0">
                <a:latin typeface="Times New Roman"/>
                <a:cs typeface="Times New Roman"/>
              </a:rPr>
              <a:t>with</a:t>
            </a:r>
            <a:r>
              <a:rPr sz="1200" spc="-5"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Ask</a:t>
            </a:r>
            <a:r>
              <a:rPr sz="1200" spc="-5"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reasons</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spc="-10" dirty="0">
                <a:latin typeface="Times New Roman"/>
                <a:cs typeface="Times New Roman"/>
              </a:rPr>
              <a:t>listen </a:t>
            </a:r>
            <a:r>
              <a:rPr sz="1200" dirty="0">
                <a:latin typeface="Times New Roman"/>
                <a:cs typeface="Times New Roman"/>
              </a:rPr>
              <a:t>carefully</a:t>
            </a:r>
            <a:r>
              <a:rPr sz="1200" spc="-25" dirty="0">
                <a:latin typeface="Times New Roman"/>
                <a:cs typeface="Times New Roman"/>
              </a:rPr>
              <a:t> </a:t>
            </a:r>
            <a:r>
              <a:rPr sz="1200" dirty="0">
                <a:latin typeface="Times New Roman"/>
                <a:cs typeface="Times New Roman"/>
              </a:rPr>
              <a:t>to the responses. Giving</a:t>
            </a:r>
            <a:r>
              <a:rPr sz="1200" spc="-5" dirty="0">
                <a:latin typeface="Times New Roman"/>
                <a:cs typeface="Times New Roman"/>
              </a:rPr>
              <a:t> </a:t>
            </a:r>
            <a:r>
              <a:rPr sz="1200" dirty="0">
                <a:latin typeface="Times New Roman"/>
                <a:cs typeface="Times New Roman"/>
              </a:rPr>
              <a:t>one</a:t>
            </a:r>
            <a:r>
              <a:rPr sz="1200" spc="-5" dirty="0">
                <a:latin typeface="Times New Roman"/>
                <a:cs typeface="Times New Roman"/>
              </a:rPr>
              <a:t> </a:t>
            </a:r>
            <a:r>
              <a:rPr sz="1200" dirty="0">
                <a:latin typeface="Times New Roman"/>
                <a:cs typeface="Times New Roman"/>
              </a:rPr>
              <a:t>the chance to</a:t>
            </a:r>
            <a:r>
              <a:rPr sz="1200" spc="-5" dirty="0">
                <a:latin typeface="Times New Roman"/>
                <a:cs typeface="Times New Roman"/>
              </a:rPr>
              <a:t> </a:t>
            </a:r>
            <a:r>
              <a:rPr sz="1200" dirty="0">
                <a:latin typeface="Times New Roman"/>
                <a:cs typeface="Times New Roman"/>
              </a:rPr>
              <a:t>explain helps maintain</a:t>
            </a:r>
            <a:r>
              <a:rPr sz="1200" spc="-10" dirty="0">
                <a:latin typeface="Times New Roman"/>
                <a:cs typeface="Times New Roman"/>
              </a:rPr>
              <a:t> self-esteem. </a:t>
            </a:r>
            <a:r>
              <a:rPr sz="1200" dirty="0">
                <a:latin typeface="Times New Roman"/>
                <a:cs typeface="Times New Roman"/>
              </a:rPr>
              <a:t>Open</a:t>
            </a:r>
            <a:r>
              <a:rPr sz="1200" spc="-10" dirty="0">
                <a:latin typeface="Times New Roman"/>
                <a:cs typeface="Times New Roman"/>
              </a:rPr>
              <a:t> </a:t>
            </a:r>
            <a:r>
              <a:rPr sz="1200" dirty="0">
                <a:latin typeface="Times New Roman"/>
                <a:cs typeface="Times New Roman"/>
              </a:rPr>
              <a:t>communication</a:t>
            </a:r>
            <a:r>
              <a:rPr sz="1200" spc="-5"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uncover</a:t>
            </a:r>
            <a:r>
              <a:rPr sz="1200" spc="-5" dirty="0">
                <a:latin typeface="Times New Roman"/>
                <a:cs typeface="Times New Roman"/>
              </a:rPr>
              <a:t> </a:t>
            </a:r>
            <a:r>
              <a:rPr sz="1200" dirty="0">
                <a:latin typeface="Times New Roman"/>
                <a:cs typeface="Times New Roman"/>
              </a:rPr>
              <a:t>underlying</a:t>
            </a:r>
            <a:r>
              <a:rPr sz="1200" spc="-5" dirty="0">
                <a:latin typeface="Times New Roman"/>
                <a:cs typeface="Times New Roman"/>
              </a:rPr>
              <a:t> </a:t>
            </a:r>
            <a:r>
              <a:rPr sz="1200" dirty="0">
                <a:latin typeface="Times New Roman"/>
                <a:cs typeface="Times New Roman"/>
              </a:rPr>
              <a:t>issues</a:t>
            </a:r>
            <a:r>
              <a:rPr sz="1200" spc="-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often</a:t>
            </a:r>
            <a:r>
              <a:rPr sz="1200" spc="-5" dirty="0">
                <a:latin typeface="Times New Roman"/>
                <a:cs typeface="Times New Roman"/>
              </a:rPr>
              <a:t> </a:t>
            </a:r>
            <a:r>
              <a:rPr sz="1200" dirty="0">
                <a:latin typeface="Times New Roman"/>
                <a:cs typeface="Times New Roman"/>
              </a:rPr>
              <a:t>lead</a:t>
            </a:r>
            <a:r>
              <a:rPr sz="1200" spc="-1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root</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spc="-25" dirty="0">
                <a:latin typeface="Times New Roman"/>
                <a:cs typeface="Times New Roman"/>
              </a:rPr>
              <a:t>the </a:t>
            </a:r>
            <a:r>
              <a:rPr sz="1200" dirty="0">
                <a:latin typeface="Times New Roman"/>
                <a:cs typeface="Times New Roman"/>
              </a:rPr>
              <a:t>conflict.</a:t>
            </a:r>
            <a:r>
              <a:rPr sz="1200" spc="-20" dirty="0">
                <a:latin typeface="Times New Roman"/>
                <a:cs typeface="Times New Roman"/>
              </a:rPr>
              <a:t> </a:t>
            </a:r>
            <a:r>
              <a:rPr sz="1200" dirty="0">
                <a:latin typeface="Times New Roman"/>
                <a:cs typeface="Times New Roman"/>
              </a:rPr>
              <a:t>Paraphrasing</a:t>
            </a:r>
            <a:r>
              <a:rPr sz="1200" spc="-10" dirty="0">
                <a:latin typeface="Times New Roman"/>
                <a:cs typeface="Times New Roman"/>
              </a:rPr>
              <a:t> </a:t>
            </a:r>
            <a:r>
              <a:rPr sz="1200" dirty="0">
                <a:latin typeface="Times New Roman"/>
                <a:cs typeface="Times New Roman"/>
              </a:rPr>
              <a:t>or</a:t>
            </a:r>
            <a:r>
              <a:rPr sz="1200" spc="-10" dirty="0">
                <a:latin typeface="Times New Roman"/>
                <a:cs typeface="Times New Roman"/>
              </a:rPr>
              <a:t> </a:t>
            </a:r>
            <a:r>
              <a:rPr sz="1200" dirty="0">
                <a:latin typeface="Times New Roman"/>
                <a:cs typeface="Times New Roman"/>
              </a:rPr>
              <a:t>summarizing</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reasons</a:t>
            </a:r>
            <a:r>
              <a:rPr sz="1200" spc="-10" dirty="0">
                <a:latin typeface="Times New Roman"/>
                <a:cs typeface="Times New Roman"/>
              </a:rPr>
              <a:t> </a:t>
            </a:r>
            <a:r>
              <a:rPr sz="1200" dirty="0">
                <a:latin typeface="Times New Roman"/>
                <a:cs typeface="Times New Roman"/>
              </a:rPr>
              <a:t>will</a:t>
            </a:r>
            <a:r>
              <a:rPr sz="1200" spc="-10" dirty="0">
                <a:latin typeface="Times New Roman"/>
                <a:cs typeface="Times New Roman"/>
              </a:rPr>
              <a:t> </a:t>
            </a:r>
            <a:r>
              <a:rPr sz="1200" dirty="0">
                <a:latin typeface="Times New Roman"/>
                <a:cs typeface="Times New Roman"/>
              </a:rPr>
              <a:t>show</a:t>
            </a:r>
            <a:r>
              <a:rPr sz="1200" spc="-10" dirty="0">
                <a:latin typeface="Times New Roman"/>
                <a:cs typeface="Times New Roman"/>
              </a:rPr>
              <a:t> </a:t>
            </a:r>
            <a:r>
              <a:rPr sz="1200" dirty="0">
                <a:latin typeface="Times New Roman"/>
                <a:cs typeface="Times New Roman"/>
              </a:rPr>
              <a:t>that</a:t>
            </a:r>
            <a:r>
              <a:rPr sz="1200" spc="-10" dirty="0">
                <a:latin typeface="Times New Roman"/>
                <a:cs typeface="Times New Roman"/>
              </a:rPr>
              <a:t> </a:t>
            </a:r>
            <a:r>
              <a:rPr sz="1200" dirty="0">
                <a:latin typeface="Times New Roman"/>
                <a:cs typeface="Times New Roman"/>
              </a:rPr>
              <a:t>you’re</a:t>
            </a:r>
            <a:r>
              <a:rPr sz="1200" spc="-5" dirty="0">
                <a:latin typeface="Times New Roman"/>
                <a:cs typeface="Times New Roman"/>
              </a:rPr>
              <a:t> </a:t>
            </a:r>
            <a:r>
              <a:rPr sz="1200" spc="-10" dirty="0">
                <a:latin typeface="Times New Roman"/>
                <a:cs typeface="Times New Roman"/>
              </a:rPr>
              <a:t>listening. </a:t>
            </a:r>
            <a:r>
              <a:rPr sz="1200" dirty="0">
                <a:latin typeface="Times New Roman"/>
                <a:cs typeface="Times New Roman"/>
              </a:rPr>
              <a:t>Encourage</a:t>
            </a:r>
            <a:r>
              <a:rPr sz="1200" spc="-15" dirty="0">
                <a:latin typeface="Times New Roman"/>
                <a:cs typeface="Times New Roman"/>
              </a:rPr>
              <a:t> </a:t>
            </a:r>
            <a:r>
              <a:rPr sz="1200" dirty="0">
                <a:latin typeface="Times New Roman"/>
                <a:cs typeface="Times New Roman"/>
              </a:rPr>
              <a:t>them</a:t>
            </a:r>
            <a:r>
              <a:rPr sz="1200" spc="-1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focus</a:t>
            </a:r>
            <a:r>
              <a:rPr sz="1200" spc="-5"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dirty="0">
                <a:latin typeface="Times New Roman"/>
                <a:cs typeface="Times New Roman"/>
              </a:rPr>
              <a:t>specific</a:t>
            </a:r>
            <a:r>
              <a:rPr sz="1200" spc="-10" dirty="0">
                <a:latin typeface="Times New Roman"/>
                <a:cs typeface="Times New Roman"/>
              </a:rPr>
              <a:t> </a:t>
            </a:r>
            <a:r>
              <a:rPr sz="1200" dirty="0">
                <a:latin typeface="Times New Roman"/>
                <a:cs typeface="Times New Roman"/>
              </a:rPr>
              <a:t>issues,</a:t>
            </a:r>
            <a:r>
              <a:rPr sz="1200" spc="-5" dirty="0">
                <a:latin typeface="Times New Roman"/>
                <a:cs typeface="Times New Roman"/>
              </a:rPr>
              <a:t> </a:t>
            </a:r>
            <a:r>
              <a:rPr sz="1200" dirty="0">
                <a:latin typeface="Times New Roman"/>
                <a:cs typeface="Times New Roman"/>
              </a:rPr>
              <a:t>behaviors,</a:t>
            </a:r>
            <a:r>
              <a:rPr sz="1200" spc="-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incidents,</a:t>
            </a:r>
            <a:r>
              <a:rPr sz="1200" spc="-5" dirty="0">
                <a:latin typeface="Times New Roman"/>
                <a:cs typeface="Times New Roman"/>
              </a:rPr>
              <a:t> </a:t>
            </a:r>
            <a:r>
              <a:rPr sz="1200" dirty="0">
                <a:latin typeface="Times New Roman"/>
                <a:cs typeface="Times New Roman"/>
              </a:rPr>
              <a:t>instead</a:t>
            </a:r>
            <a:r>
              <a:rPr sz="1200" spc="-5" dirty="0">
                <a:latin typeface="Times New Roman"/>
                <a:cs typeface="Times New Roman"/>
              </a:rPr>
              <a:t> </a:t>
            </a:r>
            <a:r>
              <a:rPr sz="1200" dirty="0">
                <a:latin typeface="Times New Roman"/>
                <a:cs typeface="Times New Roman"/>
              </a:rPr>
              <a:t>of</a:t>
            </a:r>
            <a:r>
              <a:rPr sz="1200" spc="-5" dirty="0">
                <a:latin typeface="Times New Roman"/>
                <a:cs typeface="Times New Roman"/>
              </a:rPr>
              <a:t> </a:t>
            </a:r>
            <a:r>
              <a:rPr sz="1200" spc="-25" dirty="0">
                <a:latin typeface="Times New Roman"/>
                <a:cs typeface="Times New Roman"/>
              </a:rPr>
              <a:t>on </a:t>
            </a:r>
            <a:r>
              <a:rPr sz="1200" dirty="0">
                <a:latin typeface="Times New Roman"/>
                <a:cs typeface="Times New Roman"/>
              </a:rPr>
              <a:t>personalities.</a:t>
            </a:r>
            <a:r>
              <a:rPr sz="1200" spc="-25" dirty="0">
                <a:latin typeface="Times New Roman"/>
                <a:cs typeface="Times New Roman"/>
              </a:rPr>
              <a:t> </a:t>
            </a:r>
            <a:r>
              <a:rPr sz="1200" dirty="0">
                <a:latin typeface="Times New Roman"/>
                <a:cs typeface="Times New Roman"/>
              </a:rPr>
              <a:t>One</a:t>
            </a:r>
            <a:r>
              <a:rPr sz="1200" spc="-10"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change</a:t>
            </a:r>
            <a:r>
              <a:rPr sz="1200" spc="-10" dirty="0">
                <a:latin typeface="Times New Roman"/>
                <a:cs typeface="Times New Roman"/>
              </a:rPr>
              <a:t> </a:t>
            </a:r>
            <a:r>
              <a:rPr sz="1200" dirty="0">
                <a:latin typeface="Times New Roman"/>
                <a:cs typeface="Times New Roman"/>
              </a:rPr>
              <a:t>a</a:t>
            </a:r>
            <a:r>
              <a:rPr sz="1200" spc="-20" dirty="0">
                <a:latin typeface="Times New Roman"/>
                <a:cs typeface="Times New Roman"/>
              </a:rPr>
              <a:t> </a:t>
            </a:r>
            <a:r>
              <a:rPr sz="1200" dirty="0">
                <a:latin typeface="Times New Roman"/>
                <a:cs typeface="Times New Roman"/>
              </a:rPr>
              <a:t>situation</a:t>
            </a:r>
            <a:r>
              <a:rPr sz="1200" spc="-5" dirty="0">
                <a:latin typeface="Times New Roman"/>
                <a:cs typeface="Times New Roman"/>
              </a:rPr>
              <a:t> </a:t>
            </a:r>
            <a:r>
              <a:rPr sz="1200" dirty="0">
                <a:latin typeface="Times New Roman"/>
                <a:cs typeface="Times New Roman"/>
              </a:rPr>
              <a:t>but</a:t>
            </a:r>
            <a:r>
              <a:rPr sz="1200" spc="-5" dirty="0">
                <a:latin typeface="Times New Roman"/>
                <a:cs typeface="Times New Roman"/>
              </a:rPr>
              <a:t> </a:t>
            </a:r>
            <a:r>
              <a:rPr sz="1200" dirty="0">
                <a:latin typeface="Times New Roman"/>
                <a:cs typeface="Times New Roman"/>
              </a:rPr>
              <a:t>not</a:t>
            </a:r>
            <a:r>
              <a:rPr sz="1200" spc="-10" dirty="0">
                <a:latin typeface="Times New Roman"/>
                <a:cs typeface="Times New Roman"/>
              </a:rPr>
              <a:t> </a:t>
            </a:r>
            <a:r>
              <a:rPr sz="1200" dirty="0">
                <a:latin typeface="Times New Roman"/>
                <a:cs typeface="Times New Roman"/>
              </a:rPr>
              <a:t>a</a:t>
            </a:r>
            <a:r>
              <a:rPr sz="1200" spc="-5" dirty="0">
                <a:latin typeface="Times New Roman"/>
                <a:cs typeface="Times New Roman"/>
              </a:rPr>
              <a:t> </a:t>
            </a:r>
            <a:r>
              <a:rPr sz="1200" spc="-10" dirty="0">
                <a:latin typeface="Times New Roman"/>
                <a:cs typeface="Times New Roman"/>
              </a:rPr>
              <a:t>personality.</a:t>
            </a:r>
            <a:endParaRPr sz="12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212445"/>
            <a:ext cx="5743575" cy="1435100"/>
          </a:xfrm>
          <a:prstGeom prst="rect">
            <a:avLst/>
          </a:prstGeom>
        </p:spPr>
        <p:txBody>
          <a:bodyPr vert="horz" wrap="square" lIns="0" tIns="24765" rIns="0" bIns="0" rtlCol="0">
            <a:spAutoFit/>
          </a:bodyPr>
          <a:lstStyle/>
          <a:p>
            <a:pPr marL="240665" marR="5080" indent="-228600">
              <a:lnSpc>
                <a:spcPts val="1380"/>
              </a:lnSpc>
              <a:spcBef>
                <a:spcPts val="195"/>
              </a:spcBef>
            </a:pPr>
            <a:r>
              <a:rPr sz="1200" dirty="0">
                <a:latin typeface="Times New Roman"/>
                <a:cs typeface="Times New Roman"/>
              </a:rPr>
              <a:t>3.</a:t>
            </a:r>
            <a:r>
              <a:rPr sz="1200" spc="125" dirty="0">
                <a:latin typeface="Times New Roman"/>
                <a:cs typeface="Times New Roman"/>
              </a:rPr>
              <a:t>  </a:t>
            </a:r>
            <a:r>
              <a:rPr sz="1200" b="1" dirty="0">
                <a:latin typeface="Times New Roman"/>
                <a:cs typeface="Times New Roman"/>
              </a:rPr>
              <a:t>Respond with</a:t>
            </a:r>
            <a:r>
              <a:rPr sz="1200" b="1" spc="-10" dirty="0">
                <a:latin typeface="Times New Roman"/>
                <a:cs typeface="Times New Roman"/>
              </a:rPr>
              <a:t> </a:t>
            </a:r>
            <a:r>
              <a:rPr sz="1200" b="1" dirty="0">
                <a:latin typeface="Times New Roman"/>
                <a:cs typeface="Times New Roman"/>
              </a:rPr>
              <a:t>empathy</a:t>
            </a:r>
            <a:r>
              <a:rPr sz="1200" b="1" spc="-20" dirty="0">
                <a:latin typeface="Times New Roman"/>
                <a:cs typeface="Times New Roman"/>
              </a:rPr>
              <a:t> </a:t>
            </a:r>
            <a:r>
              <a:rPr sz="1200" b="1" dirty="0">
                <a:latin typeface="Times New Roman"/>
                <a:cs typeface="Times New Roman"/>
              </a:rPr>
              <a:t>and</a:t>
            </a:r>
            <a:r>
              <a:rPr sz="1200" b="1" spc="-10" dirty="0">
                <a:latin typeface="Times New Roman"/>
                <a:cs typeface="Times New Roman"/>
              </a:rPr>
              <a:t> </a:t>
            </a:r>
            <a:r>
              <a:rPr sz="1200" b="1" dirty="0">
                <a:latin typeface="Times New Roman"/>
                <a:cs typeface="Times New Roman"/>
              </a:rPr>
              <a:t>state</a:t>
            </a:r>
            <a:r>
              <a:rPr sz="1200" b="1" spc="-5" dirty="0">
                <a:latin typeface="Times New Roman"/>
                <a:cs typeface="Times New Roman"/>
              </a:rPr>
              <a:t> </a:t>
            </a:r>
            <a:r>
              <a:rPr sz="1200" b="1" dirty="0">
                <a:latin typeface="Times New Roman"/>
                <a:cs typeface="Times New Roman"/>
              </a:rPr>
              <a:t>your</a:t>
            </a:r>
            <a:r>
              <a:rPr sz="1200" b="1" spc="-10" dirty="0">
                <a:latin typeface="Times New Roman"/>
                <a:cs typeface="Times New Roman"/>
              </a:rPr>
              <a:t> </a:t>
            </a:r>
            <a:r>
              <a:rPr sz="1200" b="1" dirty="0">
                <a:latin typeface="Times New Roman"/>
                <a:cs typeface="Times New Roman"/>
              </a:rPr>
              <a:t>position.</a:t>
            </a:r>
            <a:r>
              <a:rPr sz="1200" b="1" spc="-15" dirty="0">
                <a:latin typeface="Times New Roman"/>
                <a:cs typeface="Times New Roman"/>
              </a:rPr>
              <a:t> </a:t>
            </a:r>
            <a:r>
              <a:rPr sz="1200" dirty="0">
                <a:latin typeface="Times New Roman"/>
                <a:cs typeface="Times New Roman"/>
              </a:rPr>
              <a:t>Focus</a:t>
            </a:r>
            <a:r>
              <a:rPr sz="1200" spc="-10"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conflict’s</a:t>
            </a:r>
            <a:r>
              <a:rPr sz="1200" spc="-15" dirty="0">
                <a:latin typeface="Times New Roman"/>
                <a:cs typeface="Times New Roman"/>
              </a:rPr>
              <a:t> </a:t>
            </a:r>
            <a:r>
              <a:rPr sz="1200" dirty="0">
                <a:latin typeface="Times New Roman"/>
                <a:cs typeface="Times New Roman"/>
              </a:rPr>
              <a:t>effect</a:t>
            </a:r>
            <a:r>
              <a:rPr sz="1200" spc="-5"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spc="-25" dirty="0">
                <a:latin typeface="Times New Roman"/>
                <a:cs typeface="Times New Roman"/>
              </a:rPr>
              <a:t>the </a:t>
            </a:r>
            <a:r>
              <a:rPr sz="1200" dirty="0">
                <a:latin typeface="Times New Roman"/>
                <a:cs typeface="Times New Roman"/>
              </a:rPr>
              <a:t>preceptee</a:t>
            </a:r>
            <a:r>
              <a:rPr sz="1200" spc="-10"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team</a:t>
            </a:r>
            <a:r>
              <a:rPr sz="1200" spc="-10" dirty="0">
                <a:latin typeface="Times New Roman"/>
                <a:cs typeface="Times New Roman"/>
              </a:rPr>
              <a:t> </a:t>
            </a:r>
            <a:r>
              <a:rPr sz="1200" dirty="0">
                <a:latin typeface="Times New Roman"/>
                <a:cs typeface="Times New Roman"/>
              </a:rPr>
              <a:t>member(s).</a:t>
            </a:r>
            <a:r>
              <a:rPr sz="1200" spc="-5" dirty="0">
                <a:latin typeface="Times New Roman"/>
                <a:cs typeface="Times New Roman"/>
              </a:rPr>
              <a:t> </a:t>
            </a:r>
            <a:r>
              <a:rPr sz="1200" dirty="0">
                <a:latin typeface="Times New Roman"/>
                <a:cs typeface="Times New Roman"/>
              </a:rPr>
              <a:t>Stress</a:t>
            </a:r>
            <a:r>
              <a:rPr sz="1200" spc="-5" dirty="0">
                <a:latin typeface="Times New Roman"/>
                <a:cs typeface="Times New Roman"/>
              </a:rPr>
              <a:t> </a:t>
            </a:r>
            <a:r>
              <a:rPr sz="1200" dirty="0">
                <a:latin typeface="Times New Roman"/>
                <a:cs typeface="Times New Roman"/>
              </a:rPr>
              <a:t>how</a:t>
            </a:r>
            <a:r>
              <a:rPr sz="1200" spc="-1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situation</a:t>
            </a:r>
            <a:r>
              <a:rPr sz="1200" spc="-5" dirty="0">
                <a:latin typeface="Times New Roman"/>
                <a:cs typeface="Times New Roman"/>
              </a:rPr>
              <a:t> </a:t>
            </a:r>
            <a:r>
              <a:rPr sz="1200" dirty="0">
                <a:latin typeface="Times New Roman"/>
                <a:cs typeface="Times New Roman"/>
              </a:rPr>
              <a:t>must</a:t>
            </a:r>
            <a:r>
              <a:rPr sz="1200" spc="-5" dirty="0">
                <a:latin typeface="Times New Roman"/>
                <a:cs typeface="Times New Roman"/>
              </a:rPr>
              <a:t> </a:t>
            </a:r>
            <a:r>
              <a:rPr sz="1200" dirty="0">
                <a:latin typeface="Times New Roman"/>
                <a:cs typeface="Times New Roman"/>
              </a:rPr>
              <a:t>change.</a:t>
            </a:r>
            <a:r>
              <a:rPr sz="1200" spc="-5" dirty="0">
                <a:latin typeface="Times New Roman"/>
                <a:cs typeface="Times New Roman"/>
              </a:rPr>
              <a:t> </a:t>
            </a:r>
            <a:r>
              <a:rPr sz="1200" dirty="0">
                <a:latin typeface="Times New Roman"/>
                <a:cs typeface="Times New Roman"/>
              </a:rPr>
              <a:t>Address</a:t>
            </a:r>
            <a:r>
              <a:rPr sz="1200" spc="-5" dirty="0">
                <a:latin typeface="Times New Roman"/>
                <a:cs typeface="Times New Roman"/>
              </a:rPr>
              <a:t> </a:t>
            </a:r>
            <a:r>
              <a:rPr sz="1200" spc="-10" dirty="0">
                <a:latin typeface="Times New Roman"/>
                <a:cs typeface="Times New Roman"/>
              </a:rPr>
              <a:t>mutual </a:t>
            </a:r>
            <a:r>
              <a:rPr sz="1200" dirty="0">
                <a:latin typeface="Times New Roman"/>
                <a:cs typeface="Times New Roman"/>
              </a:rPr>
              <a:t>benefits.</a:t>
            </a:r>
            <a:r>
              <a:rPr sz="1200" spc="-15" dirty="0">
                <a:latin typeface="Times New Roman"/>
                <a:cs typeface="Times New Roman"/>
              </a:rPr>
              <a:t> </a:t>
            </a:r>
            <a:r>
              <a:rPr sz="1200" dirty="0">
                <a:latin typeface="Times New Roman"/>
                <a:cs typeface="Times New Roman"/>
              </a:rPr>
              <a:t>Whether</a:t>
            </a:r>
            <a:r>
              <a:rPr sz="1200" spc="-5" dirty="0">
                <a:latin typeface="Times New Roman"/>
                <a:cs typeface="Times New Roman"/>
              </a:rPr>
              <a:t> </a:t>
            </a:r>
            <a:r>
              <a:rPr sz="1200" dirty="0">
                <a:latin typeface="Times New Roman"/>
                <a:cs typeface="Times New Roman"/>
              </a:rPr>
              <a:t>you</a:t>
            </a:r>
            <a:r>
              <a:rPr sz="1200" spc="-15" dirty="0">
                <a:latin typeface="Times New Roman"/>
                <a:cs typeface="Times New Roman"/>
              </a:rPr>
              <a:t> </a:t>
            </a:r>
            <a:r>
              <a:rPr sz="1200" dirty="0">
                <a:latin typeface="Times New Roman"/>
                <a:cs typeface="Times New Roman"/>
              </a:rPr>
              <a:t>agree</a:t>
            </a:r>
            <a:r>
              <a:rPr sz="1200" spc="-10" dirty="0">
                <a:latin typeface="Times New Roman"/>
                <a:cs typeface="Times New Roman"/>
              </a:rPr>
              <a:t> </a:t>
            </a:r>
            <a:r>
              <a:rPr sz="1200" dirty="0">
                <a:latin typeface="Times New Roman"/>
                <a:cs typeface="Times New Roman"/>
              </a:rPr>
              <a:t>with</a:t>
            </a:r>
            <a:r>
              <a:rPr sz="1200" spc="-5" dirty="0">
                <a:latin typeface="Times New Roman"/>
                <a:cs typeface="Times New Roman"/>
              </a:rPr>
              <a:t> </a:t>
            </a:r>
            <a:r>
              <a:rPr sz="1200" dirty="0">
                <a:latin typeface="Times New Roman"/>
                <a:cs typeface="Times New Roman"/>
              </a:rPr>
              <a:t>someone</a:t>
            </a:r>
            <a:r>
              <a:rPr sz="1200" spc="-5" dirty="0">
                <a:latin typeface="Times New Roman"/>
                <a:cs typeface="Times New Roman"/>
              </a:rPr>
              <a:t> </a:t>
            </a:r>
            <a:r>
              <a:rPr sz="1200" dirty="0">
                <a:latin typeface="Times New Roman"/>
                <a:cs typeface="Times New Roman"/>
              </a:rPr>
              <a:t>or</a:t>
            </a:r>
            <a:r>
              <a:rPr sz="1200" spc="-10" dirty="0">
                <a:latin typeface="Times New Roman"/>
                <a:cs typeface="Times New Roman"/>
              </a:rPr>
              <a:t> </a:t>
            </a:r>
            <a:r>
              <a:rPr sz="1200" dirty="0">
                <a:latin typeface="Times New Roman"/>
                <a:cs typeface="Times New Roman"/>
              </a:rPr>
              <a:t>not,</a:t>
            </a:r>
            <a:r>
              <a:rPr sz="1200" spc="-5" dirty="0">
                <a:latin typeface="Times New Roman"/>
                <a:cs typeface="Times New Roman"/>
              </a:rPr>
              <a:t> </a:t>
            </a:r>
            <a:r>
              <a:rPr sz="1200" dirty="0">
                <a:latin typeface="Times New Roman"/>
                <a:cs typeface="Times New Roman"/>
              </a:rPr>
              <a:t>it’s</a:t>
            </a:r>
            <a:r>
              <a:rPr sz="1200" spc="-5" dirty="0">
                <a:latin typeface="Times New Roman"/>
                <a:cs typeface="Times New Roman"/>
              </a:rPr>
              <a:t> </a:t>
            </a:r>
            <a:r>
              <a:rPr sz="1200" dirty="0">
                <a:latin typeface="Times New Roman"/>
                <a:cs typeface="Times New Roman"/>
              </a:rPr>
              <a:t>important</a:t>
            </a:r>
            <a:r>
              <a:rPr sz="1200" spc="-1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show</a:t>
            </a:r>
            <a:r>
              <a:rPr sz="1200" spc="-15" dirty="0">
                <a:latin typeface="Times New Roman"/>
                <a:cs typeface="Times New Roman"/>
              </a:rPr>
              <a:t> </a:t>
            </a:r>
            <a:r>
              <a:rPr sz="1200" dirty="0">
                <a:latin typeface="Times New Roman"/>
                <a:cs typeface="Times New Roman"/>
              </a:rPr>
              <a:t>understanding</a:t>
            </a:r>
            <a:r>
              <a:rPr sz="1200" spc="-5" dirty="0">
                <a:latin typeface="Times New Roman"/>
                <a:cs typeface="Times New Roman"/>
              </a:rPr>
              <a:t> </a:t>
            </a:r>
            <a:r>
              <a:rPr sz="1200" spc="-25" dirty="0">
                <a:latin typeface="Times New Roman"/>
                <a:cs typeface="Times New Roman"/>
              </a:rPr>
              <a:t>of </a:t>
            </a:r>
            <a:r>
              <a:rPr sz="1200" dirty="0">
                <a:latin typeface="Times New Roman"/>
                <a:cs typeface="Times New Roman"/>
              </a:rPr>
              <a:t>his</a:t>
            </a:r>
            <a:r>
              <a:rPr sz="1200" spc="-10" dirty="0">
                <a:latin typeface="Times New Roman"/>
                <a:cs typeface="Times New Roman"/>
              </a:rPr>
              <a:t> </a:t>
            </a:r>
            <a:r>
              <a:rPr sz="1200" dirty="0">
                <a:latin typeface="Times New Roman"/>
                <a:cs typeface="Times New Roman"/>
              </a:rPr>
              <a:t>or</a:t>
            </a:r>
            <a:r>
              <a:rPr sz="1200" spc="-5" dirty="0">
                <a:latin typeface="Times New Roman"/>
                <a:cs typeface="Times New Roman"/>
              </a:rPr>
              <a:t> </a:t>
            </a:r>
            <a:r>
              <a:rPr sz="1200" dirty="0">
                <a:latin typeface="Times New Roman"/>
                <a:cs typeface="Times New Roman"/>
              </a:rPr>
              <a:t>her</a:t>
            </a:r>
            <a:r>
              <a:rPr sz="1200" spc="-5" dirty="0">
                <a:latin typeface="Times New Roman"/>
                <a:cs typeface="Times New Roman"/>
              </a:rPr>
              <a:t> </a:t>
            </a:r>
            <a:r>
              <a:rPr sz="1200" dirty="0">
                <a:latin typeface="Times New Roman"/>
                <a:cs typeface="Times New Roman"/>
              </a:rPr>
              <a:t>viewpoint.</a:t>
            </a:r>
            <a:r>
              <a:rPr sz="1200" spc="-10" dirty="0">
                <a:latin typeface="Times New Roman"/>
                <a:cs typeface="Times New Roman"/>
              </a:rPr>
              <a:t> </a:t>
            </a:r>
            <a:r>
              <a:rPr sz="1200" dirty="0">
                <a:latin typeface="Times New Roman"/>
                <a:cs typeface="Times New Roman"/>
              </a:rPr>
              <a:t>Responding</a:t>
            </a:r>
            <a:r>
              <a:rPr sz="1200" spc="-5" dirty="0">
                <a:latin typeface="Times New Roman"/>
                <a:cs typeface="Times New Roman"/>
              </a:rPr>
              <a:t> </a:t>
            </a:r>
            <a:r>
              <a:rPr sz="1200" dirty="0">
                <a:latin typeface="Times New Roman"/>
                <a:cs typeface="Times New Roman"/>
              </a:rPr>
              <a:t>with</a:t>
            </a:r>
            <a:r>
              <a:rPr sz="1200" spc="-5" dirty="0">
                <a:latin typeface="Times New Roman"/>
                <a:cs typeface="Times New Roman"/>
              </a:rPr>
              <a:t> </a:t>
            </a:r>
            <a:r>
              <a:rPr sz="1200" dirty="0">
                <a:latin typeface="Times New Roman"/>
                <a:cs typeface="Times New Roman"/>
              </a:rPr>
              <a:t>empathy</a:t>
            </a:r>
            <a:r>
              <a:rPr sz="1200" spc="-5" dirty="0">
                <a:latin typeface="Times New Roman"/>
                <a:cs typeface="Times New Roman"/>
              </a:rPr>
              <a:t> </a:t>
            </a:r>
            <a:r>
              <a:rPr sz="1200" dirty="0">
                <a:latin typeface="Times New Roman"/>
                <a:cs typeface="Times New Roman"/>
              </a:rPr>
              <a:t>helps</a:t>
            </a:r>
            <a:r>
              <a:rPr sz="1200" spc="-10" dirty="0">
                <a:latin typeface="Times New Roman"/>
                <a:cs typeface="Times New Roman"/>
              </a:rPr>
              <a:t> </a:t>
            </a:r>
            <a:r>
              <a:rPr sz="1200" dirty="0">
                <a:latin typeface="Times New Roman"/>
                <a:cs typeface="Times New Roman"/>
              </a:rPr>
              <a:t>reduce</a:t>
            </a:r>
            <a:r>
              <a:rPr sz="1200" spc="-10" dirty="0">
                <a:latin typeface="Times New Roman"/>
                <a:cs typeface="Times New Roman"/>
              </a:rPr>
              <a:t> </a:t>
            </a:r>
            <a:r>
              <a:rPr sz="1200" dirty="0">
                <a:latin typeface="Times New Roman"/>
                <a:cs typeface="Times New Roman"/>
              </a:rPr>
              <a:t>negative</a:t>
            </a:r>
            <a:r>
              <a:rPr sz="1200" spc="-5" dirty="0">
                <a:latin typeface="Times New Roman"/>
                <a:cs typeface="Times New Roman"/>
              </a:rPr>
              <a:t> </a:t>
            </a:r>
            <a:r>
              <a:rPr sz="1200" dirty="0">
                <a:latin typeface="Times New Roman"/>
                <a:cs typeface="Times New Roman"/>
              </a:rPr>
              <a:t>feelings</a:t>
            </a:r>
            <a:r>
              <a:rPr sz="1200" spc="-5" dirty="0">
                <a:latin typeface="Times New Roman"/>
                <a:cs typeface="Times New Roman"/>
              </a:rPr>
              <a:t> </a:t>
            </a:r>
            <a:r>
              <a:rPr sz="1200" spc="-25" dirty="0">
                <a:latin typeface="Times New Roman"/>
                <a:cs typeface="Times New Roman"/>
              </a:rPr>
              <a:t>and </a:t>
            </a:r>
            <a:r>
              <a:rPr sz="1200" dirty="0">
                <a:latin typeface="Times New Roman"/>
                <a:cs typeface="Times New Roman"/>
              </a:rPr>
              <a:t>promote</a:t>
            </a:r>
            <a:r>
              <a:rPr sz="1200" spc="-15" dirty="0">
                <a:latin typeface="Times New Roman"/>
                <a:cs typeface="Times New Roman"/>
              </a:rPr>
              <a:t> </a:t>
            </a:r>
            <a:r>
              <a:rPr sz="1200" dirty="0">
                <a:latin typeface="Times New Roman"/>
                <a:cs typeface="Times New Roman"/>
              </a:rPr>
              <a:t>more</a:t>
            </a:r>
            <a:r>
              <a:rPr sz="1200" spc="-5" dirty="0">
                <a:latin typeface="Times New Roman"/>
                <a:cs typeface="Times New Roman"/>
              </a:rPr>
              <a:t> </a:t>
            </a:r>
            <a:r>
              <a:rPr sz="1200" dirty="0">
                <a:latin typeface="Times New Roman"/>
                <a:cs typeface="Times New Roman"/>
              </a:rPr>
              <a:t>open,</a:t>
            </a:r>
            <a:r>
              <a:rPr sz="1200" spc="-5" dirty="0">
                <a:latin typeface="Times New Roman"/>
                <a:cs typeface="Times New Roman"/>
              </a:rPr>
              <a:t> </a:t>
            </a:r>
            <a:r>
              <a:rPr sz="1200" dirty="0">
                <a:latin typeface="Times New Roman"/>
                <a:cs typeface="Times New Roman"/>
              </a:rPr>
              <a:t>productive</a:t>
            </a:r>
            <a:r>
              <a:rPr sz="1200" spc="-10" dirty="0">
                <a:latin typeface="Times New Roman"/>
                <a:cs typeface="Times New Roman"/>
              </a:rPr>
              <a:t> </a:t>
            </a:r>
            <a:r>
              <a:rPr sz="1200" dirty="0">
                <a:latin typeface="Times New Roman"/>
                <a:cs typeface="Times New Roman"/>
              </a:rPr>
              <a:t>discussion.</a:t>
            </a:r>
            <a:r>
              <a:rPr sz="1200" spc="-5" dirty="0">
                <a:latin typeface="Times New Roman"/>
                <a:cs typeface="Times New Roman"/>
              </a:rPr>
              <a:t> </a:t>
            </a:r>
            <a:r>
              <a:rPr sz="1200" dirty="0">
                <a:latin typeface="Times New Roman"/>
                <a:cs typeface="Times New Roman"/>
              </a:rPr>
              <a:t>Explain</a:t>
            </a:r>
            <a:r>
              <a:rPr sz="1200" spc="-5" dirty="0">
                <a:latin typeface="Times New Roman"/>
                <a:cs typeface="Times New Roman"/>
              </a:rPr>
              <a:t> </a:t>
            </a:r>
            <a:r>
              <a:rPr sz="1200" dirty="0">
                <a:latin typeface="Times New Roman"/>
                <a:cs typeface="Times New Roman"/>
              </a:rPr>
              <a:t>how</a:t>
            </a:r>
            <a:r>
              <a:rPr sz="1200" spc="-15" dirty="0">
                <a:latin typeface="Times New Roman"/>
                <a:cs typeface="Times New Roman"/>
              </a:rPr>
              <a:t> </a:t>
            </a:r>
            <a:r>
              <a:rPr sz="1200" dirty="0">
                <a:latin typeface="Times New Roman"/>
                <a:cs typeface="Times New Roman"/>
              </a:rPr>
              <a:t>this</a:t>
            </a:r>
            <a:r>
              <a:rPr sz="1200" spc="-10"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affects</a:t>
            </a:r>
            <a:r>
              <a:rPr sz="1200" spc="-5" dirty="0">
                <a:latin typeface="Times New Roman"/>
                <a:cs typeface="Times New Roman"/>
              </a:rPr>
              <a:t> </a:t>
            </a:r>
            <a:r>
              <a:rPr sz="1200" spc="-10" dirty="0">
                <a:latin typeface="Times New Roman"/>
                <a:cs typeface="Times New Roman"/>
              </a:rPr>
              <a:t>working </a:t>
            </a:r>
            <a:r>
              <a:rPr sz="1200" dirty="0">
                <a:latin typeface="Times New Roman"/>
                <a:cs typeface="Times New Roman"/>
              </a:rPr>
              <a:t>relationships</a:t>
            </a:r>
            <a:r>
              <a:rPr sz="1200" spc="-1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if</a:t>
            </a:r>
            <a:r>
              <a:rPr sz="1200" spc="-10" dirty="0">
                <a:latin typeface="Times New Roman"/>
                <a:cs typeface="Times New Roman"/>
              </a:rPr>
              <a:t> </a:t>
            </a:r>
            <a:r>
              <a:rPr sz="1200" dirty="0">
                <a:latin typeface="Times New Roman"/>
                <a:cs typeface="Times New Roman"/>
              </a:rPr>
              <a:t>appropriate,</a:t>
            </a:r>
            <a:r>
              <a:rPr sz="1200" spc="-10" dirty="0">
                <a:latin typeface="Times New Roman"/>
                <a:cs typeface="Times New Roman"/>
              </a:rPr>
              <a:t> </a:t>
            </a:r>
            <a:r>
              <a:rPr sz="1200" dirty="0">
                <a:latin typeface="Times New Roman"/>
                <a:cs typeface="Times New Roman"/>
              </a:rPr>
              <a:t>how</a:t>
            </a:r>
            <a:r>
              <a:rPr sz="1200" spc="-10" dirty="0">
                <a:latin typeface="Times New Roman"/>
                <a:cs typeface="Times New Roman"/>
              </a:rPr>
              <a:t> </a:t>
            </a:r>
            <a:r>
              <a:rPr sz="1200" dirty="0">
                <a:latin typeface="Times New Roman"/>
                <a:cs typeface="Times New Roman"/>
              </a:rPr>
              <a:t>it</a:t>
            </a:r>
            <a:r>
              <a:rPr sz="1200" spc="-5" dirty="0">
                <a:latin typeface="Times New Roman"/>
                <a:cs typeface="Times New Roman"/>
              </a:rPr>
              <a:t> </a:t>
            </a:r>
            <a:r>
              <a:rPr sz="1200" dirty="0">
                <a:latin typeface="Times New Roman"/>
                <a:cs typeface="Times New Roman"/>
              </a:rPr>
              <a:t>might</a:t>
            </a:r>
            <a:r>
              <a:rPr sz="1200" spc="-5" dirty="0">
                <a:latin typeface="Times New Roman"/>
                <a:cs typeface="Times New Roman"/>
              </a:rPr>
              <a:t> </a:t>
            </a:r>
            <a:r>
              <a:rPr sz="1200" dirty="0">
                <a:latin typeface="Times New Roman"/>
                <a:cs typeface="Times New Roman"/>
              </a:rPr>
              <a:t>damage</a:t>
            </a:r>
            <a:r>
              <a:rPr sz="1200" spc="-5" dirty="0">
                <a:latin typeface="Times New Roman"/>
                <a:cs typeface="Times New Roman"/>
              </a:rPr>
              <a:t> </a:t>
            </a:r>
            <a:r>
              <a:rPr sz="1200" dirty="0">
                <a:latin typeface="Times New Roman"/>
                <a:cs typeface="Times New Roman"/>
              </a:rPr>
              <a:t>morale</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productivity.</a:t>
            </a:r>
            <a:r>
              <a:rPr sz="1200" spc="-5" dirty="0">
                <a:latin typeface="Times New Roman"/>
                <a:cs typeface="Times New Roman"/>
              </a:rPr>
              <a:t> </a:t>
            </a:r>
            <a:r>
              <a:rPr sz="1200" spc="-10" dirty="0">
                <a:latin typeface="Times New Roman"/>
                <a:cs typeface="Times New Roman"/>
              </a:rPr>
              <a:t>Describe </a:t>
            </a:r>
            <a:r>
              <a:rPr sz="1200" dirty="0">
                <a:latin typeface="Times New Roman"/>
                <a:cs typeface="Times New Roman"/>
              </a:rPr>
              <a:t>how</a:t>
            </a:r>
            <a:r>
              <a:rPr sz="1200" spc="-20" dirty="0">
                <a:latin typeface="Times New Roman"/>
                <a:cs typeface="Times New Roman"/>
              </a:rPr>
              <a:t> </a:t>
            </a:r>
            <a:r>
              <a:rPr sz="1200" dirty="0">
                <a:latin typeface="Times New Roman"/>
                <a:cs typeface="Times New Roman"/>
              </a:rPr>
              <a:t>solving</a:t>
            </a:r>
            <a:r>
              <a:rPr sz="1200" spc="-1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benefit</a:t>
            </a:r>
            <a:r>
              <a:rPr sz="1200" spc="-10" dirty="0">
                <a:latin typeface="Times New Roman"/>
                <a:cs typeface="Times New Roman"/>
              </a:rPr>
              <a:t> </a:t>
            </a:r>
            <a:r>
              <a:rPr sz="1200" dirty="0">
                <a:latin typeface="Times New Roman"/>
                <a:cs typeface="Times New Roman"/>
              </a:rPr>
              <a:t>both/all</a:t>
            </a:r>
            <a:r>
              <a:rPr sz="1200" spc="-5" dirty="0">
                <a:latin typeface="Times New Roman"/>
                <a:cs typeface="Times New Roman"/>
              </a:rPr>
              <a:t> </a:t>
            </a:r>
            <a:r>
              <a:rPr sz="1200" dirty="0">
                <a:latin typeface="Times New Roman"/>
                <a:cs typeface="Times New Roman"/>
              </a:rPr>
              <a:t>persons.</a:t>
            </a:r>
            <a:r>
              <a:rPr sz="1200" spc="-5" dirty="0">
                <a:latin typeface="Times New Roman"/>
                <a:cs typeface="Times New Roman"/>
              </a:rPr>
              <a:t>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firm</a:t>
            </a:r>
            <a:r>
              <a:rPr sz="1200" spc="-10" dirty="0">
                <a:latin typeface="Times New Roman"/>
                <a:cs typeface="Times New Roman"/>
              </a:rPr>
              <a:t> </a:t>
            </a:r>
            <a:r>
              <a:rPr sz="1200" dirty="0">
                <a:latin typeface="Times New Roman"/>
                <a:cs typeface="Times New Roman"/>
              </a:rPr>
              <a:t>when</a:t>
            </a:r>
            <a:r>
              <a:rPr sz="1200" spc="-5" dirty="0">
                <a:latin typeface="Times New Roman"/>
                <a:cs typeface="Times New Roman"/>
              </a:rPr>
              <a:t> </a:t>
            </a:r>
            <a:r>
              <a:rPr sz="1200" dirty="0">
                <a:latin typeface="Times New Roman"/>
                <a:cs typeface="Times New Roman"/>
              </a:rPr>
              <a:t>stating</a:t>
            </a:r>
            <a:r>
              <a:rPr sz="1200" spc="-5" dirty="0">
                <a:latin typeface="Times New Roman"/>
                <a:cs typeface="Times New Roman"/>
              </a:rPr>
              <a:t> </a:t>
            </a:r>
            <a:r>
              <a:rPr sz="1200" spc="-20" dirty="0">
                <a:latin typeface="Times New Roman"/>
                <a:cs typeface="Times New Roman"/>
              </a:rPr>
              <a:t>your </a:t>
            </a:r>
            <a:r>
              <a:rPr sz="1200" dirty="0">
                <a:latin typeface="Times New Roman"/>
                <a:cs typeface="Times New Roman"/>
              </a:rPr>
              <a:t>position/role</a:t>
            </a:r>
            <a:r>
              <a:rPr sz="1200" spc="-2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you</a:t>
            </a:r>
            <a:r>
              <a:rPr sz="1200" spc="-15" dirty="0">
                <a:latin typeface="Times New Roman"/>
                <a:cs typeface="Times New Roman"/>
              </a:rPr>
              <a:t> </a:t>
            </a:r>
            <a:r>
              <a:rPr sz="1200" dirty="0">
                <a:latin typeface="Times New Roman"/>
                <a:cs typeface="Times New Roman"/>
              </a:rPr>
              <a:t>want</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work</a:t>
            </a:r>
            <a:r>
              <a:rPr sz="1200" spc="-15" dirty="0">
                <a:latin typeface="Times New Roman"/>
                <a:cs typeface="Times New Roman"/>
              </a:rPr>
              <a:t> </a:t>
            </a:r>
            <a:r>
              <a:rPr sz="1200" dirty="0">
                <a:latin typeface="Times New Roman"/>
                <a:cs typeface="Times New Roman"/>
              </a:rPr>
              <a:t>together</a:t>
            </a:r>
            <a:r>
              <a:rPr sz="1200" spc="-1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solve</a:t>
            </a:r>
            <a:r>
              <a:rPr sz="1200" spc="-20"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spc="-10" dirty="0">
                <a:latin typeface="Times New Roman"/>
                <a:cs typeface="Times New Roman"/>
              </a:rPr>
              <a:t>problem.</a:t>
            </a:r>
            <a:endParaRPr sz="12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272084"/>
            <a:ext cx="5768340" cy="1084580"/>
          </a:xfrm>
          <a:prstGeom prst="rect">
            <a:avLst/>
          </a:prstGeom>
        </p:spPr>
        <p:txBody>
          <a:bodyPr vert="horz" wrap="square" lIns="0" tIns="24765" rIns="0" bIns="0" rtlCol="0">
            <a:spAutoFit/>
          </a:bodyPr>
          <a:lstStyle/>
          <a:p>
            <a:pPr marL="241300" marR="5080" indent="-228600">
              <a:lnSpc>
                <a:spcPts val="1380"/>
              </a:lnSpc>
              <a:spcBef>
                <a:spcPts val="195"/>
              </a:spcBef>
            </a:pPr>
            <a:r>
              <a:rPr sz="1200" dirty="0">
                <a:latin typeface="Times New Roman"/>
                <a:cs typeface="Times New Roman"/>
              </a:rPr>
              <a:t>4.</a:t>
            </a:r>
            <a:r>
              <a:rPr sz="1200" spc="130" dirty="0">
                <a:latin typeface="Times New Roman"/>
                <a:cs typeface="Times New Roman"/>
              </a:rPr>
              <a:t>  </a:t>
            </a:r>
            <a:r>
              <a:rPr sz="1200" b="1" dirty="0">
                <a:latin typeface="Times New Roman"/>
                <a:cs typeface="Times New Roman"/>
              </a:rPr>
              <a:t>Discuss</a:t>
            </a:r>
            <a:r>
              <a:rPr sz="1200" b="1" spc="-5" dirty="0">
                <a:latin typeface="Times New Roman"/>
                <a:cs typeface="Times New Roman"/>
              </a:rPr>
              <a:t> </a:t>
            </a:r>
            <a:r>
              <a:rPr sz="1200" b="1" dirty="0">
                <a:latin typeface="Times New Roman"/>
                <a:cs typeface="Times New Roman"/>
              </a:rPr>
              <a:t>possible</a:t>
            </a:r>
            <a:r>
              <a:rPr sz="1200" b="1" spc="-10" dirty="0">
                <a:latin typeface="Times New Roman"/>
                <a:cs typeface="Times New Roman"/>
              </a:rPr>
              <a:t> </a:t>
            </a:r>
            <a:r>
              <a:rPr sz="1200" b="1" dirty="0">
                <a:latin typeface="Times New Roman"/>
                <a:cs typeface="Times New Roman"/>
              </a:rPr>
              <a:t>solutions.</a:t>
            </a:r>
            <a:r>
              <a:rPr sz="1200" b="1" spc="-10" dirty="0">
                <a:latin typeface="Times New Roman"/>
                <a:cs typeface="Times New Roman"/>
              </a:rPr>
              <a:t> </a:t>
            </a:r>
            <a:r>
              <a:rPr sz="1200" dirty="0">
                <a:latin typeface="Times New Roman"/>
                <a:cs typeface="Times New Roman"/>
              </a:rPr>
              <a:t>Use</a:t>
            </a:r>
            <a:r>
              <a:rPr sz="1200" spc="-5" dirty="0">
                <a:latin typeface="Times New Roman"/>
                <a:cs typeface="Times New Roman"/>
              </a:rPr>
              <a:t>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person’s</a:t>
            </a:r>
            <a:r>
              <a:rPr sz="1200" spc="-10" dirty="0">
                <a:latin typeface="Times New Roman"/>
                <a:cs typeface="Times New Roman"/>
              </a:rPr>
              <a:t> </a:t>
            </a:r>
            <a:r>
              <a:rPr sz="1200" dirty="0">
                <a:latin typeface="Times New Roman"/>
                <a:cs typeface="Times New Roman"/>
              </a:rPr>
              <a:t>ideas,</a:t>
            </a:r>
            <a:r>
              <a:rPr sz="1200" spc="-10" dirty="0">
                <a:latin typeface="Times New Roman"/>
                <a:cs typeface="Times New Roman"/>
              </a:rPr>
              <a:t> </a:t>
            </a:r>
            <a:r>
              <a:rPr sz="1200" dirty="0">
                <a:latin typeface="Times New Roman"/>
                <a:cs typeface="Times New Roman"/>
              </a:rPr>
              <a:t>when</a:t>
            </a:r>
            <a:r>
              <a:rPr sz="1200" spc="-5" dirty="0">
                <a:latin typeface="Times New Roman"/>
                <a:cs typeface="Times New Roman"/>
              </a:rPr>
              <a:t> </a:t>
            </a:r>
            <a:r>
              <a:rPr sz="1200" dirty="0">
                <a:latin typeface="Times New Roman"/>
                <a:cs typeface="Times New Roman"/>
              </a:rPr>
              <a:t>appropriate.</a:t>
            </a:r>
            <a:r>
              <a:rPr sz="1200" spc="-5" dirty="0">
                <a:latin typeface="Times New Roman"/>
                <a:cs typeface="Times New Roman"/>
              </a:rPr>
              <a:t> </a:t>
            </a:r>
            <a:r>
              <a:rPr sz="1200" dirty="0">
                <a:latin typeface="Times New Roman"/>
                <a:cs typeface="Times New Roman"/>
              </a:rPr>
              <a:t>Resist</a:t>
            </a:r>
            <a:r>
              <a:rPr sz="1200" spc="-10" dirty="0">
                <a:latin typeface="Times New Roman"/>
                <a:cs typeface="Times New Roman"/>
              </a:rPr>
              <a:t> </a:t>
            </a:r>
            <a:r>
              <a:rPr sz="1200" i="1" dirty="0">
                <a:latin typeface="Times New Roman"/>
                <a:cs typeface="Times New Roman"/>
              </a:rPr>
              <a:t>telling</a:t>
            </a:r>
            <a:r>
              <a:rPr sz="1200" i="1" spc="-15" dirty="0">
                <a:latin typeface="Times New Roman"/>
                <a:cs typeface="Times New Roman"/>
              </a:rPr>
              <a:t> </a:t>
            </a:r>
            <a:r>
              <a:rPr sz="1200" spc="-25" dirty="0">
                <a:latin typeface="Times New Roman"/>
                <a:cs typeface="Times New Roman"/>
              </a:rPr>
              <a:t>the </a:t>
            </a:r>
            <a:r>
              <a:rPr sz="1200" dirty="0">
                <a:latin typeface="Times New Roman"/>
                <a:cs typeface="Times New Roman"/>
              </a:rPr>
              <a:t>person what</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do.</a:t>
            </a:r>
            <a:r>
              <a:rPr sz="1200" spc="10" dirty="0">
                <a:latin typeface="Times New Roman"/>
                <a:cs typeface="Times New Roman"/>
              </a:rPr>
              <a:t> </a:t>
            </a:r>
            <a:r>
              <a:rPr sz="1200" dirty="0">
                <a:latin typeface="Times New Roman"/>
                <a:cs typeface="Times New Roman"/>
              </a:rPr>
              <a:t>When</a:t>
            </a:r>
            <a:r>
              <a:rPr sz="1200" spc="15" dirty="0">
                <a:latin typeface="Times New Roman"/>
                <a:cs typeface="Times New Roman"/>
              </a:rPr>
              <a:t> </a:t>
            </a:r>
            <a:r>
              <a:rPr sz="1200" dirty="0">
                <a:latin typeface="Times New Roman"/>
                <a:cs typeface="Times New Roman"/>
              </a:rPr>
              <a:t>people</a:t>
            </a:r>
            <a:r>
              <a:rPr sz="1200" spc="5" dirty="0">
                <a:latin typeface="Times New Roman"/>
                <a:cs typeface="Times New Roman"/>
              </a:rPr>
              <a:t> </a:t>
            </a:r>
            <a:r>
              <a:rPr sz="1200" dirty="0">
                <a:latin typeface="Times New Roman"/>
                <a:cs typeface="Times New Roman"/>
              </a:rPr>
              <a:t>are</a:t>
            </a:r>
            <a:r>
              <a:rPr sz="1200" spc="5" dirty="0">
                <a:latin typeface="Times New Roman"/>
                <a:cs typeface="Times New Roman"/>
              </a:rPr>
              <a:t> </a:t>
            </a:r>
            <a:r>
              <a:rPr sz="1200" dirty="0">
                <a:latin typeface="Times New Roman"/>
                <a:cs typeface="Times New Roman"/>
              </a:rPr>
              <a:t>emotionally</a:t>
            </a:r>
            <a:r>
              <a:rPr sz="1200" spc="-25" dirty="0">
                <a:latin typeface="Times New Roman"/>
                <a:cs typeface="Times New Roman"/>
              </a:rPr>
              <a:t> </a:t>
            </a:r>
            <a:r>
              <a:rPr sz="1200" dirty="0">
                <a:latin typeface="Times New Roman"/>
                <a:cs typeface="Times New Roman"/>
              </a:rPr>
              <a:t>involved</a:t>
            </a:r>
            <a:r>
              <a:rPr sz="1200" spc="5" dirty="0">
                <a:latin typeface="Times New Roman"/>
                <a:cs typeface="Times New Roman"/>
              </a:rPr>
              <a:t> </a:t>
            </a:r>
            <a:r>
              <a:rPr sz="1200" dirty="0">
                <a:latin typeface="Times New Roman"/>
                <a:cs typeface="Times New Roman"/>
              </a:rPr>
              <a:t>in</a:t>
            </a:r>
            <a:r>
              <a:rPr sz="1200" spc="10"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they</a:t>
            </a:r>
            <a:r>
              <a:rPr sz="1200" spc="-5" dirty="0">
                <a:latin typeface="Times New Roman"/>
                <a:cs typeface="Times New Roman"/>
              </a:rPr>
              <a:t> </a:t>
            </a:r>
            <a:r>
              <a:rPr sz="1200" dirty="0">
                <a:latin typeface="Times New Roman"/>
                <a:cs typeface="Times New Roman"/>
              </a:rPr>
              <a:t>need</a:t>
            </a:r>
            <a:r>
              <a:rPr sz="1200" spc="15" dirty="0">
                <a:latin typeface="Times New Roman"/>
                <a:cs typeface="Times New Roman"/>
              </a:rPr>
              <a:t> </a:t>
            </a:r>
            <a:r>
              <a:rPr sz="1200" spc="-25" dirty="0">
                <a:latin typeface="Times New Roman"/>
                <a:cs typeface="Times New Roman"/>
              </a:rPr>
              <a:t>to</a:t>
            </a:r>
            <a:r>
              <a:rPr sz="1200" spc="500" dirty="0">
                <a:latin typeface="Times New Roman"/>
                <a:cs typeface="Times New Roman"/>
              </a:rPr>
              <a:t> </a:t>
            </a:r>
            <a:r>
              <a:rPr sz="1200" dirty="0">
                <a:latin typeface="Times New Roman"/>
                <a:cs typeface="Times New Roman"/>
              </a:rPr>
              <a:t>develop</a:t>
            </a:r>
            <a:r>
              <a:rPr sz="1200" spc="-20" dirty="0">
                <a:latin typeface="Times New Roman"/>
                <a:cs typeface="Times New Roman"/>
              </a:rPr>
              <a:t> </a:t>
            </a:r>
            <a:r>
              <a:rPr sz="1200" dirty="0">
                <a:latin typeface="Times New Roman"/>
                <a:cs typeface="Times New Roman"/>
              </a:rPr>
              <a:t>solutions</a:t>
            </a:r>
            <a:r>
              <a:rPr sz="1200" spc="-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will</a:t>
            </a:r>
            <a:r>
              <a:rPr sz="1200" spc="-10" dirty="0">
                <a:latin typeface="Times New Roman"/>
                <a:cs typeface="Times New Roman"/>
              </a:rPr>
              <a:t> </a:t>
            </a:r>
            <a:r>
              <a:rPr sz="1200" dirty="0">
                <a:latin typeface="Times New Roman"/>
                <a:cs typeface="Times New Roman"/>
              </a:rPr>
              <a:t>work</a:t>
            </a:r>
            <a:r>
              <a:rPr sz="1200" spc="-5"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them.</a:t>
            </a:r>
            <a:r>
              <a:rPr sz="1200" spc="-5" dirty="0">
                <a:latin typeface="Times New Roman"/>
                <a:cs typeface="Times New Roman"/>
              </a:rPr>
              <a:t> </a:t>
            </a:r>
            <a:r>
              <a:rPr sz="1200" dirty="0">
                <a:latin typeface="Times New Roman"/>
                <a:cs typeface="Times New Roman"/>
              </a:rPr>
              <a:t>Ask</a:t>
            </a:r>
            <a:r>
              <a:rPr sz="1200" spc="-5"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their</a:t>
            </a:r>
            <a:r>
              <a:rPr sz="1200" spc="-10" dirty="0">
                <a:latin typeface="Times New Roman"/>
                <a:cs typeface="Times New Roman"/>
              </a:rPr>
              <a:t> </a:t>
            </a:r>
            <a:r>
              <a:rPr sz="1200" dirty="0">
                <a:latin typeface="Times New Roman"/>
                <a:cs typeface="Times New Roman"/>
              </a:rPr>
              <a:t>ideas.</a:t>
            </a:r>
            <a:r>
              <a:rPr sz="1200" spc="-15" dirty="0">
                <a:latin typeface="Times New Roman"/>
                <a:cs typeface="Times New Roman"/>
              </a:rPr>
              <a:t> </a:t>
            </a:r>
            <a:r>
              <a:rPr sz="1200" dirty="0">
                <a:latin typeface="Times New Roman"/>
                <a:cs typeface="Times New Roman"/>
              </a:rPr>
              <a:t>Try</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use</a:t>
            </a:r>
            <a:r>
              <a:rPr sz="1200" spc="-10" dirty="0">
                <a:latin typeface="Times New Roman"/>
                <a:cs typeface="Times New Roman"/>
              </a:rPr>
              <a:t> </a:t>
            </a:r>
            <a:r>
              <a:rPr sz="1200" dirty="0">
                <a:latin typeface="Times New Roman"/>
                <a:cs typeface="Times New Roman"/>
              </a:rPr>
              <a:t>them,</a:t>
            </a:r>
            <a:r>
              <a:rPr sz="1200" spc="-5" dirty="0">
                <a:latin typeface="Times New Roman"/>
                <a:cs typeface="Times New Roman"/>
              </a:rPr>
              <a:t> </a:t>
            </a:r>
            <a:r>
              <a:rPr sz="1200" dirty="0">
                <a:latin typeface="Times New Roman"/>
                <a:cs typeface="Times New Roman"/>
              </a:rPr>
              <a:t>if</a:t>
            </a:r>
            <a:r>
              <a:rPr sz="1200" spc="-10" dirty="0">
                <a:latin typeface="Times New Roman"/>
                <a:cs typeface="Times New Roman"/>
              </a:rPr>
              <a:t> possible; </a:t>
            </a:r>
            <a:r>
              <a:rPr sz="1200" dirty="0">
                <a:latin typeface="Times New Roman"/>
                <a:cs typeface="Times New Roman"/>
              </a:rPr>
              <a:t>doing</a:t>
            </a:r>
            <a:r>
              <a:rPr sz="1200" spc="-5" dirty="0">
                <a:latin typeface="Times New Roman"/>
                <a:cs typeface="Times New Roman"/>
              </a:rPr>
              <a:t> </a:t>
            </a:r>
            <a:r>
              <a:rPr sz="1200" dirty="0">
                <a:latin typeface="Times New Roman"/>
                <a:cs typeface="Times New Roman"/>
              </a:rPr>
              <a:t>so</a:t>
            </a:r>
            <a:r>
              <a:rPr sz="1200" spc="-5" dirty="0">
                <a:latin typeface="Times New Roman"/>
                <a:cs typeface="Times New Roman"/>
              </a:rPr>
              <a:t> </a:t>
            </a:r>
            <a:r>
              <a:rPr sz="1200" dirty="0">
                <a:latin typeface="Times New Roman"/>
                <a:cs typeface="Times New Roman"/>
              </a:rPr>
              <a:t>can</a:t>
            </a:r>
            <a:r>
              <a:rPr sz="1200" spc="-15" dirty="0">
                <a:latin typeface="Times New Roman"/>
                <a:cs typeface="Times New Roman"/>
              </a:rPr>
              <a:t> </a:t>
            </a:r>
            <a:r>
              <a:rPr sz="1200" dirty="0">
                <a:latin typeface="Times New Roman"/>
                <a:cs typeface="Times New Roman"/>
              </a:rPr>
              <a:t>build</a:t>
            </a:r>
            <a:r>
              <a:rPr sz="1200" spc="-5" dirty="0">
                <a:latin typeface="Times New Roman"/>
                <a:cs typeface="Times New Roman"/>
              </a:rPr>
              <a:t> </a:t>
            </a:r>
            <a:r>
              <a:rPr sz="1200" dirty="0">
                <a:latin typeface="Times New Roman"/>
                <a:cs typeface="Times New Roman"/>
              </a:rPr>
              <a:t>commitment to</a:t>
            </a:r>
            <a:r>
              <a:rPr sz="1200" spc="-5" dirty="0">
                <a:latin typeface="Times New Roman"/>
                <a:cs typeface="Times New Roman"/>
              </a:rPr>
              <a:t> </a:t>
            </a:r>
            <a:r>
              <a:rPr sz="1200" dirty="0">
                <a:latin typeface="Times New Roman"/>
                <a:cs typeface="Times New Roman"/>
              </a:rPr>
              <a:t>take</a:t>
            </a:r>
            <a:r>
              <a:rPr sz="1200" spc="-5" dirty="0">
                <a:latin typeface="Times New Roman"/>
                <a:cs typeface="Times New Roman"/>
              </a:rPr>
              <a:t> </a:t>
            </a:r>
            <a:r>
              <a:rPr sz="1200" dirty="0">
                <a:latin typeface="Times New Roman"/>
                <a:cs typeface="Times New Roman"/>
              </a:rPr>
              <a:t>action.</a:t>
            </a:r>
            <a:r>
              <a:rPr sz="1200" spc="-5" dirty="0">
                <a:latin typeface="Times New Roman"/>
                <a:cs typeface="Times New Roman"/>
              </a:rPr>
              <a:t> </a:t>
            </a:r>
            <a:r>
              <a:rPr sz="1200" dirty="0">
                <a:latin typeface="Times New Roman"/>
                <a:cs typeface="Times New Roman"/>
              </a:rPr>
              <a:t>If</a:t>
            </a:r>
            <a:r>
              <a:rPr sz="1200" spc="-10" dirty="0">
                <a:latin typeface="Times New Roman"/>
                <a:cs typeface="Times New Roman"/>
              </a:rPr>
              <a:t> </a:t>
            </a:r>
            <a:r>
              <a:rPr sz="1200" dirty="0">
                <a:latin typeface="Times New Roman"/>
                <a:cs typeface="Times New Roman"/>
              </a:rPr>
              <a:t>you don’t</a:t>
            </a:r>
            <a:r>
              <a:rPr sz="1200" spc="-5" dirty="0">
                <a:latin typeface="Times New Roman"/>
                <a:cs typeface="Times New Roman"/>
              </a:rPr>
              <a:t> </a:t>
            </a:r>
            <a:r>
              <a:rPr sz="1200" dirty="0">
                <a:latin typeface="Times New Roman"/>
                <a:cs typeface="Times New Roman"/>
              </a:rPr>
              <a:t>agree</a:t>
            </a:r>
            <a:r>
              <a:rPr sz="1200" spc="-5" dirty="0">
                <a:latin typeface="Times New Roman"/>
                <a:cs typeface="Times New Roman"/>
              </a:rPr>
              <a:t> </a:t>
            </a:r>
            <a:r>
              <a:rPr sz="1200" dirty="0">
                <a:latin typeface="Times New Roman"/>
                <a:cs typeface="Times New Roman"/>
              </a:rPr>
              <a:t>with</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solution</a:t>
            </a:r>
            <a:r>
              <a:rPr sz="1200" spc="-10" dirty="0">
                <a:latin typeface="Times New Roman"/>
                <a:cs typeface="Times New Roman"/>
              </a:rPr>
              <a:t> that’s </a:t>
            </a:r>
            <a:r>
              <a:rPr sz="1200" dirty="0">
                <a:latin typeface="Times New Roman"/>
                <a:cs typeface="Times New Roman"/>
              </a:rPr>
              <a:t>been</a:t>
            </a:r>
            <a:r>
              <a:rPr sz="1200" spc="-15" dirty="0">
                <a:latin typeface="Times New Roman"/>
                <a:cs typeface="Times New Roman"/>
              </a:rPr>
              <a:t> </a:t>
            </a:r>
            <a:r>
              <a:rPr sz="1200" dirty="0">
                <a:latin typeface="Times New Roman"/>
                <a:cs typeface="Times New Roman"/>
              </a:rPr>
              <a:t>offered, respond</a:t>
            </a:r>
            <a:r>
              <a:rPr sz="1200" spc="-5" dirty="0">
                <a:latin typeface="Times New Roman"/>
                <a:cs typeface="Times New Roman"/>
              </a:rPr>
              <a:t> </a:t>
            </a:r>
            <a:r>
              <a:rPr sz="1200" dirty="0">
                <a:latin typeface="Times New Roman"/>
                <a:cs typeface="Times New Roman"/>
              </a:rPr>
              <a:t>with empathy. Maintain</a:t>
            </a:r>
            <a:r>
              <a:rPr sz="1200" spc="-5" dirty="0">
                <a:latin typeface="Times New Roman"/>
                <a:cs typeface="Times New Roman"/>
              </a:rPr>
              <a:t> </a:t>
            </a:r>
            <a:r>
              <a:rPr sz="1200" spc="-10" dirty="0">
                <a:latin typeface="Times New Roman"/>
                <a:cs typeface="Times New Roman"/>
              </a:rPr>
              <a:t>self-</a:t>
            </a:r>
            <a:r>
              <a:rPr sz="1200" dirty="0">
                <a:latin typeface="Times New Roman"/>
                <a:cs typeface="Times New Roman"/>
              </a:rPr>
              <a:t>esteem</a:t>
            </a:r>
            <a:r>
              <a:rPr sz="1200" spc="-10" dirty="0">
                <a:latin typeface="Times New Roman"/>
                <a:cs typeface="Times New Roman"/>
              </a:rPr>
              <a:t> </a:t>
            </a:r>
            <a:r>
              <a:rPr sz="1200" dirty="0">
                <a:latin typeface="Times New Roman"/>
                <a:cs typeface="Times New Roman"/>
              </a:rPr>
              <a:t>when explaining</a:t>
            </a:r>
            <a:r>
              <a:rPr sz="1200" spc="-5" dirty="0">
                <a:latin typeface="Times New Roman"/>
                <a:cs typeface="Times New Roman"/>
              </a:rPr>
              <a:t> </a:t>
            </a:r>
            <a:r>
              <a:rPr sz="1200" dirty="0">
                <a:latin typeface="Times New Roman"/>
                <a:cs typeface="Times New Roman"/>
              </a:rPr>
              <a:t>why the </a:t>
            </a:r>
            <a:r>
              <a:rPr sz="1200" spc="-20" dirty="0">
                <a:latin typeface="Times New Roman"/>
                <a:cs typeface="Times New Roman"/>
              </a:rPr>
              <a:t>idea </a:t>
            </a:r>
            <a:r>
              <a:rPr sz="1200" dirty="0">
                <a:latin typeface="Times New Roman"/>
                <a:cs typeface="Times New Roman"/>
              </a:rPr>
              <a:t>isn’t</a:t>
            </a:r>
            <a:r>
              <a:rPr sz="1200" spc="-10" dirty="0">
                <a:latin typeface="Times New Roman"/>
                <a:cs typeface="Times New Roman"/>
              </a:rPr>
              <a:t> acceptable.</a:t>
            </a:r>
            <a:endParaRPr sz="12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291960"/>
            <a:ext cx="5757545" cy="1435100"/>
          </a:xfrm>
          <a:prstGeom prst="rect">
            <a:avLst/>
          </a:prstGeom>
        </p:spPr>
        <p:txBody>
          <a:bodyPr vert="horz" wrap="square" lIns="0" tIns="24765" rIns="0" bIns="0" rtlCol="0">
            <a:spAutoFit/>
          </a:bodyPr>
          <a:lstStyle/>
          <a:p>
            <a:pPr marL="241935" marR="5080" indent="-229870">
              <a:lnSpc>
                <a:spcPts val="1380"/>
              </a:lnSpc>
              <a:spcBef>
                <a:spcPts val="195"/>
              </a:spcBef>
            </a:pPr>
            <a:r>
              <a:rPr sz="1200" dirty="0">
                <a:latin typeface="Times New Roman"/>
                <a:cs typeface="Times New Roman"/>
              </a:rPr>
              <a:t>5.</a:t>
            </a:r>
            <a:r>
              <a:rPr sz="1200" spc="140" dirty="0">
                <a:latin typeface="Times New Roman"/>
                <a:cs typeface="Times New Roman"/>
              </a:rPr>
              <a:t>  </a:t>
            </a:r>
            <a:r>
              <a:rPr sz="1200" b="1" dirty="0">
                <a:latin typeface="Times New Roman"/>
                <a:cs typeface="Times New Roman"/>
              </a:rPr>
              <a:t>Agree</a:t>
            </a:r>
            <a:r>
              <a:rPr sz="1200" b="1" spc="-25" dirty="0">
                <a:latin typeface="Times New Roman"/>
                <a:cs typeface="Times New Roman"/>
              </a:rPr>
              <a:t> </a:t>
            </a:r>
            <a:r>
              <a:rPr sz="1200" b="1" dirty="0">
                <a:latin typeface="Times New Roman"/>
                <a:cs typeface="Times New Roman"/>
              </a:rPr>
              <a:t>on</a:t>
            </a:r>
            <a:r>
              <a:rPr sz="1200" b="1" spc="-10" dirty="0">
                <a:latin typeface="Times New Roman"/>
                <a:cs typeface="Times New Roman"/>
              </a:rPr>
              <a:t> </a:t>
            </a:r>
            <a:r>
              <a:rPr sz="1200" b="1" dirty="0">
                <a:latin typeface="Times New Roman"/>
                <a:cs typeface="Times New Roman"/>
              </a:rPr>
              <a:t>specific</a:t>
            </a:r>
            <a:r>
              <a:rPr sz="1200" b="1" spc="-15" dirty="0">
                <a:latin typeface="Times New Roman"/>
                <a:cs typeface="Times New Roman"/>
              </a:rPr>
              <a:t> </a:t>
            </a:r>
            <a:r>
              <a:rPr sz="1200" b="1" dirty="0">
                <a:latin typeface="Times New Roman"/>
                <a:cs typeface="Times New Roman"/>
              </a:rPr>
              <a:t>action and</a:t>
            </a:r>
            <a:r>
              <a:rPr sz="1200" b="1" spc="-15" dirty="0">
                <a:latin typeface="Times New Roman"/>
                <a:cs typeface="Times New Roman"/>
              </a:rPr>
              <a:t> </a:t>
            </a:r>
            <a:r>
              <a:rPr sz="1200" b="1" spc="-10" dirty="0">
                <a:latin typeface="Times New Roman"/>
                <a:cs typeface="Times New Roman"/>
              </a:rPr>
              <a:t>follow-</a:t>
            </a:r>
            <a:r>
              <a:rPr sz="1200" b="1" dirty="0">
                <a:latin typeface="Times New Roman"/>
                <a:cs typeface="Times New Roman"/>
              </a:rPr>
              <a:t>up.</a:t>
            </a:r>
            <a:r>
              <a:rPr sz="1200" b="1" spc="-15" dirty="0">
                <a:latin typeface="Times New Roman"/>
                <a:cs typeface="Times New Roman"/>
              </a:rPr>
              <a:t> </a:t>
            </a:r>
            <a:r>
              <a:rPr sz="1200" dirty="0">
                <a:latin typeface="Times New Roman"/>
                <a:cs typeface="Times New Roman"/>
              </a:rPr>
              <a:t>State</a:t>
            </a:r>
            <a:r>
              <a:rPr sz="1200" spc="-15" dirty="0">
                <a:latin typeface="Times New Roman"/>
                <a:cs typeface="Times New Roman"/>
              </a:rPr>
              <a:t> </a:t>
            </a:r>
            <a:r>
              <a:rPr sz="1200" dirty="0">
                <a:latin typeface="Times New Roman"/>
                <a:cs typeface="Times New Roman"/>
              </a:rPr>
              <a:t>who,</a:t>
            </a:r>
            <a:r>
              <a:rPr sz="1200" spc="-10" dirty="0">
                <a:latin typeface="Times New Roman"/>
                <a:cs typeface="Times New Roman"/>
              </a:rPr>
              <a:t> </a:t>
            </a:r>
            <a:r>
              <a:rPr sz="1200" dirty="0">
                <a:latin typeface="Times New Roman"/>
                <a:cs typeface="Times New Roman"/>
              </a:rPr>
              <a:t>what,</a:t>
            </a:r>
            <a:r>
              <a:rPr sz="1200" spc="-15" dirty="0">
                <a:latin typeface="Times New Roman"/>
                <a:cs typeface="Times New Roman"/>
              </a:rPr>
              <a:t> </a:t>
            </a:r>
            <a:r>
              <a:rPr sz="1200" dirty="0">
                <a:latin typeface="Times New Roman"/>
                <a:cs typeface="Times New Roman"/>
              </a:rPr>
              <a:t>when,</a:t>
            </a:r>
            <a:r>
              <a:rPr sz="1200" spc="-15" dirty="0">
                <a:latin typeface="Times New Roman"/>
                <a:cs typeface="Times New Roman"/>
              </a:rPr>
              <a:t> </a:t>
            </a:r>
            <a:r>
              <a:rPr sz="1200" dirty="0">
                <a:latin typeface="Times New Roman"/>
                <a:cs typeface="Times New Roman"/>
              </a:rPr>
              <a:t>where,</a:t>
            </a:r>
            <a:r>
              <a:rPr sz="1200" spc="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how.</a:t>
            </a:r>
            <a:r>
              <a:rPr sz="1200" spc="-10" dirty="0">
                <a:latin typeface="Times New Roman"/>
                <a:cs typeface="Times New Roman"/>
              </a:rPr>
              <a:t> Check </a:t>
            </a:r>
            <a:r>
              <a:rPr sz="1200" dirty="0">
                <a:latin typeface="Times New Roman"/>
                <a:cs typeface="Times New Roman"/>
              </a:rPr>
              <a:t>for</a:t>
            </a:r>
            <a:r>
              <a:rPr sz="1200" spc="-20" dirty="0">
                <a:latin typeface="Times New Roman"/>
                <a:cs typeface="Times New Roman"/>
              </a:rPr>
              <a:t> </a:t>
            </a:r>
            <a:r>
              <a:rPr sz="1200" dirty="0">
                <a:latin typeface="Times New Roman"/>
                <a:cs typeface="Times New Roman"/>
              </a:rPr>
              <a:t>understanding.</a:t>
            </a:r>
            <a:r>
              <a:rPr sz="1200" spc="-5" dirty="0">
                <a:latin typeface="Times New Roman"/>
                <a:cs typeface="Times New Roman"/>
              </a:rPr>
              <a:t> </a:t>
            </a:r>
            <a:r>
              <a:rPr sz="1200" dirty="0">
                <a:latin typeface="Times New Roman"/>
                <a:cs typeface="Times New Roman"/>
              </a:rPr>
              <a:t>After</a:t>
            </a:r>
            <a:r>
              <a:rPr sz="1200" spc="-5" dirty="0">
                <a:latin typeface="Times New Roman"/>
                <a:cs typeface="Times New Roman"/>
              </a:rPr>
              <a:t> </a:t>
            </a:r>
            <a:r>
              <a:rPr sz="1200" dirty="0">
                <a:latin typeface="Times New Roman"/>
                <a:cs typeface="Times New Roman"/>
              </a:rPr>
              <a:t>discussing</a:t>
            </a:r>
            <a:r>
              <a:rPr sz="1200" spc="-5" dirty="0">
                <a:latin typeface="Times New Roman"/>
                <a:cs typeface="Times New Roman"/>
              </a:rPr>
              <a:t> </a:t>
            </a:r>
            <a:r>
              <a:rPr sz="1200" dirty="0">
                <a:latin typeface="Times New Roman"/>
                <a:cs typeface="Times New Roman"/>
              </a:rPr>
              <a:t>several</a:t>
            </a:r>
            <a:r>
              <a:rPr sz="1200" spc="-5" dirty="0">
                <a:latin typeface="Times New Roman"/>
                <a:cs typeface="Times New Roman"/>
              </a:rPr>
              <a:t> </a:t>
            </a:r>
            <a:r>
              <a:rPr sz="1200" dirty="0">
                <a:latin typeface="Times New Roman"/>
                <a:cs typeface="Times New Roman"/>
              </a:rPr>
              <a:t>possible</a:t>
            </a:r>
            <a:r>
              <a:rPr sz="1200" spc="-5" dirty="0">
                <a:latin typeface="Times New Roman"/>
                <a:cs typeface="Times New Roman"/>
              </a:rPr>
              <a:t> </a:t>
            </a:r>
            <a:r>
              <a:rPr sz="1200" dirty="0">
                <a:latin typeface="Times New Roman"/>
                <a:cs typeface="Times New Roman"/>
              </a:rPr>
              <a:t>solutions,</a:t>
            </a:r>
            <a:r>
              <a:rPr sz="1200" spc="-5" dirty="0">
                <a:latin typeface="Times New Roman"/>
                <a:cs typeface="Times New Roman"/>
              </a:rPr>
              <a:t> </a:t>
            </a:r>
            <a:r>
              <a:rPr sz="1200" dirty="0">
                <a:latin typeface="Times New Roman"/>
                <a:cs typeface="Times New Roman"/>
              </a:rPr>
              <a:t>agree</a:t>
            </a:r>
            <a:r>
              <a:rPr sz="1200" spc="-5"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dirty="0">
                <a:latin typeface="Times New Roman"/>
                <a:cs typeface="Times New Roman"/>
              </a:rPr>
              <a:t>a</a:t>
            </a:r>
            <a:r>
              <a:rPr sz="1200" spc="-10" dirty="0">
                <a:latin typeface="Times New Roman"/>
                <a:cs typeface="Times New Roman"/>
              </a:rPr>
              <a:t> </a:t>
            </a:r>
            <a:r>
              <a:rPr sz="1200" dirty="0">
                <a:latin typeface="Times New Roman"/>
                <a:cs typeface="Times New Roman"/>
              </a:rPr>
              <a:t>specific</a:t>
            </a:r>
            <a:r>
              <a:rPr sz="1200" spc="-5" dirty="0">
                <a:latin typeface="Times New Roman"/>
                <a:cs typeface="Times New Roman"/>
              </a:rPr>
              <a:t> </a:t>
            </a:r>
            <a:r>
              <a:rPr sz="1200" spc="-10" dirty="0">
                <a:latin typeface="Times New Roman"/>
                <a:cs typeface="Times New Roman"/>
              </a:rPr>
              <a:t>action </a:t>
            </a:r>
            <a:r>
              <a:rPr sz="1200" dirty="0">
                <a:latin typeface="Times New Roman"/>
                <a:cs typeface="Times New Roman"/>
              </a:rPr>
              <a:t>plan.</a:t>
            </a:r>
            <a:r>
              <a:rPr sz="1200" spc="-5" dirty="0">
                <a:latin typeface="Times New Roman"/>
                <a:cs typeface="Times New Roman"/>
              </a:rPr>
              <a:t> </a:t>
            </a:r>
            <a:r>
              <a:rPr sz="1200" dirty="0">
                <a:latin typeface="Times New Roman"/>
                <a:cs typeface="Times New Roman"/>
              </a:rPr>
              <a:t>Between</a:t>
            </a:r>
            <a:r>
              <a:rPr sz="1200" spc="-5" dirty="0">
                <a:latin typeface="Times New Roman"/>
                <a:cs typeface="Times New Roman"/>
              </a:rPr>
              <a:t> </a:t>
            </a:r>
            <a:r>
              <a:rPr sz="1200" dirty="0">
                <a:latin typeface="Times New Roman"/>
                <a:cs typeface="Times New Roman"/>
              </a:rPr>
              <a:t>you</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others,</a:t>
            </a:r>
            <a:r>
              <a:rPr sz="1200" spc="-5" dirty="0">
                <a:latin typeface="Times New Roman"/>
                <a:cs typeface="Times New Roman"/>
              </a:rPr>
              <a:t> </a:t>
            </a:r>
            <a:r>
              <a:rPr sz="1200" dirty="0">
                <a:latin typeface="Times New Roman"/>
                <a:cs typeface="Times New Roman"/>
              </a:rPr>
              <a:t>determine</a:t>
            </a:r>
            <a:r>
              <a:rPr sz="1200" spc="-5" dirty="0">
                <a:latin typeface="Times New Roman"/>
                <a:cs typeface="Times New Roman"/>
              </a:rPr>
              <a:t> </a:t>
            </a:r>
            <a:r>
              <a:rPr sz="1200" dirty="0">
                <a:latin typeface="Times New Roman"/>
                <a:cs typeface="Times New Roman"/>
              </a:rPr>
              <a:t>exactly</a:t>
            </a:r>
            <a:r>
              <a:rPr sz="1200" spc="-5" dirty="0">
                <a:latin typeface="Times New Roman"/>
                <a:cs typeface="Times New Roman"/>
              </a:rPr>
              <a:t> </a:t>
            </a:r>
            <a:r>
              <a:rPr sz="1200" dirty="0">
                <a:latin typeface="Times New Roman"/>
                <a:cs typeface="Times New Roman"/>
              </a:rPr>
              <a:t>what</a:t>
            </a:r>
            <a:r>
              <a:rPr sz="1200" spc="-5" dirty="0">
                <a:latin typeface="Times New Roman"/>
                <a:cs typeface="Times New Roman"/>
              </a:rPr>
              <a:t> </a:t>
            </a:r>
            <a:r>
              <a:rPr sz="1200" dirty="0">
                <a:latin typeface="Times New Roman"/>
                <a:cs typeface="Times New Roman"/>
              </a:rPr>
              <a:t>each</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you</a:t>
            </a:r>
            <a:r>
              <a:rPr sz="1200" spc="-5" dirty="0">
                <a:latin typeface="Times New Roman"/>
                <a:cs typeface="Times New Roman"/>
              </a:rPr>
              <a:t> </a:t>
            </a:r>
            <a:r>
              <a:rPr sz="1200" dirty="0">
                <a:latin typeface="Times New Roman"/>
                <a:cs typeface="Times New Roman"/>
              </a:rPr>
              <a:t>will</a:t>
            </a:r>
            <a:r>
              <a:rPr sz="1200" spc="-5" dirty="0">
                <a:latin typeface="Times New Roman"/>
                <a:cs typeface="Times New Roman"/>
              </a:rPr>
              <a:t>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doing</a:t>
            </a:r>
            <a:r>
              <a:rPr sz="1200" spc="-5" dirty="0">
                <a:latin typeface="Times New Roman"/>
                <a:cs typeface="Times New Roman"/>
              </a:rPr>
              <a:t> </a:t>
            </a:r>
            <a:r>
              <a:rPr sz="1200" spc="-25" dirty="0">
                <a:latin typeface="Times New Roman"/>
                <a:cs typeface="Times New Roman"/>
              </a:rPr>
              <a:t>and </a:t>
            </a:r>
            <a:r>
              <a:rPr sz="1200" dirty="0">
                <a:latin typeface="Times New Roman"/>
                <a:cs typeface="Times New Roman"/>
              </a:rPr>
              <a:t>when.</a:t>
            </a:r>
            <a:r>
              <a:rPr sz="1200" spc="-10" dirty="0">
                <a:latin typeface="Times New Roman"/>
                <a:cs typeface="Times New Roman"/>
              </a:rPr>
              <a:t> </a:t>
            </a:r>
            <a:r>
              <a:rPr sz="1200" dirty="0">
                <a:latin typeface="Times New Roman"/>
                <a:cs typeface="Times New Roman"/>
              </a:rPr>
              <a:t>Be sure to clarify expectations</a:t>
            </a:r>
            <a:r>
              <a:rPr sz="1200" spc="-5" dirty="0">
                <a:latin typeface="Times New Roman"/>
                <a:cs typeface="Times New Roman"/>
              </a:rPr>
              <a:t> </a:t>
            </a:r>
            <a:r>
              <a:rPr sz="1200" dirty="0">
                <a:latin typeface="Times New Roman"/>
                <a:cs typeface="Times New Roman"/>
              </a:rPr>
              <a:t>before moving on. Determine what </a:t>
            </a:r>
            <a:r>
              <a:rPr sz="1200" spc="-10" dirty="0">
                <a:latin typeface="Times New Roman"/>
                <a:cs typeface="Times New Roman"/>
              </a:rPr>
              <a:t>follow-</a:t>
            </a:r>
            <a:r>
              <a:rPr sz="1200" dirty="0">
                <a:latin typeface="Times New Roman"/>
                <a:cs typeface="Times New Roman"/>
              </a:rPr>
              <a:t>up </a:t>
            </a:r>
            <a:r>
              <a:rPr sz="1200" spc="-25" dirty="0">
                <a:latin typeface="Times New Roman"/>
                <a:cs typeface="Times New Roman"/>
              </a:rPr>
              <a:t>is </a:t>
            </a:r>
            <a:r>
              <a:rPr sz="1200" dirty="0">
                <a:latin typeface="Times New Roman"/>
                <a:cs typeface="Times New Roman"/>
              </a:rPr>
              <a:t>needed</a:t>
            </a:r>
            <a:r>
              <a:rPr sz="1200" spc="-2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ease</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It</a:t>
            </a:r>
            <a:r>
              <a:rPr sz="1200" spc="-5" dirty="0">
                <a:latin typeface="Times New Roman"/>
                <a:cs typeface="Times New Roman"/>
              </a:rPr>
              <a:t> </a:t>
            </a:r>
            <a:r>
              <a:rPr sz="1200" dirty="0">
                <a:latin typeface="Times New Roman"/>
                <a:cs typeface="Times New Roman"/>
              </a:rPr>
              <a:t>is</a:t>
            </a:r>
            <a:r>
              <a:rPr sz="1200" spc="-5" dirty="0">
                <a:latin typeface="Times New Roman"/>
                <a:cs typeface="Times New Roman"/>
              </a:rPr>
              <a:t> </a:t>
            </a:r>
            <a:r>
              <a:rPr sz="1200" dirty="0">
                <a:latin typeface="Times New Roman"/>
                <a:cs typeface="Times New Roman"/>
              </a:rPr>
              <a:t>particularly</a:t>
            </a:r>
            <a:r>
              <a:rPr sz="1200" spc="-5" dirty="0">
                <a:latin typeface="Times New Roman"/>
                <a:cs typeface="Times New Roman"/>
              </a:rPr>
              <a:t> </a:t>
            </a:r>
            <a:r>
              <a:rPr sz="1200" dirty="0">
                <a:latin typeface="Times New Roman"/>
                <a:cs typeface="Times New Roman"/>
              </a:rPr>
              <a:t>important</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keep</a:t>
            </a:r>
            <a:r>
              <a:rPr sz="1200" spc="-1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others</a:t>
            </a:r>
            <a:r>
              <a:rPr sz="1200" spc="-5" dirty="0">
                <a:latin typeface="Times New Roman"/>
                <a:cs typeface="Times New Roman"/>
              </a:rPr>
              <a:t> </a:t>
            </a:r>
            <a:r>
              <a:rPr sz="1200" dirty="0">
                <a:latin typeface="Times New Roman"/>
                <a:cs typeface="Times New Roman"/>
              </a:rPr>
              <a:t>at</a:t>
            </a:r>
            <a:r>
              <a:rPr sz="1200" spc="-5" dirty="0">
                <a:latin typeface="Times New Roman"/>
                <a:cs typeface="Times New Roman"/>
              </a:rPr>
              <a:t> </a:t>
            </a:r>
            <a:r>
              <a:rPr sz="1200" dirty="0">
                <a:latin typeface="Times New Roman"/>
                <a:cs typeface="Times New Roman"/>
              </a:rPr>
              <a:t>least</a:t>
            </a:r>
            <a:r>
              <a:rPr sz="1200" spc="-5" dirty="0">
                <a:latin typeface="Times New Roman"/>
                <a:cs typeface="Times New Roman"/>
              </a:rPr>
              <a:t> </a:t>
            </a:r>
            <a:r>
              <a:rPr sz="1200" spc="-10" dirty="0">
                <a:latin typeface="Times New Roman"/>
                <a:cs typeface="Times New Roman"/>
              </a:rPr>
              <a:t>partially </a:t>
            </a:r>
            <a:r>
              <a:rPr sz="1200" dirty="0">
                <a:latin typeface="Times New Roman"/>
                <a:cs typeface="Times New Roman"/>
              </a:rPr>
              <a:t>responsible</a:t>
            </a:r>
            <a:r>
              <a:rPr sz="1200" spc="-45" dirty="0">
                <a:latin typeface="Times New Roman"/>
                <a:cs typeface="Times New Roman"/>
              </a:rPr>
              <a:t> </a:t>
            </a:r>
            <a:r>
              <a:rPr sz="1200" dirty="0">
                <a:latin typeface="Times New Roman"/>
                <a:cs typeface="Times New Roman"/>
              </a:rPr>
              <a:t>for</a:t>
            </a:r>
            <a:r>
              <a:rPr sz="1200" spc="-15" dirty="0">
                <a:latin typeface="Times New Roman"/>
                <a:cs typeface="Times New Roman"/>
              </a:rPr>
              <a:t> </a:t>
            </a:r>
            <a:r>
              <a:rPr sz="1200" dirty="0">
                <a:latin typeface="Times New Roman"/>
                <a:cs typeface="Times New Roman"/>
              </a:rPr>
              <a:t>resolving</a:t>
            </a:r>
            <a:r>
              <a:rPr sz="1200" spc="-15" dirty="0">
                <a:latin typeface="Times New Roman"/>
                <a:cs typeface="Times New Roman"/>
              </a:rPr>
              <a:t> </a:t>
            </a:r>
            <a:r>
              <a:rPr sz="1200" dirty="0">
                <a:latin typeface="Times New Roman"/>
                <a:cs typeface="Times New Roman"/>
              </a:rPr>
              <a:t>the</a:t>
            </a:r>
            <a:r>
              <a:rPr sz="1200" spc="-30" dirty="0">
                <a:latin typeface="Times New Roman"/>
                <a:cs typeface="Times New Roman"/>
              </a:rPr>
              <a:t> </a:t>
            </a:r>
            <a:r>
              <a:rPr sz="1200" dirty="0">
                <a:latin typeface="Times New Roman"/>
                <a:cs typeface="Times New Roman"/>
              </a:rPr>
              <a:t>conflict,</a:t>
            </a:r>
            <a:r>
              <a:rPr sz="1200" spc="-15" dirty="0">
                <a:latin typeface="Times New Roman"/>
                <a:cs typeface="Times New Roman"/>
              </a:rPr>
              <a:t> </a:t>
            </a:r>
            <a:r>
              <a:rPr sz="1200" dirty="0">
                <a:latin typeface="Times New Roman"/>
                <a:cs typeface="Times New Roman"/>
              </a:rPr>
              <a:t>knowing</a:t>
            </a:r>
            <a:r>
              <a:rPr sz="1200" spc="-2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your</a:t>
            </a:r>
            <a:r>
              <a:rPr sz="1200" spc="-20" dirty="0">
                <a:latin typeface="Times New Roman"/>
                <a:cs typeface="Times New Roman"/>
              </a:rPr>
              <a:t> </a:t>
            </a:r>
            <a:r>
              <a:rPr sz="1200" dirty="0">
                <a:latin typeface="Times New Roman"/>
                <a:cs typeface="Times New Roman"/>
              </a:rPr>
              <a:t>support</a:t>
            </a:r>
            <a:r>
              <a:rPr sz="1200" spc="-10" dirty="0">
                <a:latin typeface="Times New Roman"/>
                <a:cs typeface="Times New Roman"/>
              </a:rPr>
              <a:t> </a:t>
            </a:r>
            <a:r>
              <a:rPr sz="1200" dirty="0">
                <a:latin typeface="Times New Roman"/>
                <a:cs typeface="Times New Roman"/>
              </a:rPr>
              <a:t>is</a:t>
            </a:r>
            <a:r>
              <a:rPr sz="1200" spc="-20" dirty="0">
                <a:latin typeface="Times New Roman"/>
                <a:cs typeface="Times New Roman"/>
              </a:rPr>
              <a:t> </a:t>
            </a:r>
            <a:r>
              <a:rPr sz="1200" dirty="0">
                <a:latin typeface="Times New Roman"/>
                <a:cs typeface="Times New Roman"/>
              </a:rPr>
              <a:t>available.</a:t>
            </a:r>
            <a:r>
              <a:rPr sz="1200" spc="-15" dirty="0">
                <a:latin typeface="Times New Roman"/>
                <a:cs typeface="Times New Roman"/>
              </a:rPr>
              <a:t> </a:t>
            </a:r>
            <a:r>
              <a:rPr sz="1200" spc="-10" dirty="0">
                <a:latin typeface="Times New Roman"/>
                <a:cs typeface="Times New Roman"/>
              </a:rPr>
              <a:t>Encouraging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other(s)</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take</a:t>
            </a:r>
            <a:r>
              <a:rPr sz="1200" spc="-5" dirty="0">
                <a:latin typeface="Times New Roman"/>
                <a:cs typeface="Times New Roman"/>
              </a:rPr>
              <a:t> </a:t>
            </a:r>
            <a:r>
              <a:rPr sz="1200" dirty="0">
                <a:latin typeface="Times New Roman"/>
                <a:cs typeface="Times New Roman"/>
              </a:rPr>
              <a:t>responsibility</a:t>
            </a:r>
            <a:r>
              <a:rPr sz="1200" spc="-1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showing</a:t>
            </a:r>
            <a:r>
              <a:rPr sz="1200" spc="-5" dirty="0">
                <a:latin typeface="Times New Roman"/>
                <a:cs typeface="Times New Roman"/>
              </a:rPr>
              <a:t> </a:t>
            </a:r>
            <a:r>
              <a:rPr sz="1200" dirty="0">
                <a:latin typeface="Times New Roman"/>
                <a:cs typeface="Times New Roman"/>
              </a:rPr>
              <a:t>confidence</a:t>
            </a:r>
            <a:r>
              <a:rPr sz="1200" spc="-5" dirty="0">
                <a:latin typeface="Times New Roman"/>
                <a:cs typeface="Times New Roman"/>
              </a:rPr>
              <a:t> </a:t>
            </a:r>
            <a:r>
              <a:rPr sz="1200" dirty="0">
                <a:latin typeface="Times New Roman"/>
                <a:cs typeface="Times New Roman"/>
              </a:rPr>
              <a:t>is</a:t>
            </a:r>
            <a:r>
              <a:rPr sz="1200" spc="-5" dirty="0">
                <a:latin typeface="Times New Roman"/>
                <a:cs typeface="Times New Roman"/>
              </a:rPr>
              <a:t> </a:t>
            </a:r>
            <a:r>
              <a:rPr sz="1200" dirty="0">
                <a:latin typeface="Times New Roman"/>
                <a:cs typeface="Times New Roman"/>
              </a:rPr>
              <a:t>one</a:t>
            </a:r>
            <a:r>
              <a:rPr sz="1200" spc="-5" dirty="0">
                <a:latin typeface="Times New Roman"/>
                <a:cs typeface="Times New Roman"/>
              </a:rPr>
              <a:t> </a:t>
            </a:r>
            <a:r>
              <a:rPr sz="1200" dirty="0">
                <a:latin typeface="Times New Roman"/>
                <a:cs typeface="Times New Roman"/>
              </a:rPr>
              <a:t>way</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maintain</a:t>
            </a:r>
            <a:r>
              <a:rPr sz="1200" spc="-5" dirty="0">
                <a:latin typeface="Times New Roman"/>
                <a:cs typeface="Times New Roman"/>
              </a:rPr>
              <a:t> </a:t>
            </a:r>
            <a:r>
              <a:rPr sz="1200" spc="-25" dirty="0">
                <a:latin typeface="Times New Roman"/>
                <a:cs typeface="Times New Roman"/>
              </a:rPr>
              <a:t>or </a:t>
            </a:r>
            <a:r>
              <a:rPr sz="1200" dirty="0">
                <a:latin typeface="Times New Roman"/>
                <a:cs typeface="Times New Roman"/>
              </a:rPr>
              <a:t>enhance</a:t>
            </a:r>
            <a:r>
              <a:rPr sz="1200" spc="25" dirty="0">
                <a:latin typeface="Times New Roman"/>
                <a:cs typeface="Times New Roman"/>
              </a:rPr>
              <a:t> </a:t>
            </a:r>
            <a:r>
              <a:rPr sz="1200" spc="-10" dirty="0">
                <a:latin typeface="Times New Roman"/>
                <a:cs typeface="Times New Roman"/>
              </a:rPr>
              <a:t>self-esteem.</a:t>
            </a:r>
            <a:endParaRPr sz="12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312610"/>
            <a:ext cx="5753735" cy="1083945"/>
          </a:xfrm>
          <a:prstGeom prst="rect">
            <a:avLst/>
          </a:prstGeom>
        </p:spPr>
        <p:txBody>
          <a:bodyPr vert="horz" wrap="square" lIns="0" tIns="20320" rIns="0" bIns="0" rtlCol="0">
            <a:spAutoFit/>
          </a:bodyPr>
          <a:lstStyle/>
          <a:p>
            <a:pPr marL="241300" marR="5080" indent="-228600">
              <a:lnSpc>
                <a:spcPct val="95800"/>
              </a:lnSpc>
              <a:spcBef>
                <a:spcPts val="160"/>
              </a:spcBef>
            </a:pPr>
            <a:r>
              <a:rPr sz="1200" dirty="0">
                <a:latin typeface="Times New Roman"/>
                <a:cs typeface="Times New Roman"/>
              </a:rPr>
              <a:t>6.</a:t>
            </a:r>
            <a:r>
              <a:rPr sz="1200" spc="120" dirty="0">
                <a:latin typeface="Times New Roman"/>
                <a:cs typeface="Times New Roman"/>
              </a:rPr>
              <a:t>  </a:t>
            </a:r>
            <a:r>
              <a:rPr sz="1200" b="1" dirty="0">
                <a:latin typeface="Times New Roman"/>
                <a:cs typeface="Times New Roman"/>
              </a:rPr>
              <a:t>Express</a:t>
            </a:r>
            <a:r>
              <a:rPr sz="1200" b="1" spc="-5" dirty="0">
                <a:latin typeface="Times New Roman"/>
                <a:cs typeface="Times New Roman"/>
              </a:rPr>
              <a:t> </a:t>
            </a:r>
            <a:r>
              <a:rPr sz="1200" b="1" dirty="0">
                <a:latin typeface="Times New Roman"/>
                <a:cs typeface="Times New Roman"/>
              </a:rPr>
              <a:t>appreciation</a:t>
            </a:r>
            <a:r>
              <a:rPr sz="1200" b="1" spc="-10" dirty="0">
                <a:latin typeface="Times New Roman"/>
                <a:cs typeface="Times New Roman"/>
              </a:rPr>
              <a:t> </a:t>
            </a:r>
            <a:r>
              <a:rPr sz="1200" b="1" dirty="0">
                <a:latin typeface="Times New Roman"/>
                <a:cs typeface="Times New Roman"/>
              </a:rPr>
              <a:t>for</a:t>
            </a:r>
            <a:r>
              <a:rPr sz="1200" b="1" spc="-15" dirty="0">
                <a:latin typeface="Times New Roman"/>
                <a:cs typeface="Times New Roman"/>
              </a:rPr>
              <a:t> </a:t>
            </a:r>
            <a:r>
              <a:rPr sz="1200" b="1" dirty="0">
                <a:latin typeface="Times New Roman"/>
                <a:cs typeface="Times New Roman"/>
              </a:rPr>
              <a:t>each</a:t>
            </a:r>
            <a:r>
              <a:rPr sz="1200" b="1" spc="-10" dirty="0">
                <a:latin typeface="Times New Roman"/>
                <a:cs typeface="Times New Roman"/>
              </a:rPr>
              <a:t> </a:t>
            </a:r>
            <a:r>
              <a:rPr sz="1200" b="1" dirty="0">
                <a:latin typeface="Times New Roman"/>
                <a:cs typeface="Times New Roman"/>
              </a:rPr>
              <a:t>person’s</a:t>
            </a:r>
            <a:r>
              <a:rPr sz="1200" b="1" spc="-10" dirty="0">
                <a:latin typeface="Times New Roman"/>
                <a:cs typeface="Times New Roman"/>
              </a:rPr>
              <a:t> </a:t>
            </a:r>
            <a:r>
              <a:rPr sz="1200" b="1" dirty="0">
                <a:latin typeface="Times New Roman"/>
                <a:cs typeface="Times New Roman"/>
              </a:rPr>
              <a:t>willingness</a:t>
            </a:r>
            <a:r>
              <a:rPr sz="1200" b="1" spc="-10" dirty="0">
                <a:latin typeface="Times New Roman"/>
                <a:cs typeface="Times New Roman"/>
              </a:rPr>
              <a:t> </a:t>
            </a:r>
            <a:r>
              <a:rPr sz="1200" b="1" dirty="0">
                <a:latin typeface="Times New Roman"/>
                <a:cs typeface="Times New Roman"/>
              </a:rPr>
              <a:t>to</a:t>
            </a:r>
            <a:r>
              <a:rPr sz="1200" b="1" spc="-15" dirty="0">
                <a:latin typeface="Times New Roman"/>
                <a:cs typeface="Times New Roman"/>
              </a:rPr>
              <a:t> </a:t>
            </a:r>
            <a:r>
              <a:rPr sz="1200" b="1" dirty="0">
                <a:latin typeface="Times New Roman"/>
                <a:cs typeface="Times New Roman"/>
              </a:rPr>
              <a:t>handle</a:t>
            </a:r>
            <a:r>
              <a:rPr sz="1200" b="1" spc="-10" dirty="0">
                <a:latin typeface="Times New Roman"/>
                <a:cs typeface="Times New Roman"/>
              </a:rPr>
              <a:t> </a:t>
            </a:r>
            <a:r>
              <a:rPr sz="1200" b="1" dirty="0">
                <a:latin typeface="Times New Roman"/>
                <a:cs typeface="Times New Roman"/>
              </a:rPr>
              <a:t>this</a:t>
            </a:r>
            <a:r>
              <a:rPr sz="1200" b="1" spc="-10" dirty="0">
                <a:latin typeface="Times New Roman"/>
                <a:cs typeface="Times New Roman"/>
              </a:rPr>
              <a:t> </a:t>
            </a:r>
            <a:r>
              <a:rPr sz="1200" b="1" dirty="0">
                <a:latin typeface="Times New Roman"/>
                <a:cs typeface="Times New Roman"/>
              </a:rPr>
              <a:t>situation</a:t>
            </a:r>
            <a:r>
              <a:rPr sz="1200" b="1" spc="-10" dirty="0">
                <a:latin typeface="Times New Roman"/>
                <a:cs typeface="Times New Roman"/>
              </a:rPr>
              <a:t> positively.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sincere. End on</a:t>
            </a:r>
            <a:r>
              <a:rPr sz="1200" spc="15" dirty="0">
                <a:latin typeface="Times New Roman"/>
                <a:cs typeface="Times New Roman"/>
              </a:rPr>
              <a:t> </a:t>
            </a:r>
            <a:r>
              <a:rPr sz="1200" dirty="0">
                <a:latin typeface="Times New Roman"/>
                <a:cs typeface="Times New Roman"/>
              </a:rPr>
              <a:t>an</a:t>
            </a:r>
            <a:r>
              <a:rPr sz="1200" spc="5" dirty="0">
                <a:latin typeface="Times New Roman"/>
                <a:cs typeface="Times New Roman"/>
              </a:rPr>
              <a:t> </a:t>
            </a:r>
            <a:r>
              <a:rPr sz="1200" dirty="0">
                <a:latin typeface="Times New Roman"/>
                <a:cs typeface="Times New Roman"/>
              </a:rPr>
              <a:t>encouraging</a:t>
            </a:r>
            <a:r>
              <a:rPr sz="1200" spc="-25" dirty="0">
                <a:latin typeface="Times New Roman"/>
                <a:cs typeface="Times New Roman"/>
              </a:rPr>
              <a:t> </a:t>
            </a:r>
            <a:r>
              <a:rPr sz="1200" dirty="0">
                <a:latin typeface="Times New Roman"/>
                <a:cs typeface="Times New Roman"/>
              </a:rPr>
              <a:t>note.</a:t>
            </a:r>
            <a:r>
              <a:rPr sz="1200" spc="10" dirty="0">
                <a:latin typeface="Times New Roman"/>
                <a:cs typeface="Times New Roman"/>
              </a:rPr>
              <a:t> </a:t>
            </a:r>
            <a:r>
              <a:rPr sz="1200" dirty="0">
                <a:latin typeface="Times New Roman"/>
                <a:cs typeface="Times New Roman"/>
              </a:rPr>
              <a:t>This is</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time to bring</a:t>
            </a:r>
            <a:r>
              <a:rPr sz="1200" spc="-10" dirty="0">
                <a:latin typeface="Times New Roman"/>
                <a:cs typeface="Times New Roman"/>
              </a:rPr>
              <a:t> </a:t>
            </a:r>
            <a:r>
              <a:rPr sz="1200" dirty="0">
                <a:latin typeface="Times New Roman"/>
                <a:cs typeface="Times New Roman"/>
              </a:rPr>
              <a:t>a positive</a:t>
            </a:r>
            <a:r>
              <a:rPr sz="1200" spc="5" dirty="0">
                <a:latin typeface="Times New Roman"/>
                <a:cs typeface="Times New Roman"/>
              </a:rPr>
              <a:t> </a:t>
            </a:r>
            <a:r>
              <a:rPr sz="1200" dirty="0">
                <a:latin typeface="Times New Roman"/>
                <a:cs typeface="Times New Roman"/>
              </a:rPr>
              <a:t>ending</a:t>
            </a:r>
            <a:r>
              <a:rPr sz="1200" spc="-10" dirty="0">
                <a:latin typeface="Times New Roman"/>
                <a:cs typeface="Times New Roman"/>
              </a:rPr>
              <a:t> </a:t>
            </a:r>
            <a:r>
              <a:rPr sz="1200" spc="-25" dirty="0">
                <a:latin typeface="Times New Roman"/>
                <a:cs typeface="Times New Roman"/>
              </a:rPr>
              <a:t>to</a:t>
            </a:r>
            <a:r>
              <a:rPr sz="1200" spc="500" dirty="0">
                <a:latin typeface="Times New Roman"/>
                <a:cs typeface="Times New Roman"/>
              </a:rPr>
              <a:t> </a:t>
            </a:r>
            <a:r>
              <a:rPr sz="1200" dirty="0">
                <a:latin typeface="Times New Roman"/>
                <a:cs typeface="Times New Roman"/>
              </a:rPr>
              <a:t>what</a:t>
            </a:r>
            <a:r>
              <a:rPr sz="1200" spc="-20" dirty="0">
                <a:latin typeface="Times New Roman"/>
                <a:cs typeface="Times New Roman"/>
              </a:rPr>
              <a:t> </a:t>
            </a:r>
            <a:r>
              <a:rPr sz="1200" dirty="0">
                <a:latin typeface="Times New Roman"/>
                <a:cs typeface="Times New Roman"/>
              </a:rPr>
              <a:t>might</a:t>
            </a:r>
            <a:r>
              <a:rPr sz="1200" spc="-5" dirty="0">
                <a:latin typeface="Times New Roman"/>
                <a:cs typeface="Times New Roman"/>
              </a:rPr>
              <a:t> </a:t>
            </a:r>
            <a:r>
              <a:rPr sz="1200" dirty="0">
                <a:latin typeface="Times New Roman"/>
                <a:cs typeface="Times New Roman"/>
              </a:rPr>
              <a:t>have</a:t>
            </a:r>
            <a:r>
              <a:rPr sz="1200" spc="-5" dirty="0">
                <a:latin typeface="Times New Roman"/>
                <a:cs typeface="Times New Roman"/>
              </a:rPr>
              <a:t> </a:t>
            </a:r>
            <a:r>
              <a:rPr sz="1200" dirty="0">
                <a:latin typeface="Times New Roman"/>
                <a:cs typeface="Times New Roman"/>
              </a:rPr>
              <a:t>been</a:t>
            </a:r>
            <a:r>
              <a:rPr sz="1200" spc="-5" dirty="0">
                <a:latin typeface="Times New Roman"/>
                <a:cs typeface="Times New Roman"/>
              </a:rPr>
              <a:t> </a:t>
            </a:r>
            <a:r>
              <a:rPr sz="1200" dirty="0">
                <a:latin typeface="Times New Roman"/>
                <a:cs typeface="Times New Roman"/>
              </a:rPr>
              <a:t>an</a:t>
            </a:r>
            <a:r>
              <a:rPr sz="1200" spc="-5" dirty="0">
                <a:latin typeface="Times New Roman"/>
                <a:cs typeface="Times New Roman"/>
              </a:rPr>
              <a:t> </a:t>
            </a:r>
            <a:r>
              <a:rPr sz="1200" dirty="0">
                <a:latin typeface="Times New Roman"/>
                <a:cs typeface="Times New Roman"/>
              </a:rPr>
              <a:t>uncomfortable</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emotional</a:t>
            </a:r>
            <a:r>
              <a:rPr sz="1200" spc="-5" dirty="0">
                <a:latin typeface="Times New Roman"/>
                <a:cs typeface="Times New Roman"/>
              </a:rPr>
              <a:t> </a:t>
            </a:r>
            <a:r>
              <a:rPr sz="1200" dirty="0">
                <a:latin typeface="Times New Roman"/>
                <a:cs typeface="Times New Roman"/>
              </a:rPr>
              <a:t>discussion.</a:t>
            </a:r>
            <a:r>
              <a:rPr sz="1200" spc="-5" dirty="0">
                <a:latin typeface="Times New Roman"/>
                <a:cs typeface="Times New Roman"/>
              </a:rPr>
              <a:t> </a:t>
            </a:r>
            <a:r>
              <a:rPr sz="1200" dirty="0">
                <a:latin typeface="Times New Roman"/>
                <a:cs typeface="Times New Roman"/>
              </a:rPr>
              <a:t>Sincerely</a:t>
            </a:r>
            <a:r>
              <a:rPr sz="1200" spc="-15" dirty="0">
                <a:latin typeface="Times New Roman"/>
                <a:cs typeface="Times New Roman"/>
              </a:rPr>
              <a:t> </a:t>
            </a:r>
            <a:r>
              <a:rPr sz="1200" dirty="0">
                <a:latin typeface="Times New Roman"/>
                <a:cs typeface="Times New Roman"/>
              </a:rPr>
              <a:t>thank</a:t>
            </a:r>
            <a:r>
              <a:rPr sz="1200" spc="-5" dirty="0">
                <a:latin typeface="Times New Roman"/>
                <a:cs typeface="Times New Roman"/>
              </a:rPr>
              <a:t> </a:t>
            </a:r>
            <a:r>
              <a:rPr sz="1200" spc="-25" dirty="0">
                <a:latin typeface="Times New Roman"/>
                <a:cs typeface="Times New Roman"/>
              </a:rPr>
              <a:t>the </a:t>
            </a:r>
            <a:r>
              <a:rPr sz="1200" dirty="0">
                <a:latin typeface="Times New Roman"/>
                <a:cs typeface="Times New Roman"/>
              </a:rPr>
              <a:t>preceptee</a:t>
            </a:r>
            <a:r>
              <a:rPr sz="1200" spc="-5"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cooperating</a:t>
            </a:r>
            <a:r>
              <a:rPr sz="1200" spc="-5" dirty="0">
                <a:latin typeface="Times New Roman"/>
                <a:cs typeface="Times New Roman"/>
              </a:rPr>
              <a:t> </a:t>
            </a:r>
            <a:r>
              <a:rPr sz="1200" dirty="0">
                <a:latin typeface="Times New Roman"/>
                <a:cs typeface="Times New Roman"/>
              </a:rPr>
              <a:t>with</a:t>
            </a:r>
            <a:r>
              <a:rPr sz="1200" spc="-10" dirty="0">
                <a:latin typeface="Times New Roman"/>
                <a:cs typeface="Times New Roman"/>
              </a:rPr>
              <a:t> </a:t>
            </a:r>
            <a:r>
              <a:rPr sz="1200" dirty="0">
                <a:latin typeface="Times New Roman"/>
                <a:cs typeface="Times New Roman"/>
              </a:rPr>
              <a:t>you</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working</a:t>
            </a:r>
            <a:r>
              <a:rPr sz="1200" spc="-5" dirty="0">
                <a:latin typeface="Times New Roman"/>
                <a:cs typeface="Times New Roman"/>
              </a:rPr>
              <a:t> </a:t>
            </a:r>
            <a:r>
              <a:rPr sz="1200" dirty="0">
                <a:latin typeface="Times New Roman"/>
                <a:cs typeface="Times New Roman"/>
              </a:rPr>
              <a:t>together</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resolve</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spc="-10" dirty="0">
                <a:latin typeface="Times New Roman"/>
                <a:cs typeface="Times New Roman"/>
              </a:rPr>
              <a:t>conflict. </a:t>
            </a:r>
            <a:r>
              <a:rPr sz="1200" dirty="0">
                <a:latin typeface="Times New Roman"/>
                <a:cs typeface="Times New Roman"/>
              </a:rPr>
              <a:t>Showing</a:t>
            </a:r>
            <a:r>
              <a:rPr sz="1200" spc="-10" dirty="0">
                <a:latin typeface="Times New Roman"/>
                <a:cs typeface="Times New Roman"/>
              </a:rPr>
              <a:t> </a:t>
            </a:r>
            <a:r>
              <a:rPr sz="1200" dirty="0">
                <a:latin typeface="Times New Roman"/>
                <a:cs typeface="Times New Roman"/>
              </a:rPr>
              <a:t>appreciation</a:t>
            </a:r>
            <a:r>
              <a:rPr sz="1200" spc="-15" dirty="0">
                <a:latin typeface="Times New Roman"/>
                <a:cs typeface="Times New Roman"/>
              </a:rPr>
              <a:t> </a:t>
            </a:r>
            <a:r>
              <a:rPr sz="1200" dirty="0">
                <a:latin typeface="Times New Roman"/>
                <a:cs typeface="Times New Roman"/>
              </a:rPr>
              <a:t>encourages</a:t>
            </a:r>
            <a:r>
              <a:rPr sz="1200" spc="-10" dirty="0">
                <a:latin typeface="Times New Roman"/>
                <a:cs typeface="Times New Roman"/>
              </a:rPr>
              <a:t> </a:t>
            </a:r>
            <a:r>
              <a:rPr sz="1200" dirty="0">
                <a:latin typeface="Times New Roman"/>
                <a:cs typeface="Times New Roman"/>
              </a:rPr>
              <a:t>preceptees</a:t>
            </a:r>
            <a:r>
              <a:rPr sz="1200" spc="-5" dirty="0">
                <a:latin typeface="Times New Roman"/>
                <a:cs typeface="Times New Roman"/>
              </a:rPr>
              <a:t> </a:t>
            </a:r>
            <a:r>
              <a:rPr sz="1200" dirty="0">
                <a:latin typeface="Times New Roman"/>
                <a:cs typeface="Times New Roman"/>
              </a:rPr>
              <a:t>and</a:t>
            </a:r>
            <a:r>
              <a:rPr sz="1200" spc="-10" dirty="0">
                <a:latin typeface="Times New Roman"/>
                <a:cs typeface="Times New Roman"/>
              </a:rPr>
              <a:t> </a:t>
            </a:r>
            <a:r>
              <a:rPr sz="1200" dirty="0">
                <a:latin typeface="Times New Roman"/>
                <a:cs typeface="Times New Roman"/>
              </a:rPr>
              <a:t>other</a:t>
            </a:r>
            <a:r>
              <a:rPr sz="1200" spc="-10" dirty="0">
                <a:latin typeface="Times New Roman"/>
                <a:cs typeface="Times New Roman"/>
              </a:rPr>
              <a:t> </a:t>
            </a:r>
            <a:r>
              <a:rPr sz="1200" dirty="0">
                <a:latin typeface="Times New Roman"/>
                <a:cs typeface="Times New Roman"/>
              </a:rPr>
              <a:t>team</a:t>
            </a:r>
            <a:r>
              <a:rPr sz="1200" spc="-10" dirty="0">
                <a:latin typeface="Times New Roman"/>
                <a:cs typeface="Times New Roman"/>
              </a:rPr>
              <a:t> </a:t>
            </a:r>
            <a:r>
              <a:rPr sz="1200" dirty="0">
                <a:latin typeface="Times New Roman"/>
                <a:cs typeface="Times New Roman"/>
              </a:rPr>
              <a:t>member(s)</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handle</a:t>
            </a:r>
            <a:r>
              <a:rPr sz="1200" spc="-5" dirty="0">
                <a:latin typeface="Times New Roman"/>
                <a:cs typeface="Times New Roman"/>
              </a:rPr>
              <a:t> </a:t>
            </a:r>
            <a:r>
              <a:rPr sz="1200" spc="-10" dirty="0">
                <a:latin typeface="Times New Roman"/>
                <a:cs typeface="Times New Roman"/>
              </a:rPr>
              <a:t>minor </a:t>
            </a:r>
            <a:r>
              <a:rPr sz="1200" dirty="0">
                <a:latin typeface="Times New Roman"/>
                <a:cs typeface="Times New Roman"/>
              </a:rPr>
              <a:t>differences</a:t>
            </a:r>
            <a:r>
              <a:rPr sz="1200" spc="-25" dirty="0">
                <a:latin typeface="Times New Roman"/>
                <a:cs typeface="Times New Roman"/>
              </a:rPr>
              <a:t> </a:t>
            </a:r>
            <a:r>
              <a:rPr sz="1200" dirty="0">
                <a:latin typeface="Times New Roman"/>
                <a:cs typeface="Times New Roman"/>
              </a:rPr>
              <a:t>before</a:t>
            </a:r>
            <a:r>
              <a:rPr sz="1200" spc="-10" dirty="0">
                <a:latin typeface="Times New Roman"/>
                <a:cs typeface="Times New Roman"/>
              </a:rPr>
              <a:t> </a:t>
            </a:r>
            <a:r>
              <a:rPr sz="1200" dirty="0">
                <a:latin typeface="Times New Roman"/>
                <a:cs typeface="Times New Roman"/>
              </a:rPr>
              <a:t>they</a:t>
            </a:r>
            <a:r>
              <a:rPr sz="1200" spc="-35" dirty="0">
                <a:latin typeface="Times New Roman"/>
                <a:cs typeface="Times New Roman"/>
              </a:rPr>
              <a:t> </a:t>
            </a:r>
            <a:r>
              <a:rPr sz="1200" dirty="0">
                <a:latin typeface="Times New Roman"/>
                <a:cs typeface="Times New Roman"/>
              </a:rPr>
              <a:t>escalate</a:t>
            </a:r>
            <a:r>
              <a:rPr sz="1200" spc="-15" dirty="0">
                <a:latin typeface="Times New Roman"/>
                <a:cs typeface="Times New Roman"/>
              </a:rPr>
              <a:t> </a:t>
            </a:r>
            <a:r>
              <a:rPr sz="1200" dirty="0">
                <a:latin typeface="Times New Roman"/>
                <a:cs typeface="Times New Roman"/>
              </a:rPr>
              <a:t>into</a:t>
            </a:r>
            <a:r>
              <a:rPr sz="1200" spc="-15" dirty="0">
                <a:latin typeface="Times New Roman"/>
                <a:cs typeface="Times New Roman"/>
              </a:rPr>
              <a:t> </a:t>
            </a:r>
            <a:r>
              <a:rPr sz="1200" dirty="0">
                <a:latin typeface="Times New Roman"/>
                <a:cs typeface="Times New Roman"/>
              </a:rPr>
              <a:t>negative </a:t>
            </a:r>
            <a:r>
              <a:rPr sz="1200" spc="-10" dirty="0">
                <a:latin typeface="Times New Roman"/>
                <a:cs typeface="Times New Roman"/>
              </a:rPr>
              <a:t>conflict.</a:t>
            </a:r>
            <a:endParaRPr sz="12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244600" y="355765"/>
            <a:ext cx="5702300" cy="1816100"/>
          </a:xfrm>
          <a:custGeom>
            <a:avLst/>
            <a:gdLst/>
            <a:ahLst/>
            <a:cxnLst/>
            <a:rect l="l" t="t" r="r" b="b"/>
            <a:pathLst>
              <a:path w="5702300" h="1816100">
                <a:moveTo>
                  <a:pt x="0" y="1816100"/>
                </a:moveTo>
                <a:lnTo>
                  <a:pt x="5702300" y="1816100"/>
                </a:lnTo>
                <a:lnTo>
                  <a:pt x="5702300" y="0"/>
                </a:lnTo>
                <a:lnTo>
                  <a:pt x="0" y="0"/>
                </a:lnTo>
                <a:lnTo>
                  <a:pt x="0" y="1816100"/>
                </a:lnTo>
                <a:close/>
              </a:path>
            </a:pathLst>
          </a:custGeom>
          <a:ln w="9525">
            <a:solidFill>
              <a:srgbClr val="000000"/>
            </a:solidFill>
          </a:ln>
        </p:spPr>
        <p:txBody>
          <a:bodyPr wrap="square" lIns="0" tIns="0" rIns="0" bIns="0" rtlCol="0"/>
          <a:lstStyle/>
          <a:p>
            <a:endParaRPr/>
          </a:p>
        </p:txBody>
      </p:sp>
      <p:sp>
        <p:nvSpPr>
          <p:cNvPr id="3" name="object 3"/>
          <p:cNvSpPr txBox="1">
            <a:spLocks noGrp="1"/>
          </p:cNvSpPr>
          <p:nvPr>
            <p:ph type="title"/>
          </p:nvPr>
        </p:nvSpPr>
        <p:spPr>
          <a:xfrm>
            <a:off x="1328419" y="379895"/>
            <a:ext cx="3444875" cy="193040"/>
          </a:xfrm>
          <a:prstGeom prst="rect">
            <a:avLst/>
          </a:prstGeom>
        </p:spPr>
        <p:txBody>
          <a:bodyPr vert="horz" wrap="square" lIns="0" tIns="12065" rIns="0" bIns="0" rtlCol="0">
            <a:spAutoFit/>
          </a:bodyPr>
          <a:lstStyle/>
          <a:p>
            <a:pPr marL="12700">
              <a:lnSpc>
                <a:spcPct val="100000"/>
              </a:lnSpc>
              <a:spcBef>
                <a:spcPts val="95"/>
              </a:spcBef>
            </a:pPr>
            <a:r>
              <a:rPr sz="1100" b="0" dirty="0">
                <a:latin typeface="Times New Roman"/>
                <a:cs typeface="Times New Roman"/>
              </a:rPr>
              <a:t>Keep</a:t>
            </a:r>
            <a:r>
              <a:rPr sz="1100" b="0" spc="-35" dirty="0">
                <a:latin typeface="Times New Roman"/>
                <a:cs typeface="Times New Roman"/>
              </a:rPr>
              <a:t> </a:t>
            </a:r>
            <a:r>
              <a:rPr sz="1100" b="0" dirty="0">
                <a:latin typeface="Times New Roman"/>
                <a:cs typeface="Times New Roman"/>
              </a:rPr>
              <a:t>the</a:t>
            </a:r>
            <a:r>
              <a:rPr sz="1100" b="0" spc="-35" dirty="0">
                <a:latin typeface="Times New Roman"/>
                <a:cs typeface="Times New Roman"/>
              </a:rPr>
              <a:t> </a:t>
            </a:r>
            <a:r>
              <a:rPr sz="1100" b="0" dirty="0">
                <a:latin typeface="Times New Roman"/>
                <a:cs typeface="Times New Roman"/>
              </a:rPr>
              <a:t>following</a:t>
            </a:r>
            <a:r>
              <a:rPr sz="1100" b="0" spc="-45" dirty="0">
                <a:latin typeface="Times New Roman"/>
                <a:cs typeface="Times New Roman"/>
              </a:rPr>
              <a:t> </a:t>
            </a:r>
            <a:r>
              <a:rPr sz="1100" b="0" dirty="0">
                <a:latin typeface="Times New Roman"/>
                <a:cs typeface="Times New Roman"/>
              </a:rPr>
              <a:t>in</a:t>
            </a:r>
            <a:r>
              <a:rPr sz="1100" b="0" spc="-30" dirty="0">
                <a:latin typeface="Times New Roman"/>
                <a:cs typeface="Times New Roman"/>
              </a:rPr>
              <a:t> </a:t>
            </a:r>
            <a:r>
              <a:rPr sz="1100" b="0" dirty="0">
                <a:latin typeface="Times New Roman"/>
                <a:cs typeface="Times New Roman"/>
              </a:rPr>
              <a:t>mind</a:t>
            </a:r>
            <a:r>
              <a:rPr sz="1100" b="0" spc="-45" dirty="0">
                <a:latin typeface="Times New Roman"/>
                <a:cs typeface="Times New Roman"/>
              </a:rPr>
              <a:t> </a:t>
            </a:r>
            <a:r>
              <a:rPr sz="1100" b="0" dirty="0">
                <a:latin typeface="Times New Roman"/>
                <a:cs typeface="Times New Roman"/>
              </a:rPr>
              <a:t>when</a:t>
            </a:r>
            <a:r>
              <a:rPr sz="1100" b="0" spc="-25" dirty="0">
                <a:latin typeface="Times New Roman"/>
                <a:cs typeface="Times New Roman"/>
              </a:rPr>
              <a:t> </a:t>
            </a:r>
            <a:r>
              <a:rPr sz="1100" b="0" dirty="0">
                <a:latin typeface="Times New Roman"/>
                <a:cs typeface="Times New Roman"/>
              </a:rPr>
              <a:t>trying</a:t>
            </a:r>
            <a:r>
              <a:rPr sz="1100" b="0" spc="-55" dirty="0">
                <a:latin typeface="Times New Roman"/>
                <a:cs typeface="Times New Roman"/>
              </a:rPr>
              <a:t> </a:t>
            </a:r>
            <a:r>
              <a:rPr sz="1100" b="0" dirty="0">
                <a:latin typeface="Times New Roman"/>
                <a:cs typeface="Times New Roman"/>
              </a:rPr>
              <a:t>to</a:t>
            </a:r>
            <a:r>
              <a:rPr sz="1100" b="0" spc="-30" dirty="0">
                <a:latin typeface="Times New Roman"/>
                <a:cs typeface="Times New Roman"/>
              </a:rPr>
              <a:t> </a:t>
            </a:r>
            <a:r>
              <a:rPr sz="1100" b="0" dirty="0">
                <a:latin typeface="Times New Roman"/>
                <a:cs typeface="Times New Roman"/>
              </a:rPr>
              <a:t>resolve</a:t>
            </a:r>
            <a:r>
              <a:rPr sz="1100" b="0" spc="-35" dirty="0">
                <a:latin typeface="Times New Roman"/>
                <a:cs typeface="Times New Roman"/>
              </a:rPr>
              <a:t> </a:t>
            </a:r>
            <a:r>
              <a:rPr sz="1100" b="0" dirty="0">
                <a:latin typeface="Times New Roman"/>
                <a:cs typeface="Times New Roman"/>
              </a:rPr>
              <a:t>a</a:t>
            </a:r>
            <a:r>
              <a:rPr sz="1100" b="0" spc="-45" dirty="0">
                <a:latin typeface="Times New Roman"/>
                <a:cs typeface="Times New Roman"/>
              </a:rPr>
              <a:t> </a:t>
            </a:r>
            <a:r>
              <a:rPr sz="1100" b="0" spc="-10" dirty="0">
                <a:latin typeface="Times New Roman"/>
                <a:cs typeface="Times New Roman"/>
              </a:rPr>
              <a:t>conflict:</a:t>
            </a:r>
            <a:endParaRPr sz="1100">
              <a:latin typeface="Times New Roman"/>
              <a:cs typeface="Times New Roman"/>
            </a:endParaRPr>
          </a:p>
        </p:txBody>
      </p:sp>
      <p:sp>
        <p:nvSpPr>
          <p:cNvPr id="4" name="object 4"/>
          <p:cNvSpPr txBox="1"/>
          <p:nvPr/>
        </p:nvSpPr>
        <p:spPr>
          <a:xfrm>
            <a:off x="836930" y="548346"/>
            <a:ext cx="6024245" cy="2176145"/>
          </a:xfrm>
          <a:prstGeom prst="rect">
            <a:avLst/>
          </a:prstGeom>
        </p:spPr>
        <p:txBody>
          <a:bodyPr vert="horz" wrap="square" lIns="0" tIns="12065" rIns="0" bIns="0" rtlCol="0">
            <a:spAutoFit/>
          </a:bodyPr>
          <a:lstStyle/>
          <a:p>
            <a:pPr marL="960755" indent="-229870">
              <a:lnSpc>
                <a:spcPct val="100000"/>
              </a:lnSpc>
              <a:spcBef>
                <a:spcPts val="95"/>
              </a:spcBef>
              <a:buFont typeface="Symbol"/>
              <a:buChar char=""/>
              <a:tabLst>
                <a:tab pos="960755" algn="l"/>
                <a:tab pos="962025" algn="l"/>
              </a:tabLst>
            </a:pPr>
            <a:r>
              <a:rPr sz="1100" dirty="0">
                <a:latin typeface="Times New Roman"/>
                <a:cs typeface="Times New Roman"/>
              </a:rPr>
              <a:t>Be</a:t>
            </a:r>
            <a:r>
              <a:rPr sz="1100" spc="-35" dirty="0">
                <a:latin typeface="Times New Roman"/>
                <a:cs typeface="Times New Roman"/>
              </a:rPr>
              <a:t> </a:t>
            </a:r>
            <a:r>
              <a:rPr sz="1100" dirty="0">
                <a:latin typeface="Times New Roman"/>
                <a:cs typeface="Times New Roman"/>
              </a:rPr>
              <a:t>positive</a:t>
            </a:r>
            <a:r>
              <a:rPr sz="1100" spc="-30" dirty="0">
                <a:latin typeface="Times New Roman"/>
                <a:cs typeface="Times New Roman"/>
              </a:rPr>
              <a:t> </a:t>
            </a:r>
            <a:r>
              <a:rPr sz="1100" dirty="0">
                <a:latin typeface="Times New Roman"/>
                <a:cs typeface="Times New Roman"/>
              </a:rPr>
              <a:t>and</a:t>
            </a:r>
            <a:r>
              <a:rPr sz="1100" spc="-25" dirty="0">
                <a:latin typeface="Times New Roman"/>
                <a:cs typeface="Times New Roman"/>
              </a:rPr>
              <a:t> </a:t>
            </a:r>
            <a:r>
              <a:rPr sz="1100" spc="-10" dirty="0">
                <a:latin typeface="Times New Roman"/>
                <a:cs typeface="Times New Roman"/>
              </a:rPr>
              <a:t>patient.</a:t>
            </a:r>
            <a:endParaRPr sz="1100">
              <a:latin typeface="Times New Roman"/>
              <a:cs typeface="Times New Roman"/>
            </a:endParaRPr>
          </a:p>
          <a:p>
            <a:pPr marL="960755" indent="-229870">
              <a:lnSpc>
                <a:spcPct val="100000"/>
              </a:lnSpc>
              <a:spcBef>
                <a:spcPts val="25"/>
              </a:spcBef>
              <a:buFont typeface="Symbol"/>
              <a:buChar char=""/>
              <a:tabLst>
                <a:tab pos="960755" algn="l"/>
                <a:tab pos="962025" algn="l"/>
              </a:tabLst>
            </a:pPr>
            <a:r>
              <a:rPr sz="1100" dirty="0">
                <a:latin typeface="Times New Roman"/>
                <a:cs typeface="Times New Roman"/>
              </a:rPr>
              <a:t>Focus</a:t>
            </a:r>
            <a:r>
              <a:rPr sz="1100" spc="-30" dirty="0">
                <a:latin typeface="Times New Roman"/>
                <a:cs typeface="Times New Roman"/>
              </a:rPr>
              <a:t> </a:t>
            </a:r>
            <a:r>
              <a:rPr sz="1100" dirty="0">
                <a:latin typeface="Times New Roman"/>
                <a:cs typeface="Times New Roman"/>
              </a:rPr>
              <a:t>on</a:t>
            </a:r>
            <a:r>
              <a:rPr sz="1100" spc="-35" dirty="0">
                <a:latin typeface="Times New Roman"/>
                <a:cs typeface="Times New Roman"/>
              </a:rPr>
              <a:t> </a:t>
            </a:r>
            <a:r>
              <a:rPr sz="1100" dirty="0">
                <a:latin typeface="Times New Roman"/>
                <a:cs typeface="Times New Roman"/>
              </a:rPr>
              <a:t>the</a:t>
            </a:r>
            <a:r>
              <a:rPr sz="1100" spc="-35" dirty="0">
                <a:latin typeface="Times New Roman"/>
                <a:cs typeface="Times New Roman"/>
              </a:rPr>
              <a:t> </a:t>
            </a:r>
            <a:r>
              <a:rPr sz="1100" dirty="0">
                <a:latin typeface="Times New Roman"/>
                <a:cs typeface="Times New Roman"/>
              </a:rPr>
              <a:t>problem,</a:t>
            </a:r>
            <a:r>
              <a:rPr sz="1100" spc="-20" dirty="0">
                <a:latin typeface="Times New Roman"/>
                <a:cs typeface="Times New Roman"/>
              </a:rPr>
              <a:t> </a:t>
            </a:r>
            <a:r>
              <a:rPr sz="1100" dirty="0">
                <a:latin typeface="Times New Roman"/>
                <a:cs typeface="Times New Roman"/>
              </a:rPr>
              <a:t>not</a:t>
            </a:r>
            <a:r>
              <a:rPr sz="1100" spc="-35" dirty="0">
                <a:latin typeface="Times New Roman"/>
                <a:cs typeface="Times New Roman"/>
              </a:rPr>
              <a:t> </a:t>
            </a:r>
            <a:r>
              <a:rPr sz="1100" dirty="0">
                <a:latin typeface="Times New Roman"/>
                <a:cs typeface="Times New Roman"/>
              </a:rPr>
              <a:t>on</a:t>
            </a:r>
            <a:r>
              <a:rPr sz="1100" spc="-20" dirty="0">
                <a:latin typeface="Times New Roman"/>
                <a:cs typeface="Times New Roman"/>
              </a:rPr>
              <a:t> </a:t>
            </a:r>
            <a:r>
              <a:rPr sz="1100" dirty="0">
                <a:latin typeface="Times New Roman"/>
                <a:cs typeface="Times New Roman"/>
              </a:rPr>
              <a:t>the</a:t>
            </a:r>
            <a:r>
              <a:rPr sz="1100" spc="-35" dirty="0">
                <a:latin typeface="Times New Roman"/>
                <a:cs typeface="Times New Roman"/>
              </a:rPr>
              <a:t> </a:t>
            </a:r>
            <a:r>
              <a:rPr sz="1100" spc="-10" dirty="0">
                <a:latin typeface="Times New Roman"/>
                <a:cs typeface="Times New Roman"/>
              </a:rPr>
              <a:t>person.</a:t>
            </a:r>
            <a:endParaRPr sz="1100">
              <a:latin typeface="Times New Roman"/>
              <a:cs typeface="Times New Roman"/>
            </a:endParaRPr>
          </a:p>
          <a:p>
            <a:pPr marL="960755" indent="-229870">
              <a:lnSpc>
                <a:spcPct val="100000"/>
              </a:lnSpc>
              <a:spcBef>
                <a:spcPts val="25"/>
              </a:spcBef>
              <a:buFont typeface="Symbol"/>
              <a:buChar char=""/>
              <a:tabLst>
                <a:tab pos="960755" algn="l"/>
                <a:tab pos="961390" algn="l"/>
              </a:tabLst>
            </a:pPr>
            <a:r>
              <a:rPr sz="1100" dirty="0">
                <a:latin typeface="Times New Roman"/>
                <a:cs typeface="Times New Roman"/>
              </a:rPr>
              <a:t>Keep</a:t>
            </a:r>
            <a:r>
              <a:rPr sz="1100" spc="-35" dirty="0">
                <a:latin typeface="Times New Roman"/>
                <a:cs typeface="Times New Roman"/>
              </a:rPr>
              <a:t> </a:t>
            </a:r>
            <a:r>
              <a:rPr sz="1100" dirty="0">
                <a:latin typeface="Times New Roman"/>
                <a:cs typeface="Times New Roman"/>
              </a:rPr>
              <a:t>an</a:t>
            </a:r>
            <a:r>
              <a:rPr sz="1100" spc="-25" dirty="0">
                <a:latin typeface="Times New Roman"/>
                <a:cs typeface="Times New Roman"/>
              </a:rPr>
              <a:t> </a:t>
            </a:r>
            <a:r>
              <a:rPr sz="1100" dirty="0">
                <a:latin typeface="Times New Roman"/>
                <a:cs typeface="Times New Roman"/>
              </a:rPr>
              <a:t>open</a:t>
            </a:r>
            <a:r>
              <a:rPr sz="1100" spc="-30" dirty="0">
                <a:latin typeface="Times New Roman"/>
                <a:cs typeface="Times New Roman"/>
              </a:rPr>
              <a:t> </a:t>
            </a:r>
            <a:r>
              <a:rPr sz="1100" dirty="0">
                <a:latin typeface="Times New Roman"/>
                <a:cs typeface="Times New Roman"/>
              </a:rPr>
              <a:t>mind.</a:t>
            </a:r>
            <a:r>
              <a:rPr sz="1100" spc="-25" dirty="0">
                <a:latin typeface="Times New Roman"/>
                <a:cs typeface="Times New Roman"/>
              </a:rPr>
              <a:t> </a:t>
            </a:r>
            <a:r>
              <a:rPr sz="1100" dirty="0">
                <a:latin typeface="Times New Roman"/>
                <a:cs typeface="Times New Roman"/>
              </a:rPr>
              <a:t>Be</a:t>
            </a:r>
            <a:r>
              <a:rPr sz="1100" spc="-40" dirty="0">
                <a:latin typeface="Times New Roman"/>
                <a:cs typeface="Times New Roman"/>
              </a:rPr>
              <a:t> </a:t>
            </a:r>
            <a:r>
              <a:rPr sz="1100" spc="-10" dirty="0">
                <a:latin typeface="Times New Roman"/>
                <a:cs typeface="Times New Roman"/>
              </a:rPr>
              <a:t>flexible.</a:t>
            </a:r>
            <a:endParaRPr sz="1100">
              <a:latin typeface="Times New Roman"/>
              <a:cs typeface="Times New Roman"/>
            </a:endParaRPr>
          </a:p>
          <a:p>
            <a:pPr marL="960755" indent="-229870">
              <a:lnSpc>
                <a:spcPct val="100000"/>
              </a:lnSpc>
              <a:spcBef>
                <a:spcPts val="30"/>
              </a:spcBef>
              <a:buFont typeface="Symbol"/>
              <a:buChar char=""/>
              <a:tabLst>
                <a:tab pos="960755" algn="l"/>
                <a:tab pos="961390" algn="l"/>
              </a:tabLst>
            </a:pPr>
            <a:r>
              <a:rPr sz="1100" dirty="0">
                <a:latin typeface="Times New Roman"/>
                <a:cs typeface="Times New Roman"/>
              </a:rPr>
              <a:t>Explore</a:t>
            </a:r>
            <a:r>
              <a:rPr sz="1100" spc="-40" dirty="0">
                <a:latin typeface="Times New Roman"/>
                <a:cs typeface="Times New Roman"/>
              </a:rPr>
              <a:t> </a:t>
            </a:r>
            <a:r>
              <a:rPr sz="1100" dirty="0">
                <a:latin typeface="Times New Roman"/>
                <a:cs typeface="Times New Roman"/>
              </a:rPr>
              <a:t>all</a:t>
            </a:r>
            <a:r>
              <a:rPr sz="1100" spc="-50" dirty="0">
                <a:latin typeface="Times New Roman"/>
                <a:cs typeface="Times New Roman"/>
              </a:rPr>
              <a:t> </a:t>
            </a:r>
            <a:r>
              <a:rPr sz="1100" dirty="0">
                <a:latin typeface="Times New Roman"/>
                <a:cs typeface="Times New Roman"/>
              </a:rPr>
              <a:t>options</a:t>
            </a:r>
            <a:r>
              <a:rPr sz="1100" spc="-40" dirty="0">
                <a:latin typeface="Times New Roman"/>
                <a:cs typeface="Times New Roman"/>
              </a:rPr>
              <a:t> </a:t>
            </a:r>
            <a:r>
              <a:rPr sz="1100" dirty="0">
                <a:latin typeface="Times New Roman"/>
                <a:cs typeface="Times New Roman"/>
              </a:rPr>
              <a:t>for</a:t>
            </a:r>
            <a:r>
              <a:rPr sz="1100" spc="-30" dirty="0">
                <a:latin typeface="Times New Roman"/>
                <a:cs typeface="Times New Roman"/>
              </a:rPr>
              <a:t> </a:t>
            </a:r>
            <a:r>
              <a:rPr sz="1100" dirty="0">
                <a:latin typeface="Times New Roman"/>
                <a:cs typeface="Times New Roman"/>
              </a:rPr>
              <a:t>resolving</a:t>
            </a:r>
            <a:r>
              <a:rPr sz="1100" spc="-45" dirty="0">
                <a:latin typeface="Times New Roman"/>
                <a:cs typeface="Times New Roman"/>
              </a:rPr>
              <a:t> </a:t>
            </a:r>
            <a:r>
              <a:rPr sz="1100" dirty="0">
                <a:latin typeface="Times New Roman"/>
                <a:cs typeface="Times New Roman"/>
              </a:rPr>
              <a:t>the</a:t>
            </a:r>
            <a:r>
              <a:rPr sz="1100" spc="-40" dirty="0">
                <a:latin typeface="Times New Roman"/>
                <a:cs typeface="Times New Roman"/>
              </a:rPr>
              <a:t> </a:t>
            </a:r>
            <a:r>
              <a:rPr sz="1100" spc="-10" dirty="0">
                <a:latin typeface="Times New Roman"/>
                <a:cs typeface="Times New Roman"/>
              </a:rPr>
              <a:t>conflict.</a:t>
            </a:r>
            <a:endParaRPr sz="1100">
              <a:latin typeface="Times New Roman"/>
              <a:cs typeface="Times New Roman"/>
            </a:endParaRPr>
          </a:p>
          <a:p>
            <a:pPr marL="962025" indent="-230504">
              <a:lnSpc>
                <a:spcPct val="100000"/>
              </a:lnSpc>
              <a:spcBef>
                <a:spcPts val="25"/>
              </a:spcBef>
              <a:buFont typeface="Symbol"/>
              <a:buChar char=""/>
              <a:tabLst>
                <a:tab pos="962025" algn="l"/>
                <a:tab pos="962660" algn="l"/>
              </a:tabLst>
            </a:pPr>
            <a:r>
              <a:rPr sz="1100" dirty="0">
                <a:latin typeface="Times New Roman"/>
                <a:cs typeface="Times New Roman"/>
              </a:rPr>
              <a:t>Try</a:t>
            </a:r>
            <a:r>
              <a:rPr sz="1100" spc="-30" dirty="0">
                <a:latin typeface="Times New Roman"/>
                <a:cs typeface="Times New Roman"/>
              </a:rPr>
              <a:t> </a:t>
            </a:r>
            <a:r>
              <a:rPr sz="1100" dirty="0">
                <a:latin typeface="Times New Roman"/>
                <a:cs typeface="Times New Roman"/>
              </a:rPr>
              <a:t>to</a:t>
            </a:r>
            <a:r>
              <a:rPr sz="1100" spc="-40" dirty="0">
                <a:latin typeface="Times New Roman"/>
                <a:cs typeface="Times New Roman"/>
              </a:rPr>
              <a:t> </a:t>
            </a:r>
            <a:r>
              <a:rPr sz="1100" dirty="0">
                <a:latin typeface="Times New Roman"/>
                <a:cs typeface="Times New Roman"/>
              </a:rPr>
              <a:t>see</a:t>
            </a:r>
            <a:r>
              <a:rPr sz="1100" spc="-35" dirty="0">
                <a:latin typeface="Times New Roman"/>
                <a:cs typeface="Times New Roman"/>
              </a:rPr>
              <a:t> </a:t>
            </a:r>
            <a:r>
              <a:rPr sz="1100" dirty="0">
                <a:latin typeface="Times New Roman"/>
                <a:cs typeface="Times New Roman"/>
              </a:rPr>
              <a:t>the</a:t>
            </a:r>
            <a:r>
              <a:rPr sz="1100" spc="-20" dirty="0">
                <a:latin typeface="Times New Roman"/>
                <a:cs typeface="Times New Roman"/>
              </a:rPr>
              <a:t> </a:t>
            </a:r>
            <a:r>
              <a:rPr sz="1100" dirty="0">
                <a:latin typeface="Times New Roman"/>
                <a:cs typeface="Times New Roman"/>
              </a:rPr>
              <a:t>other</a:t>
            </a:r>
            <a:r>
              <a:rPr sz="1100" spc="-10" dirty="0">
                <a:latin typeface="Times New Roman"/>
                <a:cs typeface="Times New Roman"/>
              </a:rPr>
              <a:t> </a:t>
            </a:r>
            <a:r>
              <a:rPr sz="1100" dirty="0">
                <a:latin typeface="Times New Roman"/>
                <a:cs typeface="Times New Roman"/>
              </a:rPr>
              <a:t>person’s</a:t>
            </a:r>
            <a:r>
              <a:rPr sz="1100" spc="-25" dirty="0">
                <a:latin typeface="Times New Roman"/>
                <a:cs typeface="Times New Roman"/>
              </a:rPr>
              <a:t> </a:t>
            </a:r>
            <a:r>
              <a:rPr sz="1100" spc="-10" dirty="0">
                <a:latin typeface="Times New Roman"/>
                <a:cs typeface="Times New Roman"/>
              </a:rPr>
              <a:t>perceptions</a:t>
            </a:r>
            <a:r>
              <a:rPr sz="1100" spc="-25" dirty="0">
                <a:latin typeface="Times New Roman"/>
                <a:cs typeface="Times New Roman"/>
              </a:rPr>
              <a:t> </a:t>
            </a:r>
            <a:r>
              <a:rPr sz="1100" dirty="0">
                <a:latin typeface="Times New Roman"/>
                <a:cs typeface="Times New Roman"/>
              </a:rPr>
              <a:t>and</a:t>
            </a:r>
            <a:r>
              <a:rPr sz="1100" spc="-20" dirty="0">
                <a:latin typeface="Times New Roman"/>
                <a:cs typeface="Times New Roman"/>
              </a:rPr>
              <a:t> </a:t>
            </a:r>
            <a:r>
              <a:rPr sz="1100" dirty="0">
                <a:latin typeface="Times New Roman"/>
                <a:cs typeface="Times New Roman"/>
              </a:rPr>
              <a:t>point</a:t>
            </a:r>
            <a:r>
              <a:rPr sz="1100" spc="-15" dirty="0">
                <a:latin typeface="Times New Roman"/>
                <a:cs typeface="Times New Roman"/>
              </a:rPr>
              <a:t> </a:t>
            </a:r>
            <a:r>
              <a:rPr sz="1100" dirty="0">
                <a:latin typeface="Times New Roman"/>
                <a:cs typeface="Times New Roman"/>
              </a:rPr>
              <a:t>of</a:t>
            </a:r>
            <a:r>
              <a:rPr sz="1100" spc="-25" dirty="0">
                <a:latin typeface="Times New Roman"/>
                <a:cs typeface="Times New Roman"/>
              </a:rPr>
              <a:t> </a:t>
            </a:r>
            <a:r>
              <a:rPr sz="1100" spc="-10" dirty="0">
                <a:latin typeface="Times New Roman"/>
                <a:cs typeface="Times New Roman"/>
              </a:rPr>
              <a:t>view.</a:t>
            </a:r>
            <a:endParaRPr sz="1100">
              <a:latin typeface="Times New Roman"/>
              <a:cs typeface="Times New Roman"/>
            </a:endParaRPr>
          </a:p>
          <a:p>
            <a:pPr marL="962025" indent="-229870">
              <a:lnSpc>
                <a:spcPct val="100000"/>
              </a:lnSpc>
              <a:spcBef>
                <a:spcPts val="25"/>
              </a:spcBef>
              <a:buFont typeface="Symbol"/>
              <a:buChar char=""/>
              <a:tabLst>
                <a:tab pos="962025" algn="l"/>
                <a:tab pos="962660" algn="l"/>
              </a:tabLst>
            </a:pPr>
            <a:r>
              <a:rPr sz="1100" dirty="0">
                <a:latin typeface="Times New Roman"/>
                <a:cs typeface="Times New Roman"/>
              </a:rPr>
              <a:t>Listen</a:t>
            </a:r>
            <a:r>
              <a:rPr sz="1100" spc="-40" dirty="0">
                <a:latin typeface="Times New Roman"/>
                <a:cs typeface="Times New Roman"/>
              </a:rPr>
              <a:t> </a:t>
            </a:r>
            <a:r>
              <a:rPr sz="1100" dirty="0">
                <a:latin typeface="Times New Roman"/>
                <a:cs typeface="Times New Roman"/>
              </a:rPr>
              <a:t>carefully.</a:t>
            </a:r>
            <a:r>
              <a:rPr sz="1100" spc="-40" dirty="0">
                <a:latin typeface="Times New Roman"/>
                <a:cs typeface="Times New Roman"/>
              </a:rPr>
              <a:t> </a:t>
            </a:r>
            <a:r>
              <a:rPr sz="1100" dirty="0">
                <a:latin typeface="Times New Roman"/>
                <a:cs typeface="Times New Roman"/>
              </a:rPr>
              <a:t>Do</a:t>
            </a:r>
            <a:r>
              <a:rPr sz="1100" spc="-35" dirty="0">
                <a:latin typeface="Times New Roman"/>
                <a:cs typeface="Times New Roman"/>
              </a:rPr>
              <a:t> </a:t>
            </a:r>
            <a:r>
              <a:rPr sz="1100" dirty="0">
                <a:latin typeface="Times New Roman"/>
                <a:cs typeface="Times New Roman"/>
              </a:rPr>
              <a:t>not</a:t>
            </a:r>
            <a:r>
              <a:rPr sz="1100" spc="-45" dirty="0">
                <a:latin typeface="Times New Roman"/>
                <a:cs typeface="Times New Roman"/>
              </a:rPr>
              <a:t> </a:t>
            </a:r>
            <a:r>
              <a:rPr sz="1100" spc="-10" dirty="0">
                <a:latin typeface="Times New Roman"/>
                <a:cs typeface="Times New Roman"/>
              </a:rPr>
              <a:t>prejudge.</a:t>
            </a:r>
            <a:endParaRPr sz="1100">
              <a:latin typeface="Times New Roman"/>
              <a:cs typeface="Times New Roman"/>
            </a:endParaRPr>
          </a:p>
          <a:p>
            <a:pPr marL="962025" indent="-229870">
              <a:lnSpc>
                <a:spcPct val="100000"/>
              </a:lnSpc>
              <a:spcBef>
                <a:spcPts val="20"/>
              </a:spcBef>
              <a:buFont typeface="Symbol"/>
              <a:buChar char=""/>
              <a:tabLst>
                <a:tab pos="962025" algn="l"/>
                <a:tab pos="962660" algn="l"/>
              </a:tabLst>
            </a:pPr>
            <a:r>
              <a:rPr sz="1100" dirty="0">
                <a:latin typeface="Times New Roman"/>
                <a:cs typeface="Times New Roman"/>
              </a:rPr>
              <a:t>Make</a:t>
            </a:r>
            <a:r>
              <a:rPr sz="1100" spc="-35" dirty="0">
                <a:latin typeface="Times New Roman"/>
                <a:cs typeface="Times New Roman"/>
              </a:rPr>
              <a:t> </a:t>
            </a:r>
            <a:r>
              <a:rPr sz="1100" dirty="0">
                <a:latin typeface="Times New Roman"/>
                <a:cs typeface="Times New Roman"/>
              </a:rPr>
              <a:t>sure</a:t>
            </a:r>
            <a:r>
              <a:rPr sz="1100" spc="-30" dirty="0">
                <a:latin typeface="Times New Roman"/>
                <a:cs typeface="Times New Roman"/>
              </a:rPr>
              <a:t> </a:t>
            </a:r>
            <a:r>
              <a:rPr sz="1100" dirty="0">
                <a:latin typeface="Times New Roman"/>
                <a:cs typeface="Times New Roman"/>
              </a:rPr>
              <a:t>you</a:t>
            </a:r>
            <a:r>
              <a:rPr sz="1100" spc="-25" dirty="0">
                <a:latin typeface="Times New Roman"/>
                <a:cs typeface="Times New Roman"/>
              </a:rPr>
              <a:t> </a:t>
            </a:r>
            <a:r>
              <a:rPr sz="1100" dirty="0">
                <a:latin typeface="Times New Roman"/>
                <a:cs typeface="Times New Roman"/>
              </a:rPr>
              <a:t>have</a:t>
            </a:r>
            <a:r>
              <a:rPr sz="1100" spc="-30" dirty="0">
                <a:latin typeface="Times New Roman"/>
                <a:cs typeface="Times New Roman"/>
              </a:rPr>
              <a:t> </a:t>
            </a:r>
            <a:r>
              <a:rPr sz="1100" dirty="0">
                <a:latin typeface="Times New Roman"/>
                <a:cs typeface="Times New Roman"/>
              </a:rPr>
              <a:t>all</a:t>
            </a:r>
            <a:r>
              <a:rPr sz="1100" spc="-20" dirty="0">
                <a:latin typeface="Times New Roman"/>
                <a:cs typeface="Times New Roman"/>
              </a:rPr>
              <a:t> </a:t>
            </a:r>
            <a:r>
              <a:rPr sz="1100" dirty="0">
                <a:latin typeface="Times New Roman"/>
                <a:cs typeface="Times New Roman"/>
              </a:rPr>
              <a:t>the</a:t>
            </a:r>
            <a:r>
              <a:rPr sz="1100" spc="-40" dirty="0">
                <a:latin typeface="Times New Roman"/>
                <a:cs typeface="Times New Roman"/>
              </a:rPr>
              <a:t> </a:t>
            </a:r>
            <a:r>
              <a:rPr sz="1100" spc="-10" dirty="0">
                <a:latin typeface="Times New Roman"/>
                <a:cs typeface="Times New Roman"/>
              </a:rPr>
              <a:t>facts.</a:t>
            </a:r>
            <a:endParaRPr sz="1100">
              <a:latin typeface="Times New Roman"/>
              <a:cs typeface="Times New Roman"/>
            </a:endParaRPr>
          </a:p>
          <a:p>
            <a:pPr marL="962025" indent="-229870">
              <a:lnSpc>
                <a:spcPct val="100000"/>
              </a:lnSpc>
              <a:spcBef>
                <a:spcPts val="25"/>
              </a:spcBef>
              <a:buFont typeface="Symbol"/>
              <a:buChar char=""/>
              <a:tabLst>
                <a:tab pos="962025" algn="l"/>
                <a:tab pos="962660" algn="l"/>
              </a:tabLst>
            </a:pPr>
            <a:r>
              <a:rPr sz="1100" dirty="0">
                <a:latin typeface="Times New Roman"/>
                <a:cs typeface="Times New Roman"/>
              </a:rPr>
              <a:t>Focus</a:t>
            </a:r>
            <a:r>
              <a:rPr sz="1100" spc="-50" dirty="0">
                <a:latin typeface="Times New Roman"/>
                <a:cs typeface="Times New Roman"/>
              </a:rPr>
              <a:t> </a:t>
            </a:r>
            <a:r>
              <a:rPr sz="1100" dirty="0">
                <a:latin typeface="Times New Roman"/>
                <a:cs typeface="Times New Roman"/>
              </a:rPr>
              <a:t>on</a:t>
            </a:r>
            <a:r>
              <a:rPr sz="1100" spc="-40" dirty="0">
                <a:latin typeface="Times New Roman"/>
                <a:cs typeface="Times New Roman"/>
              </a:rPr>
              <a:t> </a:t>
            </a:r>
            <a:r>
              <a:rPr sz="1100" dirty="0">
                <a:latin typeface="Times New Roman"/>
                <a:cs typeface="Times New Roman"/>
              </a:rPr>
              <a:t>meeting</a:t>
            </a:r>
            <a:r>
              <a:rPr sz="1100" spc="-55" dirty="0">
                <a:latin typeface="Times New Roman"/>
                <a:cs typeface="Times New Roman"/>
              </a:rPr>
              <a:t> </a:t>
            </a:r>
            <a:r>
              <a:rPr sz="1100" dirty="0">
                <a:latin typeface="Times New Roman"/>
                <a:cs typeface="Times New Roman"/>
              </a:rPr>
              <a:t>personal</a:t>
            </a:r>
            <a:r>
              <a:rPr sz="1100" spc="-50" dirty="0">
                <a:latin typeface="Times New Roman"/>
                <a:cs typeface="Times New Roman"/>
              </a:rPr>
              <a:t> </a:t>
            </a:r>
            <a:r>
              <a:rPr sz="1100" dirty="0">
                <a:latin typeface="Times New Roman"/>
                <a:cs typeface="Times New Roman"/>
              </a:rPr>
              <a:t>and</a:t>
            </a:r>
            <a:r>
              <a:rPr sz="1100" spc="-45" dirty="0">
                <a:latin typeface="Times New Roman"/>
                <a:cs typeface="Times New Roman"/>
              </a:rPr>
              <a:t> </a:t>
            </a:r>
            <a:r>
              <a:rPr sz="1100" dirty="0">
                <a:latin typeface="Times New Roman"/>
                <a:cs typeface="Times New Roman"/>
              </a:rPr>
              <a:t>practical</a:t>
            </a:r>
            <a:r>
              <a:rPr sz="1100" spc="-30" dirty="0">
                <a:latin typeface="Times New Roman"/>
                <a:cs typeface="Times New Roman"/>
              </a:rPr>
              <a:t> </a:t>
            </a:r>
            <a:r>
              <a:rPr sz="1100" spc="-10" dirty="0">
                <a:latin typeface="Times New Roman"/>
                <a:cs typeface="Times New Roman"/>
              </a:rPr>
              <a:t>needs.</a:t>
            </a:r>
            <a:endParaRPr sz="1100">
              <a:latin typeface="Times New Roman"/>
              <a:cs typeface="Times New Roman"/>
            </a:endParaRPr>
          </a:p>
          <a:p>
            <a:pPr marL="961390" indent="-229870">
              <a:lnSpc>
                <a:spcPct val="100000"/>
              </a:lnSpc>
              <a:spcBef>
                <a:spcPts val="75"/>
              </a:spcBef>
              <a:buFont typeface="Symbol"/>
              <a:buChar char=""/>
              <a:tabLst>
                <a:tab pos="961390" algn="l"/>
                <a:tab pos="962025" algn="l"/>
              </a:tabLst>
            </a:pPr>
            <a:r>
              <a:rPr sz="1100" dirty="0">
                <a:latin typeface="Times New Roman"/>
                <a:cs typeface="Times New Roman"/>
              </a:rPr>
              <a:t>Seek</a:t>
            </a:r>
            <a:r>
              <a:rPr sz="1100" spc="-30" dirty="0">
                <a:latin typeface="Times New Roman"/>
                <a:cs typeface="Times New Roman"/>
              </a:rPr>
              <a:t> </a:t>
            </a:r>
            <a:r>
              <a:rPr sz="1100" dirty="0">
                <a:latin typeface="Times New Roman"/>
                <a:cs typeface="Times New Roman"/>
              </a:rPr>
              <a:t>a</a:t>
            </a:r>
            <a:r>
              <a:rPr sz="1100" spc="-20" dirty="0">
                <a:latin typeface="Times New Roman"/>
                <a:cs typeface="Times New Roman"/>
              </a:rPr>
              <a:t> </a:t>
            </a:r>
            <a:r>
              <a:rPr sz="1100" dirty="0">
                <a:latin typeface="Times New Roman"/>
                <a:cs typeface="Times New Roman"/>
              </a:rPr>
              <a:t>positive</a:t>
            </a:r>
            <a:r>
              <a:rPr sz="1100" spc="-20" dirty="0">
                <a:latin typeface="Times New Roman"/>
                <a:cs typeface="Times New Roman"/>
              </a:rPr>
              <a:t> </a:t>
            </a:r>
            <a:r>
              <a:rPr sz="1100" spc="-10" dirty="0">
                <a:latin typeface="Times New Roman"/>
                <a:cs typeface="Times New Roman"/>
              </a:rPr>
              <a:t>resolution</a:t>
            </a:r>
            <a:r>
              <a:rPr sz="1100" spc="-30" dirty="0">
                <a:latin typeface="Times New Roman"/>
                <a:cs typeface="Times New Roman"/>
              </a:rPr>
              <a:t> </a:t>
            </a:r>
            <a:r>
              <a:rPr sz="1100" dirty="0">
                <a:latin typeface="Times New Roman"/>
                <a:cs typeface="Times New Roman"/>
              </a:rPr>
              <a:t>for</a:t>
            </a:r>
            <a:r>
              <a:rPr sz="1100" spc="-10" dirty="0">
                <a:latin typeface="Times New Roman"/>
                <a:cs typeface="Times New Roman"/>
              </a:rPr>
              <a:t> everyone.</a:t>
            </a:r>
            <a:endParaRPr sz="1100">
              <a:latin typeface="Times New Roman"/>
              <a:cs typeface="Times New Roman"/>
            </a:endParaRPr>
          </a:p>
          <a:p>
            <a:pPr>
              <a:lnSpc>
                <a:spcPct val="100000"/>
              </a:lnSpc>
              <a:spcBef>
                <a:spcPts val="10"/>
              </a:spcBef>
            </a:pPr>
            <a:endParaRPr sz="1800">
              <a:latin typeface="Times New Roman"/>
              <a:cs typeface="Times New Roman"/>
            </a:endParaRPr>
          </a:p>
          <a:p>
            <a:pPr marL="372745" marR="5080" indent="-360680">
              <a:lnSpc>
                <a:spcPts val="1380"/>
              </a:lnSpc>
            </a:pPr>
            <a:r>
              <a:rPr sz="1200" dirty="0">
                <a:latin typeface="Times New Roman"/>
                <a:cs typeface="Times New Roman"/>
              </a:rPr>
              <a:t>Chapter</a:t>
            </a:r>
            <a:r>
              <a:rPr sz="1200" spc="-20" dirty="0">
                <a:latin typeface="Times New Roman"/>
                <a:cs typeface="Times New Roman"/>
              </a:rPr>
              <a:t> </a:t>
            </a:r>
            <a:r>
              <a:rPr sz="1200" dirty="0">
                <a:latin typeface="Times New Roman"/>
                <a:cs typeface="Times New Roman"/>
              </a:rPr>
              <a:t>7.”</a:t>
            </a:r>
            <a:r>
              <a:rPr sz="1200" spc="-15" dirty="0">
                <a:latin typeface="Times New Roman"/>
                <a:cs typeface="Times New Roman"/>
              </a:rPr>
              <a:t> </a:t>
            </a:r>
            <a:r>
              <a:rPr sz="1200" i="1" dirty="0">
                <a:latin typeface="Times New Roman"/>
                <a:cs typeface="Times New Roman"/>
              </a:rPr>
              <a:t>The</a:t>
            </a:r>
            <a:r>
              <a:rPr sz="1200" i="1" spc="-5" dirty="0">
                <a:latin typeface="Times New Roman"/>
                <a:cs typeface="Times New Roman"/>
              </a:rPr>
              <a:t> </a:t>
            </a:r>
            <a:r>
              <a:rPr sz="1200" i="1" dirty="0">
                <a:latin typeface="Times New Roman"/>
                <a:cs typeface="Times New Roman"/>
              </a:rPr>
              <a:t>Preceptor</a:t>
            </a:r>
            <a:r>
              <a:rPr sz="1200" i="1" spc="-10" dirty="0">
                <a:latin typeface="Times New Roman"/>
                <a:cs typeface="Times New Roman"/>
              </a:rPr>
              <a:t> </a:t>
            </a:r>
            <a:r>
              <a:rPr sz="1200" i="1" dirty="0">
                <a:latin typeface="Times New Roman"/>
                <a:cs typeface="Times New Roman"/>
              </a:rPr>
              <a:t>Program</a:t>
            </a:r>
            <a:r>
              <a:rPr sz="1200" i="1" spc="-10" dirty="0">
                <a:latin typeface="Times New Roman"/>
                <a:cs typeface="Times New Roman"/>
              </a:rPr>
              <a:t> </a:t>
            </a:r>
            <a:r>
              <a:rPr sz="1200" i="1" dirty="0">
                <a:latin typeface="Times New Roman"/>
                <a:cs typeface="Times New Roman"/>
              </a:rPr>
              <a:t>Builder:</a:t>
            </a:r>
            <a:r>
              <a:rPr sz="1200" i="1" spc="-10" dirty="0">
                <a:latin typeface="Times New Roman"/>
                <a:cs typeface="Times New Roman"/>
              </a:rPr>
              <a:t> </a:t>
            </a:r>
            <a:r>
              <a:rPr sz="1200" i="1" dirty="0">
                <a:latin typeface="Times New Roman"/>
                <a:cs typeface="Times New Roman"/>
              </a:rPr>
              <a:t>Tools</a:t>
            </a:r>
            <a:r>
              <a:rPr sz="1200" i="1" spc="-5" dirty="0">
                <a:latin typeface="Times New Roman"/>
                <a:cs typeface="Times New Roman"/>
              </a:rPr>
              <a:t> </a:t>
            </a:r>
            <a:r>
              <a:rPr sz="1200" i="1" dirty="0">
                <a:latin typeface="Times New Roman"/>
                <a:cs typeface="Times New Roman"/>
              </a:rPr>
              <a:t>for</a:t>
            </a:r>
            <a:r>
              <a:rPr sz="1200" i="1" spc="-10" dirty="0">
                <a:latin typeface="Times New Roman"/>
                <a:cs typeface="Times New Roman"/>
              </a:rPr>
              <a:t> </a:t>
            </a:r>
            <a:r>
              <a:rPr sz="1200" i="1" dirty="0">
                <a:latin typeface="Times New Roman"/>
                <a:cs typeface="Times New Roman"/>
              </a:rPr>
              <a:t>a</a:t>
            </a:r>
            <a:r>
              <a:rPr sz="1200" i="1" spc="-5" dirty="0">
                <a:latin typeface="Times New Roman"/>
                <a:cs typeface="Times New Roman"/>
              </a:rPr>
              <a:t> </a:t>
            </a:r>
            <a:r>
              <a:rPr sz="1200" i="1" dirty="0">
                <a:latin typeface="Times New Roman"/>
                <a:cs typeface="Times New Roman"/>
              </a:rPr>
              <a:t>Successful</a:t>
            </a:r>
            <a:r>
              <a:rPr sz="1200" i="1" spc="-10" dirty="0">
                <a:latin typeface="Times New Roman"/>
                <a:cs typeface="Times New Roman"/>
              </a:rPr>
              <a:t> </a:t>
            </a:r>
            <a:r>
              <a:rPr sz="1200" i="1" dirty="0">
                <a:latin typeface="Times New Roman"/>
                <a:cs typeface="Times New Roman"/>
              </a:rPr>
              <a:t>Preceptor</a:t>
            </a:r>
            <a:r>
              <a:rPr sz="1200" i="1" spc="-5" dirty="0">
                <a:latin typeface="Times New Roman"/>
                <a:cs typeface="Times New Roman"/>
              </a:rPr>
              <a:t> </a:t>
            </a:r>
            <a:r>
              <a:rPr sz="1200" i="1" dirty="0">
                <a:latin typeface="Times New Roman"/>
                <a:cs typeface="Times New Roman"/>
              </a:rPr>
              <a:t>Program</a:t>
            </a:r>
            <a:r>
              <a:rPr sz="1200" dirty="0">
                <a:latin typeface="Times New Roman"/>
                <a:cs typeface="Times New Roman"/>
              </a:rPr>
              <a:t>,</a:t>
            </a:r>
            <a:r>
              <a:rPr sz="1200" spc="-10" dirty="0">
                <a:latin typeface="Times New Roman"/>
                <a:cs typeface="Times New Roman"/>
              </a:rPr>
              <a:t> </a:t>
            </a:r>
            <a:r>
              <a:rPr sz="1200" dirty="0">
                <a:latin typeface="Times New Roman"/>
                <a:cs typeface="Times New Roman"/>
              </a:rPr>
              <a:t>by</a:t>
            </a:r>
            <a:r>
              <a:rPr sz="1200" spc="-5" dirty="0">
                <a:latin typeface="Times New Roman"/>
                <a:cs typeface="Times New Roman"/>
              </a:rPr>
              <a:t> </a:t>
            </a:r>
            <a:r>
              <a:rPr sz="1200" spc="-10" dirty="0">
                <a:latin typeface="Times New Roman"/>
                <a:cs typeface="Times New Roman"/>
              </a:rPr>
              <a:t>Diana </a:t>
            </a:r>
            <a:r>
              <a:rPr sz="1200" dirty="0">
                <a:latin typeface="Times New Roman"/>
                <a:cs typeface="Times New Roman"/>
              </a:rPr>
              <a:t>Swihart</a:t>
            </a:r>
            <a:r>
              <a:rPr sz="1200" spc="-1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Solimar</a:t>
            </a:r>
            <a:r>
              <a:rPr sz="1200" spc="-10" dirty="0">
                <a:latin typeface="Times New Roman"/>
                <a:cs typeface="Times New Roman"/>
              </a:rPr>
              <a:t> </a:t>
            </a:r>
            <a:r>
              <a:rPr sz="1200" dirty="0">
                <a:latin typeface="Times New Roman"/>
                <a:cs typeface="Times New Roman"/>
              </a:rPr>
              <a:t>Figueroa,</a:t>
            </a:r>
            <a:r>
              <a:rPr sz="1200" spc="-10" dirty="0">
                <a:latin typeface="Times New Roman"/>
                <a:cs typeface="Times New Roman"/>
              </a:rPr>
              <a:t> </a:t>
            </a:r>
            <a:r>
              <a:rPr sz="1200" dirty="0">
                <a:latin typeface="Times New Roman"/>
                <a:cs typeface="Times New Roman"/>
              </a:rPr>
              <a:t>HCPro,</a:t>
            </a:r>
            <a:r>
              <a:rPr sz="1200" spc="-5" dirty="0">
                <a:latin typeface="Times New Roman"/>
                <a:cs typeface="Times New Roman"/>
              </a:rPr>
              <a:t> </a:t>
            </a:r>
            <a:r>
              <a:rPr sz="1200" dirty="0">
                <a:latin typeface="Times New Roman"/>
                <a:cs typeface="Times New Roman"/>
              </a:rPr>
              <a:t>2014,</a:t>
            </a:r>
            <a:r>
              <a:rPr sz="1200" spc="-5" dirty="0">
                <a:latin typeface="Times New Roman"/>
                <a:cs typeface="Times New Roman"/>
              </a:rPr>
              <a:t> </a:t>
            </a:r>
            <a:r>
              <a:rPr sz="1200" dirty="0">
                <a:latin typeface="Times New Roman"/>
                <a:cs typeface="Times New Roman"/>
              </a:rPr>
              <a:t>pp. </a:t>
            </a:r>
            <a:r>
              <a:rPr sz="1200" spc="-10" dirty="0">
                <a:latin typeface="Times New Roman"/>
                <a:cs typeface="Times New Roman"/>
              </a:rPr>
              <a:t>128–132.</a:t>
            </a:r>
            <a:endParaRPr sz="12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52826" y="186270"/>
            <a:ext cx="1677670" cy="238760"/>
          </a:xfrm>
          <a:prstGeom prst="rect">
            <a:avLst/>
          </a:prstGeom>
        </p:spPr>
        <p:txBody>
          <a:bodyPr vert="horz" wrap="square" lIns="0" tIns="12065" rIns="0" bIns="0" rtlCol="0">
            <a:spAutoFit/>
          </a:bodyPr>
          <a:lstStyle/>
          <a:p>
            <a:pPr marL="12700">
              <a:lnSpc>
                <a:spcPct val="100000"/>
              </a:lnSpc>
              <a:spcBef>
                <a:spcPts val="95"/>
              </a:spcBef>
            </a:pPr>
            <a:r>
              <a:rPr dirty="0"/>
              <a:t>Conflict</a:t>
            </a:r>
            <a:r>
              <a:rPr spc="-80" dirty="0"/>
              <a:t> </a:t>
            </a:r>
            <a:r>
              <a:rPr spc="-10" dirty="0"/>
              <a:t>Management</a:t>
            </a:r>
          </a:p>
        </p:txBody>
      </p:sp>
      <p:sp>
        <p:nvSpPr>
          <p:cNvPr id="3" name="object 3"/>
          <p:cNvSpPr txBox="1"/>
          <p:nvPr/>
        </p:nvSpPr>
        <p:spPr>
          <a:xfrm>
            <a:off x="977900" y="676998"/>
            <a:ext cx="5634990" cy="267843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People</a:t>
            </a:r>
            <a:r>
              <a:rPr sz="1200" spc="-5" dirty="0">
                <a:latin typeface="Times New Roman"/>
                <a:cs typeface="Times New Roman"/>
              </a:rPr>
              <a:t> </a:t>
            </a:r>
            <a:r>
              <a:rPr sz="1200" dirty="0">
                <a:latin typeface="Times New Roman"/>
                <a:cs typeface="Times New Roman"/>
              </a:rPr>
              <a:t>in</a:t>
            </a:r>
            <a:r>
              <a:rPr sz="1200" spc="-5" dirty="0">
                <a:latin typeface="Times New Roman"/>
                <a:cs typeface="Times New Roman"/>
              </a:rPr>
              <a:t> </a:t>
            </a:r>
            <a:r>
              <a:rPr sz="1200" dirty="0">
                <a:latin typeface="Times New Roman"/>
                <a:cs typeface="Times New Roman"/>
              </a:rPr>
              <a:t>any</a:t>
            </a:r>
            <a:r>
              <a:rPr sz="1200" spc="-5" dirty="0">
                <a:latin typeface="Times New Roman"/>
                <a:cs typeface="Times New Roman"/>
              </a:rPr>
              <a:t> </a:t>
            </a:r>
            <a:r>
              <a:rPr sz="1200" dirty="0">
                <a:latin typeface="Times New Roman"/>
                <a:cs typeface="Times New Roman"/>
              </a:rPr>
              <a:t>work group</a:t>
            </a:r>
            <a:r>
              <a:rPr sz="1200" spc="-5" dirty="0">
                <a:latin typeface="Times New Roman"/>
                <a:cs typeface="Times New Roman"/>
              </a:rPr>
              <a:t> </a:t>
            </a:r>
            <a:r>
              <a:rPr sz="1200" dirty="0">
                <a:latin typeface="Times New Roman"/>
                <a:cs typeface="Times New Roman"/>
              </a:rPr>
              <a:t>or</a:t>
            </a:r>
            <a:r>
              <a:rPr sz="1200" spc="-5" dirty="0">
                <a:latin typeface="Times New Roman"/>
                <a:cs typeface="Times New Roman"/>
              </a:rPr>
              <a:t> </a:t>
            </a:r>
            <a:r>
              <a:rPr sz="1200" dirty="0">
                <a:latin typeface="Times New Roman"/>
                <a:cs typeface="Times New Roman"/>
              </a:rPr>
              <a:t>team</a:t>
            </a:r>
            <a:r>
              <a:rPr sz="1200" spc="-15" dirty="0">
                <a:latin typeface="Times New Roman"/>
                <a:cs typeface="Times New Roman"/>
              </a:rPr>
              <a:t> </a:t>
            </a:r>
            <a:r>
              <a:rPr sz="1200" dirty="0">
                <a:latin typeface="Times New Roman"/>
                <a:cs typeface="Times New Roman"/>
              </a:rPr>
              <a:t>are bound</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have</a:t>
            </a:r>
            <a:r>
              <a:rPr sz="1200" spc="-5" dirty="0">
                <a:latin typeface="Times New Roman"/>
                <a:cs typeface="Times New Roman"/>
              </a:rPr>
              <a:t> </a:t>
            </a:r>
            <a:r>
              <a:rPr sz="1200" dirty="0">
                <a:latin typeface="Times New Roman"/>
                <a:cs typeface="Times New Roman"/>
              </a:rPr>
              <a:t>different</a:t>
            </a:r>
            <a:r>
              <a:rPr sz="1200" spc="-5" dirty="0">
                <a:latin typeface="Times New Roman"/>
                <a:cs typeface="Times New Roman"/>
              </a:rPr>
              <a:t> </a:t>
            </a:r>
            <a:r>
              <a:rPr sz="1200" dirty="0">
                <a:latin typeface="Times New Roman"/>
                <a:cs typeface="Times New Roman"/>
              </a:rPr>
              <a:t>needs,</a:t>
            </a:r>
            <a:r>
              <a:rPr sz="1200" spc="-5" dirty="0">
                <a:latin typeface="Times New Roman"/>
                <a:cs typeface="Times New Roman"/>
              </a:rPr>
              <a:t> </a:t>
            </a:r>
            <a:r>
              <a:rPr sz="1200" dirty="0">
                <a:latin typeface="Times New Roman"/>
                <a:cs typeface="Times New Roman"/>
              </a:rPr>
              <a:t>opinions,</a:t>
            </a:r>
            <a:r>
              <a:rPr sz="1200" spc="-5" dirty="0">
                <a:latin typeface="Times New Roman"/>
                <a:cs typeface="Times New Roman"/>
              </a:rPr>
              <a:t> </a:t>
            </a:r>
            <a:r>
              <a:rPr sz="1200" dirty="0">
                <a:latin typeface="Times New Roman"/>
                <a:cs typeface="Times New Roman"/>
              </a:rPr>
              <a:t>ideas, </a:t>
            </a:r>
            <a:r>
              <a:rPr sz="1200" spc="-25" dirty="0">
                <a:latin typeface="Times New Roman"/>
                <a:cs typeface="Times New Roman"/>
              </a:rPr>
              <a:t>and </a:t>
            </a:r>
            <a:r>
              <a:rPr sz="1200" dirty="0">
                <a:latin typeface="Times New Roman"/>
                <a:cs typeface="Times New Roman"/>
              </a:rPr>
              <a:t>values</a:t>
            </a:r>
            <a:r>
              <a:rPr sz="1200" spc="-1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can</a:t>
            </a:r>
            <a:r>
              <a:rPr sz="1200" spc="-10" dirty="0">
                <a:latin typeface="Times New Roman"/>
                <a:cs typeface="Times New Roman"/>
              </a:rPr>
              <a:t> </a:t>
            </a:r>
            <a:r>
              <a:rPr sz="1200" dirty="0">
                <a:latin typeface="Times New Roman"/>
                <a:cs typeface="Times New Roman"/>
              </a:rPr>
              <a:t>lead</a:t>
            </a:r>
            <a:r>
              <a:rPr sz="1200" spc="-1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intense</a:t>
            </a:r>
            <a:r>
              <a:rPr sz="1200" spc="-5" dirty="0">
                <a:latin typeface="Times New Roman"/>
                <a:cs typeface="Times New Roman"/>
              </a:rPr>
              <a:t> </a:t>
            </a:r>
            <a:r>
              <a:rPr sz="1200" dirty="0">
                <a:latin typeface="Times New Roman"/>
                <a:cs typeface="Times New Roman"/>
              </a:rPr>
              <a:t>disagreements</a:t>
            </a:r>
            <a:r>
              <a:rPr sz="1200" spc="-5" dirty="0">
                <a:latin typeface="Times New Roman"/>
                <a:cs typeface="Times New Roman"/>
              </a:rPr>
              <a:t> </a:t>
            </a:r>
            <a:r>
              <a:rPr sz="1200" dirty="0">
                <a:latin typeface="Times New Roman"/>
                <a:cs typeface="Times New Roman"/>
              </a:rPr>
              <a:t>on</a:t>
            </a:r>
            <a:r>
              <a:rPr sz="1200" spc="-10" dirty="0">
                <a:latin typeface="Times New Roman"/>
                <a:cs typeface="Times New Roman"/>
              </a:rPr>
              <a:t> </a:t>
            </a:r>
            <a:r>
              <a:rPr sz="1200" dirty="0">
                <a:latin typeface="Times New Roman"/>
                <a:cs typeface="Times New Roman"/>
              </a:rPr>
              <a:t>occasion.</a:t>
            </a:r>
            <a:r>
              <a:rPr sz="1200" spc="-5" dirty="0">
                <a:latin typeface="Times New Roman"/>
                <a:cs typeface="Times New Roman"/>
              </a:rPr>
              <a:t> </a:t>
            </a:r>
            <a:r>
              <a:rPr sz="1200" dirty="0">
                <a:latin typeface="Times New Roman"/>
                <a:cs typeface="Times New Roman"/>
              </a:rPr>
              <a:t>Negative</a:t>
            </a:r>
            <a:r>
              <a:rPr sz="1200" spc="-10"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occurs</a:t>
            </a:r>
            <a:r>
              <a:rPr sz="1200" spc="-5" dirty="0">
                <a:latin typeface="Times New Roman"/>
                <a:cs typeface="Times New Roman"/>
              </a:rPr>
              <a:t> </a:t>
            </a:r>
            <a:r>
              <a:rPr sz="1200" spc="-20" dirty="0">
                <a:latin typeface="Times New Roman"/>
                <a:cs typeface="Times New Roman"/>
              </a:rPr>
              <a:t>when </a:t>
            </a:r>
            <a:r>
              <a:rPr sz="1200" dirty="0">
                <a:latin typeface="Times New Roman"/>
                <a:cs typeface="Times New Roman"/>
              </a:rPr>
              <a:t>those</a:t>
            </a:r>
            <a:r>
              <a:rPr sz="1200" spc="-5" dirty="0">
                <a:latin typeface="Times New Roman"/>
                <a:cs typeface="Times New Roman"/>
              </a:rPr>
              <a:t> </a:t>
            </a:r>
            <a:r>
              <a:rPr sz="1200" dirty="0">
                <a:latin typeface="Times New Roman"/>
                <a:cs typeface="Times New Roman"/>
              </a:rPr>
              <a:t>differences</a:t>
            </a:r>
            <a:r>
              <a:rPr sz="1200" spc="-5" dirty="0">
                <a:latin typeface="Times New Roman"/>
                <a:cs typeface="Times New Roman"/>
              </a:rPr>
              <a:t> </a:t>
            </a:r>
            <a:r>
              <a:rPr sz="1200" dirty="0">
                <a:latin typeface="Times New Roman"/>
                <a:cs typeface="Times New Roman"/>
              </a:rPr>
              <a:t>or</a:t>
            </a:r>
            <a:r>
              <a:rPr sz="1200" spc="-5" dirty="0">
                <a:latin typeface="Times New Roman"/>
                <a:cs typeface="Times New Roman"/>
              </a:rPr>
              <a:t> </a:t>
            </a:r>
            <a:r>
              <a:rPr sz="1200" dirty="0">
                <a:latin typeface="Times New Roman"/>
                <a:cs typeface="Times New Roman"/>
              </a:rPr>
              <a:t>stress,</a:t>
            </a:r>
            <a:r>
              <a:rPr sz="1200" spc="-5" dirty="0">
                <a:latin typeface="Times New Roman"/>
                <a:cs typeface="Times New Roman"/>
              </a:rPr>
              <a:t> </a:t>
            </a:r>
            <a:r>
              <a:rPr sz="1200" dirty="0">
                <a:latin typeface="Times New Roman"/>
                <a:cs typeface="Times New Roman"/>
              </a:rPr>
              <a:t>rivalry,</a:t>
            </a:r>
            <a:r>
              <a:rPr sz="1200" spc="-5" dirty="0">
                <a:latin typeface="Times New Roman"/>
                <a:cs typeface="Times New Roman"/>
              </a:rPr>
              <a:t> </a:t>
            </a:r>
            <a:r>
              <a:rPr sz="1200" dirty="0">
                <a:latin typeface="Times New Roman"/>
                <a:cs typeface="Times New Roman"/>
              </a:rPr>
              <a:t>opposing</a:t>
            </a:r>
            <a:r>
              <a:rPr sz="1200" spc="-5" dirty="0">
                <a:latin typeface="Times New Roman"/>
                <a:cs typeface="Times New Roman"/>
              </a:rPr>
              <a:t> </a:t>
            </a:r>
            <a:r>
              <a:rPr sz="1200" dirty="0">
                <a:latin typeface="Times New Roman"/>
                <a:cs typeface="Times New Roman"/>
              </a:rPr>
              <a:t>methods, values,</a:t>
            </a:r>
            <a:r>
              <a:rPr sz="1200" spc="-15" dirty="0">
                <a:latin typeface="Times New Roman"/>
                <a:cs typeface="Times New Roman"/>
              </a:rPr>
              <a:t> </a:t>
            </a:r>
            <a:r>
              <a:rPr sz="1200" dirty="0">
                <a:latin typeface="Times New Roman"/>
                <a:cs typeface="Times New Roman"/>
              </a:rPr>
              <a:t>or</a:t>
            </a:r>
            <a:r>
              <a:rPr sz="1200" spc="-5" dirty="0">
                <a:latin typeface="Times New Roman"/>
                <a:cs typeface="Times New Roman"/>
              </a:rPr>
              <a:t> </a:t>
            </a:r>
            <a:r>
              <a:rPr sz="1200" dirty="0">
                <a:latin typeface="Times New Roman"/>
                <a:cs typeface="Times New Roman"/>
              </a:rPr>
              <a:t>goals</a:t>
            </a:r>
            <a:r>
              <a:rPr sz="1200" spc="-5" dirty="0">
                <a:latin typeface="Times New Roman"/>
                <a:cs typeface="Times New Roman"/>
              </a:rPr>
              <a:t> </a:t>
            </a:r>
            <a:r>
              <a:rPr sz="1200" dirty="0">
                <a:latin typeface="Times New Roman"/>
                <a:cs typeface="Times New Roman"/>
              </a:rPr>
              <a:t>are</a:t>
            </a:r>
            <a:r>
              <a:rPr sz="1200" spc="-10" dirty="0">
                <a:latin typeface="Times New Roman"/>
                <a:cs typeface="Times New Roman"/>
              </a:rPr>
              <a:t> </a:t>
            </a:r>
            <a:r>
              <a:rPr sz="1200" dirty="0">
                <a:latin typeface="Times New Roman"/>
                <a:cs typeface="Times New Roman"/>
              </a:rPr>
              <a:t>ignored</a:t>
            </a:r>
            <a:r>
              <a:rPr sz="1200" spc="-5" dirty="0">
                <a:latin typeface="Times New Roman"/>
                <a:cs typeface="Times New Roman"/>
              </a:rPr>
              <a:t> </a:t>
            </a:r>
            <a:r>
              <a:rPr sz="1200" dirty="0">
                <a:latin typeface="Times New Roman"/>
                <a:cs typeface="Times New Roman"/>
              </a:rPr>
              <a:t>or </a:t>
            </a:r>
            <a:r>
              <a:rPr sz="1200" spc="-10" dirty="0">
                <a:latin typeface="Times New Roman"/>
                <a:cs typeface="Times New Roman"/>
              </a:rPr>
              <a:t>poorly </a:t>
            </a:r>
            <a:r>
              <a:rPr sz="1200" dirty="0">
                <a:latin typeface="Times New Roman"/>
                <a:cs typeface="Times New Roman"/>
              </a:rPr>
              <a:t>managed.</a:t>
            </a:r>
            <a:r>
              <a:rPr sz="1200" spc="-15" dirty="0">
                <a:latin typeface="Times New Roman"/>
                <a:cs typeface="Times New Roman"/>
              </a:rPr>
              <a:t> </a:t>
            </a:r>
            <a:r>
              <a:rPr sz="1200" dirty="0">
                <a:latin typeface="Times New Roman"/>
                <a:cs typeface="Times New Roman"/>
              </a:rPr>
              <a:t>Negative</a:t>
            </a:r>
            <a:r>
              <a:rPr sz="1200" spc="-10" dirty="0">
                <a:latin typeface="Times New Roman"/>
                <a:cs typeface="Times New Roman"/>
              </a:rPr>
              <a:t> </a:t>
            </a:r>
            <a:r>
              <a:rPr sz="1200" dirty="0">
                <a:latin typeface="Times New Roman"/>
                <a:cs typeface="Times New Roman"/>
              </a:rPr>
              <a:t>outcomes</a:t>
            </a:r>
            <a:r>
              <a:rPr sz="1200" spc="-5" dirty="0">
                <a:latin typeface="Times New Roman"/>
                <a:cs typeface="Times New Roman"/>
              </a:rPr>
              <a:t> </a:t>
            </a:r>
            <a:r>
              <a:rPr sz="1200" dirty="0">
                <a:latin typeface="Times New Roman"/>
                <a:cs typeface="Times New Roman"/>
              </a:rPr>
              <a:t>of</a:t>
            </a:r>
            <a:r>
              <a:rPr sz="1200" spc="-15"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in</a:t>
            </a:r>
            <a:r>
              <a:rPr sz="1200" spc="-15" dirty="0">
                <a:latin typeface="Times New Roman"/>
                <a:cs typeface="Times New Roman"/>
              </a:rPr>
              <a:t> </a:t>
            </a:r>
            <a:r>
              <a:rPr sz="1200" dirty="0">
                <a:latin typeface="Times New Roman"/>
                <a:cs typeface="Times New Roman"/>
              </a:rPr>
              <a:t>any</a:t>
            </a:r>
            <a:r>
              <a:rPr sz="1200" spc="-30" dirty="0">
                <a:latin typeface="Times New Roman"/>
                <a:cs typeface="Times New Roman"/>
              </a:rPr>
              <a:t> </a:t>
            </a:r>
            <a:r>
              <a:rPr sz="1200" dirty="0">
                <a:latin typeface="Times New Roman"/>
                <a:cs typeface="Times New Roman"/>
              </a:rPr>
              <a:t>context</a:t>
            </a:r>
            <a:r>
              <a:rPr sz="1200" spc="-5" dirty="0">
                <a:latin typeface="Times New Roman"/>
                <a:cs typeface="Times New Roman"/>
              </a:rPr>
              <a:t> </a:t>
            </a:r>
            <a:r>
              <a:rPr sz="1200" spc="-10" dirty="0">
                <a:latin typeface="Times New Roman"/>
                <a:cs typeface="Times New Roman"/>
              </a:rPr>
              <a:t>include:</a:t>
            </a:r>
            <a:endParaRPr sz="1200">
              <a:latin typeface="Times New Roman"/>
              <a:cs typeface="Times New Roman"/>
            </a:endParaRPr>
          </a:p>
          <a:p>
            <a:pPr marL="468630" indent="-227965">
              <a:lnSpc>
                <a:spcPct val="100000"/>
              </a:lnSpc>
              <a:spcBef>
                <a:spcPts val="445"/>
              </a:spcBef>
              <a:buFont typeface="Symbol"/>
              <a:buChar char=""/>
              <a:tabLst>
                <a:tab pos="468630" algn="l"/>
                <a:tab pos="469265" algn="l"/>
              </a:tabLst>
            </a:pPr>
            <a:r>
              <a:rPr sz="1200" dirty="0">
                <a:latin typeface="Times New Roman"/>
                <a:cs typeface="Times New Roman"/>
              </a:rPr>
              <a:t>Decreased</a:t>
            </a:r>
            <a:r>
              <a:rPr sz="1200" spc="-15" dirty="0">
                <a:latin typeface="Times New Roman"/>
                <a:cs typeface="Times New Roman"/>
              </a:rPr>
              <a:t> </a:t>
            </a:r>
            <a:r>
              <a:rPr sz="1200" spc="-10" dirty="0">
                <a:latin typeface="Times New Roman"/>
                <a:cs typeface="Times New Roman"/>
              </a:rPr>
              <a:t>productivity</a:t>
            </a:r>
            <a:endParaRPr sz="1200">
              <a:latin typeface="Times New Roman"/>
              <a:cs typeface="Times New Roman"/>
            </a:endParaRPr>
          </a:p>
          <a:p>
            <a:pPr marL="468630" indent="-227965">
              <a:lnSpc>
                <a:spcPct val="100000"/>
              </a:lnSpc>
              <a:spcBef>
                <a:spcPts val="470"/>
              </a:spcBef>
              <a:buFont typeface="Symbol"/>
              <a:buChar char=""/>
              <a:tabLst>
                <a:tab pos="468630" algn="l"/>
                <a:tab pos="469265" algn="l"/>
              </a:tabLst>
            </a:pPr>
            <a:r>
              <a:rPr sz="1200" dirty="0">
                <a:latin typeface="Times New Roman"/>
                <a:cs typeface="Times New Roman"/>
              </a:rPr>
              <a:t>Loss</a:t>
            </a:r>
            <a:r>
              <a:rPr sz="1200" spc="-20"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relevant</a:t>
            </a:r>
            <a:r>
              <a:rPr sz="1200" spc="-10" dirty="0">
                <a:latin typeface="Times New Roman"/>
                <a:cs typeface="Times New Roman"/>
              </a:rPr>
              <a:t> </a:t>
            </a:r>
            <a:r>
              <a:rPr sz="1200" dirty="0">
                <a:latin typeface="Times New Roman"/>
                <a:cs typeface="Times New Roman"/>
              </a:rPr>
              <a:t>information</a:t>
            </a:r>
            <a:r>
              <a:rPr sz="1200" spc="-15" dirty="0">
                <a:latin typeface="Times New Roman"/>
                <a:cs typeface="Times New Roman"/>
              </a:rPr>
              <a:t> </a:t>
            </a:r>
            <a:r>
              <a:rPr sz="1200" dirty="0">
                <a:latin typeface="Times New Roman"/>
                <a:cs typeface="Times New Roman"/>
              </a:rPr>
              <a:t>when</a:t>
            </a:r>
            <a:r>
              <a:rPr sz="1200" spc="-20" dirty="0">
                <a:latin typeface="Times New Roman"/>
                <a:cs typeface="Times New Roman"/>
              </a:rPr>
              <a:t> </a:t>
            </a:r>
            <a:r>
              <a:rPr sz="1200" dirty="0">
                <a:latin typeface="Times New Roman"/>
                <a:cs typeface="Times New Roman"/>
              </a:rPr>
              <a:t>not</a:t>
            </a:r>
            <a:r>
              <a:rPr sz="1200" spc="-10" dirty="0">
                <a:latin typeface="Times New Roman"/>
                <a:cs typeface="Times New Roman"/>
              </a:rPr>
              <a:t> shared</a:t>
            </a:r>
            <a:endParaRPr sz="1200">
              <a:latin typeface="Times New Roman"/>
              <a:cs typeface="Times New Roman"/>
            </a:endParaRPr>
          </a:p>
          <a:p>
            <a:pPr marL="468630" indent="-227965">
              <a:lnSpc>
                <a:spcPct val="100000"/>
              </a:lnSpc>
              <a:spcBef>
                <a:spcPts val="484"/>
              </a:spcBef>
              <a:buFont typeface="Symbol"/>
              <a:buChar char=""/>
              <a:tabLst>
                <a:tab pos="468630" algn="l"/>
                <a:tab pos="469265" algn="l"/>
              </a:tabLst>
            </a:pPr>
            <a:r>
              <a:rPr sz="1200" dirty="0">
                <a:latin typeface="Times New Roman"/>
                <a:cs typeface="Times New Roman"/>
              </a:rPr>
              <a:t>Unpleasant</a:t>
            </a:r>
            <a:r>
              <a:rPr sz="1200" spc="-30" dirty="0">
                <a:latin typeface="Times New Roman"/>
                <a:cs typeface="Times New Roman"/>
              </a:rPr>
              <a:t> </a:t>
            </a:r>
            <a:r>
              <a:rPr sz="1200" dirty="0">
                <a:latin typeface="Times New Roman"/>
                <a:cs typeface="Times New Roman"/>
              </a:rPr>
              <a:t>emotional</a:t>
            </a:r>
            <a:r>
              <a:rPr sz="1200" spc="-10" dirty="0">
                <a:latin typeface="Times New Roman"/>
                <a:cs typeface="Times New Roman"/>
              </a:rPr>
              <a:t> experiences</a:t>
            </a:r>
            <a:endParaRPr sz="1200">
              <a:latin typeface="Times New Roman"/>
              <a:cs typeface="Times New Roman"/>
            </a:endParaRPr>
          </a:p>
          <a:p>
            <a:pPr marL="468630" indent="-229235">
              <a:lnSpc>
                <a:spcPct val="100000"/>
              </a:lnSpc>
              <a:spcBef>
                <a:spcPts val="459"/>
              </a:spcBef>
              <a:buFont typeface="Symbol"/>
              <a:buChar char=""/>
              <a:tabLst>
                <a:tab pos="468630" algn="l"/>
                <a:tab pos="469265" algn="l"/>
              </a:tabLst>
            </a:pPr>
            <a:r>
              <a:rPr sz="1200" dirty="0">
                <a:latin typeface="Times New Roman"/>
                <a:cs typeface="Times New Roman"/>
              </a:rPr>
              <a:t>Increased</a:t>
            </a:r>
            <a:r>
              <a:rPr sz="1200" spc="-20" dirty="0">
                <a:latin typeface="Times New Roman"/>
                <a:cs typeface="Times New Roman"/>
              </a:rPr>
              <a:t> </a:t>
            </a:r>
            <a:r>
              <a:rPr sz="1200" spc="-10" dirty="0">
                <a:latin typeface="Times New Roman"/>
                <a:cs typeface="Times New Roman"/>
              </a:rPr>
              <a:t>stressors</a:t>
            </a:r>
            <a:endParaRPr sz="1200">
              <a:latin typeface="Times New Roman"/>
              <a:cs typeface="Times New Roman"/>
            </a:endParaRPr>
          </a:p>
          <a:p>
            <a:pPr marL="468630" indent="-229235">
              <a:lnSpc>
                <a:spcPct val="100000"/>
              </a:lnSpc>
              <a:spcBef>
                <a:spcPts val="475"/>
              </a:spcBef>
              <a:buFont typeface="Symbol"/>
              <a:buChar char=""/>
              <a:tabLst>
                <a:tab pos="468630" algn="l"/>
                <a:tab pos="469265" algn="l"/>
              </a:tabLst>
            </a:pPr>
            <a:r>
              <a:rPr sz="1200" dirty="0">
                <a:latin typeface="Times New Roman"/>
                <a:cs typeface="Times New Roman"/>
              </a:rPr>
              <a:t>Disrupted</a:t>
            </a:r>
            <a:r>
              <a:rPr sz="1200" spc="15" dirty="0">
                <a:latin typeface="Times New Roman"/>
                <a:cs typeface="Times New Roman"/>
              </a:rPr>
              <a:t> </a:t>
            </a:r>
            <a:r>
              <a:rPr sz="1200" spc="-10" dirty="0">
                <a:latin typeface="Times New Roman"/>
                <a:cs typeface="Times New Roman"/>
              </a:rPr>
              <a:t>decision-</a:t>
            </a:r>
            <a:r>
              <a:rPr sz="1200" dirty="0">
                <a:latin typeface="Times New Roman"/>
                <a:cs typeface="Times New Roman"/>
              </a:rPr>
              <a:t>making</a:t>
            </a:r>
            <a:r>
              <a:rPr sz="1200" spc="10" dirty="0">
                <a:latin typeface="Times New Roman"/>
                <a:cs typeface="Times New Roman"/>
              </a:rPr>
              <a:t> </a:t>
            </a:r>
            <a:r>
              <a:rPr sz="1200" spc="-10" dirty="0">
                <a:latin typeface="Times New Roman"/>
                <a:cs typeface="Times New Roman"/>
              </a:rPr>
              <a:t>processes</a:t>
            </a:r>
            <a:endParaRPr sz="1200">
              <a:latin typeface="Times New Roman"/>
              <a:cs typeface="Times New Roman"/>
            </a:endParaRPr>
          </a:p>
          <a:p>
            <a:pPr marL="468630" indent="-229235">
              <a:lnSpc>
                <a:spcPct val="100000"/>
              </a:lnSpc>
              <a:spcBef>
                <a:spcPts val="470"/>
              </a:spcBef>
              <a:buFont typeface="Symbol"/>
              <a:buChar char=""/>
              <a:tabLst>
                <a:tab pos="468630" algn="l"/>
                <a:tab pos="469265" algn="l"/>
              </a:tabLst>
            </a:pPr>
            <a:r>
              <a:rPr sz="1200" dirty="0">
                <a:latin typeface="Times New Roman"/>
                <a:cs typeface="Times New Roman"/>
              </a:rPr>
              <a:t>Broken</a:t>
            </a:r>
            <a:r>
              <a:rPr sz="1200" spc="-15" dirty="0">
                <a:latin typeface="Times New Roman"/>
                <a:cs typeface="Times New Roman"/>
              </a:rPr>
              <a:t> </a:t>
            </a:r>
            <a:r>
              <a:rPr sz="1200" spc="-10" dirty="0">
                <a:latin typeface="Times New Roman"/>
                <a:cs typeface="Times New Roman"/>
              </a:rPr>
              <a:t>relationships</a:t>
            </a:r>
            <a:endParaRPr sz="1200">
              <a:latin typeface="Times New Roman"/>
              <a:cs typeface="Times New Roman"/>
            </a:endParaRPr>
          </a:p>
          <a:p>
            <a:pPr marL="468630" indent="-229235">
              <a:lnSpc>
                <a:spcPct val="100000"/>
              </a:lnSpc>
              <a:spcBef>
                <a:spcPts val="470"/>
              </a:spcBef>
              <a:buFont typeface="Symbol"/>
              <a:buChar char=""/>
              <a:tabLst>
                <a:tab pos="468630" algn="l"/>
                <a:tab pos="469265" algn="l"/>
              </a:tabLst>
            </a:pPr>
            <a:r>
              <a:rPr sz="1200" dirty="0">
                <a:latin typeface="Times New Roman"/>
                <a:cs typeface="Times New Roman"/>
              </a:rPr>
              <a:t>Fractured</a:t>
            </a:r>
            <a:r>
              <a:rPr sz="1200" spc="-30" dirty="0">
                <a:latin typeface="Times New Roman"/>
                <a:cs typeface="Times New Roman"/>
              </a:rPr>
              <a:t> </a:t>
            </a:r>
            <a:r>
              <a:rPr sz="1200" dirty="0">
                <a:latin typeface="Times New Roman"/>
                <a:cs typeface="Times New Roman"/>
              </a:rPr>
              <a:t>organizational</a:t>
            </a:r>
            <a:r>
              <a:rPr sz="1200" spc="-20" dirty="0">
                <a:latin typeface="Times New Roman"/>
                <a:cs typeface="Times New Roman"/>
              </a:rPr>
              <a:t> </a:t>
            </a:r>
            <a:r>
              <a:rPr sz="1200" spc="-10" dirty="0">
                <a:latin typeface="Times New Roman"/>
                <a:cs typeface="Times New Roman"/>
              </a:rPr>
              <a:t>commitments</a:t>
            </a:r>
            <a:endParaRPr sz="1200">
              <a:latin typeface="Times New Roman"/>
              <a:cs typeface="Times New Roman"/>
            </a:endParaRPr>
          </a:p>
          <a:p>
            <a:pPr marL="468630" indent="-229235">
              <a:lnSpc>
                <a:spcPct val="100000"/>
              </a:lnSpc>
              <a:spcBef>
                <a:spcPts val="475"/>
              </a:spcBef>
              <a:buFont typeface="Symbol"/>
              <a:buChar char=""/>
              <a:tabLst>
                <a:tab pos="468630" algn="l"/>
                <a:tab pos="469265" algn="l"/>
              </a:tabLst>
            </a:pPr>
            <a:r>
              <a:rPr sz="1200" dirty="0">
                <a:latin typeface="Times New Roman"/>
                <a:cs typeface="Times New Roman"/>
              </a:rPr>
              <a:t>Wasted</a:t>
            </a:r>
            <a:r>
              <a:rPr sz="1200" spc="-15" dirty="0">
                <a:latin typeface="Times New Roman"/>
                <a:cs typeface="Times New Roman"/>
              </a:rPr>
              <a:t> </a:t>
            </a:r>
            <a:r>
              <a:rPr sz="1200" dirty="0">
                <a:latin typeface="Times New Roman"/>
                <a:cs typeface="Times New Roman"/>
              </a:rPr>
              <a:t>time</a:t>
            </a:r>
            <a:r>
              <a:rPr sz="1200" spc="-10"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spc="-10" dirty="0">
                <a:latin typeface="Times New Roman"/>
                <a:cs typeface="Times New Roman"/>
              </a:rPr>
              <a:t>energy</a:t>
            </a:r>
            <a:endParaRPr sz="12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284277"/>
            <a:ext cx="5713730" cy="207391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However,</a:t>
            </a:r>
            <a:r>
              <a:rPr sz="1200" spc="-10"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can</a:t>
            </a:r>
            <a:r>
              <a:rPr sz="1200" spc="-10" dirty="0">
                <a:latin typeface="Times New Roman"/>
                <a:cs typeface="Times New Roman"/>
              </a:rPr>
              <a:t> </a:t>
            </a:r>
            <a:r>
              <a:rPr sz="1200" dirty="0">
                <a:latin typeface="Times New Roman"/>
                <a:cs typeface="Times New Roman"/>
              </a:rPr>
              <a:t>have</a:t>
            </a:r>
            <a:r>
              <a:rPr sz="1200" spc="-5" dirty="0">
                <a:latin typeface="Times New Roman"/>
                <a:cs typeface="Times New Roman"/>
              </a:rPr>
              <a:t> </a:t>
            </a:r>
            <a:r>
              <a:rPr sz="1200" dirty="0">
                <a:latin typeface="Times New Roman"/>
                <a:cs typeface="Times New Roman"/>
              </a:rPr>
              <a:t>positive</a:t>
            </a:r>
            <a:r>
              <a:rPr sz="1200" spc="-10" dirty="0">
                <a:latin typeface="Times New Roman"/>
                <a:cs typeface="Times New Roman"/>
              </a:rPr>
              <a:t> </a:t>
            </a:r>
            <a:r>
              <a:rPr sz="1200" dirty="0">
                <a:latin typeface="Times New Roman"/>
                <a:cs typeface="Times New Roman"/>
              </a:rPr>
              <a:t>outcomes.</a:t>
            </a:r>
            <a:r>
              <a:rPr sz="1200" spc="-5" dirty="0">
                <a:latin typeface="Times New Roman"/>
                <a:cs typeface="Times New Roman"/>
              </a:rPr>
              <a:t> </a:t>
            </a:r>
            <a:r>
              <a:rPr sz="1200" dirty="0">
                <a:latin typeface="Times New Roman"/>
                <a:cs typeface="Times New Roman"/>
              </a:rPr>
              <a:t>It</a:t>
            </a:r>
            <a:r>
              <a:rPr sz="1200" spc="-5" dirty="0">
                <a:latin typeface="Times New Roman"/>
                <a:cs typeface="Times New Roman"/>
              </a:rPr>
              <a:t> </a:t>
            </a:r>
            <a:r>
              <a:rPr sz="1200" dirty="0">
                <a:latin typeface="Times New Roman"/>
                <a:cs typeface="Times New Roman"/>
              </a:rPr>
              <a:t>is</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first</a:t>
            </a:r>
            <a:r>
              <a:rPr sz="1200" spc="-10" dirty="0">
                <a:latin typeface="Times New Roman"/>
                <a:cs typeface="Times New Roman"/>
              </a:rPr>
              <a:t> </a:t>
            </a:r>
            <a:r>
              <a:rPr sz="1200" dirty="0">
                <a:latin typeface="Times New Roman"/>
                <a:cs typeface="Times New Roman"/>
              </a:rPr>
              <a:t>step</a:t>
            </a:r>
            <a:r>
              <a:rPr sz="1200" spc="-5"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fostering</a:t>
            </a:r>
            <a:r>
              <a:rPr sz="1200" spc="-5" dirty="0">
                <a:latin typeface="Times New Roman"/>
                <a:cs typeface="Times New Roman"/>
              </a:rPr>
              <a:t> </a:t>
            </a:r>
            <a:r>
              <a:rPr sz="1200" dirty="0">
                <a:latin typeface="Times New Roman"/>
                <a:cs typeface="Times New Roman"/>
              </a:rPr>
              <a:t>change,</a:t>
            </a:r>
            <a:r>
              <a:rPr sz="1200" spc="-5" dirty="0">
                <a:latin typeface="Times New Roman"/>
                <a:cs typeface="Times New Roman"/>
              </a:rPr>
              <a:t> </a:t>
            </a:r>
            <a:r>
              <a:rPr sz="1200" spc="-10" dirty="0">
                <a:latin typeface="Times New Roman"/>
                <a:cs typeface="Times New Roman"/>
              </a:rPr>
              <a:t>taking </a:t>
            </a:r>
            <a:r>
              <a:rPr sz="1200" dirty="0">
                <a:latin typeface="Times New Roman"/>
                <a:cs typeface="Times New Roman"/>
              </a:rPr>
              <a:t>risks,</a:t>
            </a:r>
            <a:r>
              <a:rPr sz="1200" spc="-15" dirty="0">
                <a:latin typeface="Times New Roman"/>
                <a:cs typeface="Times New Roman"/>
              </a:rPr>
              <a:t> </a:t>
            </a:r>
            <a:r>
              <a:rPr sz="1200" dirty="0">
                <a:latin typeface="Times New Roman"/>
                <a:cs typeface="Times New Roman"/>
              </a:rPr>
              <a:t>and</a:t>
            </a:r>
            <a:r>
              <a:rPr sz="1200" spc="-10" dirty="0">
                <a:latin typeface="Times New Roman"/>
                <a:cs typeface="Times New Roman"/>
              </a:rPr>
              <a:t> </a:t>
            </a:r>
            <a:r>
              <a:rPr sz="1200" dirty="0">
                <a:latin typeface="Times New Roman"/>
                <a:cs typeface="Times New Roman"/>
              </a:rPr>
              <a:t>being</a:t>
            </a:r>
            <a:r>
              <a:rPr sz="1200" spc="-5" dirty="0">
                <a:latin typeface="Times New Roman"/>
                <a:cs typeface="Times New Roman"/>
              </a:rPr>
              <a:t> </a:t>
            </a:r>
            <a:r>
              <a:rPr sz="1200" dirty="0">
                <a:latin typeface="Times New Roman"/>
                <a:cs typeface="Times New Roman"/>
              </a:rPr>
              <a:t>innovative.</a:t>
            </a:r>
            <a:r>
              <a:rPr sz="1200" spc="-5"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gets</a:t>
            </a:r>
            <a:r>
              <a:rPr sz="1200" spc="-5" dirty="0">
                <a:latin typeface="Times New Roman"/>
                <a:cs typeface="Times New Roman"/>
              </a:rPr>
              <a:t> </a:t>
            </a:r>
            <a:r>
              <a:rPr sz="1200" dirty="0">
                <a:latin typeface="Times New Roman"/>
                <a:cs typeface="Times New Roman"/>
              </a:rPr>
              <a:t>people</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talk</a:t>
            </a:r>
            <a:r>
              <a:rPr sz="1200" spc="-1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each</a:t>
            </a:r>
            <a:r>
              <a:rPr sz="1200" spc="-10" dirty="0">
                <a:latin typeface="Times New Roman"/>
                <a:cs typeface="Times New Roman"/>
              </a:rPr>
              <a:t> </a:t>
            </a:r>
            <a:r>
              <a:rPr sz="1200" dirty="0">
                <a:latin typeface="Times New Roman"/>
                <a:cs typeface="Times New Roman"/>
              </a:rPr>
              <a:t>other.</a:t>
            </a:r>
            <a:r>
              <a:rPr sz="1200" spc="-5" dirty="0">
                <a:latin typeface="Times New Roman"/>
                <a:cs typeface="Times New Roman"/>
              </a:rPr>
              <a:t> </a:t>
            </a:r>
            <a:r>
              <a:rPr sz="1200" dirty="0">
                <a:latin typeface="Times New Roman"/>
                <a:cs typeface="Times New Roman"/>
              </a:rPr>
              <a:t>It</a:t>
            </a:r>
            <a:r>
              <a:rPr sz="1200" spc="-5"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effectively</a:t>
            </a:r>
            <a:r>
              <a:rPr sz="1200" spc="-10" dirty="0">
                <a:latin typeface="Times New Roman"/>
                <a:cs typeface="Times New Roman"/>
              </a:rPr>
              <a:t> </a:t>
            </a:r>
            <a:r>
              <a:rPr sz="1200" spc="-20" dirty="0">
                <a:latin typeface="Times New Roman"/>
                <a:cs typeface="Times New Roman"/>
              </a:rPr>
              <a:t>pull </a:t>
            </a:r>
            <a:r>
              <a:rPr sz="1200" dirty="0">
                <a:latin typeface="Times New Roman"/>
                <a:cs typeface="Times New Roman"/>
              </a:rPr>
              <a:t>people</a:t>
            </a:r>
            <a:r>
              <a:rPr sz="1200" spc="-10" dirty="0">
                <a:latin typeface="Times New Roman"/>
                <a:cs typeface="Times New Roman"/>
              </a:rPr>
              <a:t> </a:t>
            </a:r>
            <a:r>
              <a:rPr sz="1200" dirty="0">
                <a:latin typeface="Times New Roman"/>
                <a:cs typeface="Times New Roman"/>
              </a:rPr>
              <a:t>together</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work</a:t>
            </a:r>
            <a:r>
              <a:rPr sz="1200" spc="-15" dirty="0">
                <a:latin typeface="Times New Roman"/>
                <a:cs typeface="Times New Roman"/>
              </a:rPr>
              <a:t> </a:t>
            </a:r>
            <a:r>
              <a:rPr sz="1200" dirty="0">
                <a:latin typeface="Times New Roman"/>
                <a:cs typeface="Times New Roman"/>
              </a:rPr>
              <a:t>toward</a:t>
            </a:r>
            <a:r>
              <a:rPr sz="1200" spc="-5" dirty="0">
                <a:latin typeface="Times New Roman"/>
                <a:cs typeface="Times New Roman"/>
              </a:rPr>
              <a:t> </a:t>
            </a:r>
            <a:r>
              <a:rPr sz="1200" dirty="0">
                <a:latin typeface="Times New Roman"/>
                <a:cs typeface="Times New Roman"/>
              </a:rPr>
              <a:t>mutual</a:t>
            </a:r>
            <a:r>
              <a:rPr sz="1200" spc="-5" dirty="0">
                <a:latin typeface="Times New Roman"/>
                <a:cs typeface="Times New Roman"/>
              </a:rPr>
              <a:t> </a:t>
            </a:r>
            <a:r>
              <a:rPr sz="1200" dirty="0">
                <a:latin typeface="Times New Roman"/>
                <a:cs typeface="Times New Roman"/>
              </a:rPr>
              <a:t>goals</a:t>
            </a:r>
            <a:r>
              <a:rPr sz="1200" spc="-5" dirty="0">
                <a:latin typeface="Times New Roman"/>
                <a:cs typeface="Times New Roman"/>
              </a:rPr>
              <a:t> </a:t>
            </a:r>
            <a:r>
              <a:rPr sz="1200" dirty="0">
                <a:latin typeface="Times New Roman"/>
                <a:cs typeface="Times New Roman"/>
              </a:rPr>
              <a:t>instead</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individual</a:t>
            </a:r>
            <a:r>
              <a:rPr sz="1200" spc="-5" dirty="0">
                <a:latin typeface="Times New Roman"/>
                <a:cs typeface="Times New Roman"/>
              </a:rPr>
              <a:t> </a:t>
            </a:r>
            <a:r>
              <a:rPr sz="1200" dirty="0">
                <a:latin typeface="Times New Roman"/>
                <a:cs typeface="Times New Roman"/>
              </a:rPr>
              <a:t>agendas.</a:t>
            </a:r>
            <a:r>
              <a:rPr sz="1200" spc="-5" dirty="0">
                <a:latin typeface="Times New Roman"/>
                <a:cs typeface="Times New Roman"/>
              </a:rPr>
              <a:t> </a:t>
            </a:r>
            <a:r>
              <a:rPr sz="1200" dirty="0">
                <a:latin typeface="Times New Roman"/>
                <a:cs typeface="Times New Roman"/>
              </a:rPr>
              <a:t>Healthy</a:t>
            </a:r>
            <a:r>
              <a:rPr sz="1200" spc="-5" dirty="0">
                <a:latin typeface="Times New Roman"/>
                <a:cs typeface="Times New Roman"/>
              </a:rPr>
              <a:t> </a:t>
            </a:r>
            <a:r>
              <a:rPr sz="1200" spc="-10" dirty="0">
                <a:latin typeface="Times New Roman"/>
                <a:cs typeface="Times New Roman"/>
              </a:rPr>
              <a:t>conflict </a:t>
            </a:r>
            <a:r>
              <a:rPr sz="1200" dirty="0">
                <a:latin typeface="Times New Roman"/>
                <a:cs typeface="Times New Roman"/>
              </a:rPr>
              <a:t>resolution</a:t>
            </a:r>
            <a:r>
              <a:rPr sz="1200" spc="-20" dirty="0">
                <a:latin typeface="Times New Roman"/>
                <a:cs typeface="Times New Roman"/>
              </a:rPr>
              <a:t> </a:t>
            </a:r>
            <a:r>
              <a:rPr sz="1200" dirty="0">
                <a:latin typeface="Times New Roman"/>
                <a:cs typeface="Times New Roman"/>
              </a:rPr>
              <a:t>depends</a:t>
            </a:r>
            <a:r>
              <a:rPr sz="1200" spc="-5" dirty="0">
                <a:latin typeface="Times New Roman"/>
                <a:cs typeface="Times New Roman"/>
              </a:rPr>
              <a:t> </a:t>
            </a:r>
            <a:r>
              <a:rPr sz="1200" dirty="0">
                <a:latin typeface="Times New Roman"/>
                <a:cs typeface="Times New Roman"/>
              </a:rPr>
              <a:t>on</a:t>
            </a:r>
            <a:r>
              <a:rPr sz="1200" spc="-5" dirty="0">
                <a:latin typeface="Times New Roman"/>
                <a:cs typeface="Times New Roman"/>
              </a:rPr>
              <a:t> </a:t>
            </a:r>
            <a:r>
              <a:rPr sz="1200" dirty="0">
                <a:latin typeface="Times New Roman"/>
                <a:cs typeface="Times New Roman"/>
              </a:rPr>
              <a:t>basic</a:t>
            </a:r>
            <a:r>
              <a:rPr sz="1200" spc="-10" dirty="0">
                <a:latin typeface="Times New Roman"/>
                <a:cs typeface="Times New Roman"/>
              </a:rPr>
              <a:t> </a:t>
            </a:r>
            <a:r>
              <a:rPr sz="1200" dirty="0">
                <a:latin typeface="Times New Roman"/>
                <a:cs typeface="Times New Roman"/>
              </a:rPr>
              <a:t>team</a:t>
            </a:r>
            <a:r>
              <a:rPr sz="1200" spc="-15" dirty="0">
                <a:latin typeface="Times New Roman"/>
                <a:cs typeface="Times New Roman"/>
              </a:rPr>
              <a:t> </a:t>
            </a:r>
            <a:r>
              <a:rPr sz="1200" dirty="0">
                <a:latin typeface="Times New Roman"/>
                <a:cs typeface="Times New Roman"/>
              </a:rPr>
              <a:t>building</a:t>
            </a:r>
            <a:r>
              <a:rPr sz="1200" spc="-15" dirty="0">
                <a:latin typeface="Times New Roman"/>
                <a:cs typeface="Times New Roman"/>
              </a:rPr>
              <a:t> </a:t>
            </a:r>
            <a:r>
              <a:rPr sz="1200" dirty="0">
                <a:latin typeface="Times New Roman"/>
                <a:cs typeface="Times New Roman"/>
              </a:rPr>
              <a:t>and</a:t>
            </a:r>
            <a:r>
              <a:rPr sz="1200" spc="-10" dirty="0">
                <a:latin typeface="Times New Roman"/>
                <a:cs typeface="Times New Roman"/>
              </a:rPr>
              <a:t> </a:t>
            </a:r>
            <a:r>
              <a:rPr sz="1200" dirty="0">
                <a:latin typeface="Times New Roman"/>
                <a:cs typeface="Times New Roman"/>
              </a:rPr>
              <a:t>skills</a:t>
            </a:r>
            <a:r>
              <a:rPr sz="1200" spc="-5" dirty="0">
                <a:latin typeface="Times New Roman"/>
                <a:cs typeface="Times New Roman"/>
              </a:rPr>
              <a:t> </a:t>
            </a:r>
            <a:r>
              <a:rPr sz="1200" dirty="0">
                <a:latin typeface="Times New Roman"/>
                <a:cs typeface="Times New Roman"/>
              </a:rPr>
              <a:t>mastery.</a:t>
            </a:r>
            <a:r>
              <a:rPr sz="1200" spc="-5" dirty="0">
                <a:latin typeface="Times New Roman"/>
                <a:cs typeface="Times New Roman"/>
              </a:rPr>
              <a:t> </a:t>
            </a:r>
            <a:r>
              <a:rPr sz="1200" dirty="0">
                <a:latin typeface="Times New Roman"/>
                <a:cs typeface="Times New Roman"/>
              </a:rPr>
              <a:t>Interchanges</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differing</a:t>
            </a:r>
            <a:r>
              <a:rPr sz="1200" spc="-5" dirty="0">
                <a:latin typeface="Times New Roman"/>
                <a:cs typeface="Times New Roman"/>
              </a:rPr>
              <a:t> </a:t>
            </a:r>
            <a:r>
              <a:rPr sz="1200" spc="-10" dirty="0">
                <a:latin typeface="Times New Roman"/>
                <a:cs typeface="Times New Roman"/>
              </a:rPr>
              <a:t>ideas, </a:t>
            </a:r>
            <a:r>
              <a:rPr sz="1200" dirty="0">
                <a:latin typeface="Times New Roman"/>
                <a:cs typeface="Times New Roman"/>
              </a:rPr>
              <a:t>styles,</a:t>
            </a:r>
            <a:r>
              <a:rPr sz="1200" spc="-10" dirty="0">
                <a:latin typeface="Times New Roman"/>
                <a:cs typeface="Times New Roman"/>
              </a:rPr>
              <a:t> </a:t>
            </a:r>
            <a:r>
              <a:rPr sz="1200" dirty="0">
                <a:latin typeface="Times New Roman"/>
                <a:cs typeface="Times New Roman"/>
              </a:rPr>
              <a:t>methods</a:t>
            </a:r>
            <a:r>
              <a:rPr sz="1200" spc="-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approaches</a:t>
            </a:r>
            <a:r>
              <a:rPr sz="1200" spc="-10"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positive</a:t>
            </a:r>
            <a:r>
              <a:rPr sz="1200" spc="-5" dirty="0">
                <a:latin typeface="Times New Roman"/>
                <a:cs typeface="Times New Roman"/>
              </a:rPr>
              <a:t> </a:t>
            </a:r>
            <a:r>
              <a:rPr sz="1200" dirty="0">
                <a:latin typeface="Times New Roman"/>
                <a:cs typeface="Times New Roman"/>
              </a:rPr>
              <a:t>when</a:t>
            </a:r>
            <a:r>
              <a:rPr sz="1200" spc="-10" dirty="0">
                <a:latin typeface="Times New Roman"/>
                <a:cs typeface="Times New Roman"/>
              </a:rPr>
              <a:t> </a:t>
            </a:r>
            <a:r>
              <a:rPr sz="1200" dirty="0">
                <a:latin typeface="Times New Roman"/>
                <a:cs typeface="Times New Roman"/>
              </a:rPr>
              <a:t>they</a:t>
            </a:r>
            <a:r>
              <a:rPr sz="1200" spc="-5" dirty="0">
                <a:latin typeface="Times New Roman"/>
                <a:cs typeface="Times New Roman"/>
              </a:rPr>
              <a:t> </a:t>
            </a:r>
            <a:r>
              <a:rPr sz="1200" dirty="0">
                <a:latin typeface="Times New Roman"/>
                <a:cs typeface="Times New Roman"/>
              </a:rPr>
              <a:t>encourage</a:t>
            </a:r>
            <a:r>
              <a:rPr sz="1200" spc="-5" dirty="0">
                <a:latin typeface="Times New Roman"/>
                <a:cs typeface="Times New Roman"/>
              </a:rPr>
              <a:t> </a:t>
            </a:r>
            <a:r>
              <a:rPr sz="1200" dirty="0">
                <a:latin typeface="Times New Roman"/>
                <a:cs typeface="Times New Roman"/>
              </a:rPr>
              <a:t>teamwork,</a:t>
            </a:r>
            <a:r>
              <a:rPr sz="1200" spc="-5" dirty="0">
                <a:latin typeface="Times New Roman"/>
                <a:cs typeface="Times New Roman"/>
              </a:rPr>
              <a:t> </a:t>
            </a:r>
            <a:r>
              <a:rPr sz="1200" spc="-10" dirty="0">
                <a:latin typeface="Times New Roman"/>
                <a:cs typeface="Times New Roman"/>
              </a:rPr>
              <a:t>initiative, </a:t>
            </a:r>
            <a:r>
              <a:rPr sz="1200" dirty="0">
                <a:latin typeface="Times New Roman"/>
                <a:cs typeface="Times New Roman"/>
              </a:rPr>
              <a:t>innovation,</a:t>
            </a:r>
            <a:r>
              <a:rPr sz="1200" spc="-2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risk</a:t>
            </a:r>
            <a:r>
              <a:rPr sz="1200" spc="-20" dirty="0">
                <a:latin typeface="Times New Roman"/>
                <a:cs typeface="Times New Roman"/>
              </a:rPr>
              <a:t> </a:t>
            </a:r>
            <a:r>
              <a:rPr sz="1200" dirty="0">
                <a:latin typeface="Times New Roman"/>
                <a:cs typeface="Times New Roman"/>
              </a:rPr>
              <a:t>taking</a:t>
            </a:r>
            <a:r>
              <a:rPr sz="1200" spc="-25" dirty="0">
                <a:latin typeface="Times New Roman"/>
                <a:cs typeface="Times New Roman"/>
              </a:rPr>
              <a:t> </a:t>
            </a:r>
            <a:r>
              <a:rPr sz="1200" dirty="0">
                <a:latin typeface="Times New Roman"/>
                <a:cs typeface="Times New Roman"/>
              </a:rPr>
              <a:t>to improve</a:t>
            </a:r>
            <a:r>
              <a:rPr sz="1200" spc="-10" dirty="0">
                <a:latin typeface="Times New Roman"/>
                <a:cs typeface="Times New Roman"/>
              </a:rPr>
              <a:t> </a:t>
            </a:r>
            <a:r>
              <a:rPr sz="1200" dirty="0">
                <a:latin typeface="Times New Roman"/>
                <a:cs typeface="Times New Roman"/>
              </a:rPr>
              <a:t>outcomes,</a:t>
            </a:r>
            <a:r>
              <a:rPr sz="1200" spc="-15" dirty="0">
                <a:latin typeface="Times New Roman"/>
                <a:cs typeface="Times New Roman"/>
              </a:rPr>
              <a:t> </a:t>
            </a:r>
            <a:r>
              <a:rPr sz="1200" dirty="0">
                <a:latin typeface="Times New Roman"/>
                <a:cs typeface="Times New Roman"/>
              </a:rPr>
              <a:t>quality,</a:t>
            </a:r>
            <a:r>
              <a:rPr sz="1200" spc="-15" dirty="0">
                <a:latin typeface="Times New Roman"/>
                <a:cs typeface="Times New Roman"/>
              </a:rPr>
              <a:t> </a:t>
            </a:r>
            <a:r>
              <a:rPr sz="1200" dirty="0">
                <a:latin typeface="Times New Roman"/>
                <a:cs typeface="Times New Roman"/>
              </a:rPr>
              <a:t>and</a:t>
            </a:r>
            <a:r>
              <a:rPr sz="1200" spc="-10" dirty="0">
                <a:latin typeface="Times New Roman"/>
                <a:cs typeface="Times New Roman"/>
              </a:rPr>
              <a:t> productivity.</a:t>
            </a:r>
            <a:endParaRPr sz="1200">
              <a:latin typeface="Times New Roman"/>
              <a:cs typeface="Times New Roman"/>
            </a:endParaRPr>
          </a:p>
          <a:p>
            <a:pPr>
              <a:lnSpc>
                <a:spcPct val="100000"/>
              </a:lnSpc>
            </a:pPr>
            <a:endParaRPr sz="1300">
              <a:latin typeface="Times New Roman"/>
              <a:cs typeface="Times New Roman"/>
            </a:endParaRPr>
          </a:p>
          <a:p>
            <a:pPr marL="12700" marR="33655">
              <a:lnSpc>
                <a:spcPts val="1380"/>
              </a:lnSpc>
              <a:spcBef>
                <a:spcPts val="775"/>
              </a:spcBef>
            </a:pPr>
            <a:r>
              <a:rPr sz="1200" dirty="0">
                <a:latin typeface="Times New Roman"/>
                <a:cs typeface="Times New Roman"/>
              </a:rPr>
              <a:t>Preceptorships</a:t>
            </a:r>
            <a:r>
              <a:rPr sz="1200" spc="-20" dirty="0">
                <a:latin typeface="Times New Roman"/>
                <a:cs typeface="Times New Roman"/>
              </a:rPr>
              <a:t> </a:t>
            </a:r>
            <a:r>
              <a:rPr sz="1200" dirty="0">
                <a:latin typeface="Times New Roman"/>
                <a:cs typeface="Times New Roman"/>
              </a:rPr>
              <a:t>provide</a:t>
            </a:r>
            <a:r>
              <a:rPr sz="1200" spc="-10" dirty="0">
                <a:latin typeface="Times New Roman"/>
                <a:cs typeface="Times New Roman"/>
              </a:rPr>
              <a:t> </a:t>
            </a:r>
            <a:r>
              <a:rPr sz="1200" dirty="0">
                <a:latin typeface="Times New Roman"/>
                <a:cs typeface="Times New Roman"/>
              </a:rPr>
              <a:t>a</a:t>
            </a:r>
            <a:r>
              <a:rPr sz="1200" spc="-10" dirty="0">
                <a:latin typeface="Times New Roman"/>
                <a:cs typeface="Times New Roman"/>
              </a:rPr>
              <a:t> </a:t>
            </a:r>
            <a:r>
              <a:rPr sz="1200" dirty="0">
                <a:latin typeface="Times New Roman"/>
                <a:cs typeface="Times New Roman"/>
              </a:rPr>
              <a:t>safe</a:t>
            </a:r>
            <a:r>
              <a:rPr sz="1200" spc="-10" dirty="0">
                <a:latin typeface="Times New Roman"/>
                <a:cs typeface="Times New Roman"/>
              </a:rPr>
              <a:t> </a:t>
            </a:r>
            <a:r>
              <a:rPr sz="1200" dirty="0">
                <a:latin typeface="Times New Roman"/>
                <a:cs typeface="Times New Roman"/>
              </a:rPr>
              <a:t>environment</a:t>
            </a:r>
            <a:r>
              <a:rPr sz="1200" spc="-5" dirty="0">
                <a:latin typeface="Times New Roman"/>
                <a:cs typeface="Times New Roman"/>
              </a:rPr>
              <a:t> </a:t>
            </a:r>
            <a:r>
              <a:rPr sz="1200" dirty="0">
                <a:latin typeface="Times New Roman"/>
                <a:cs typeface="Times New Roman"/>
              </a:rPr>
              <a:t>for</a:t>
            </a:r>
            <a:r>
              <a:rPr sz="1200" spc="-10" dirty="0">
                <a:latin typeface="Times New Roman"/>
                <a:cs typeface="Times New Roman"/>
              </a:rPr>
              <a:t> </a:t>
            </a:r>
            <a:r>
              <a:rPr sz="1200" dirty="0">
                <a:latin typeface="Times New Roman"/>
                <a:cs typeface="Times New Roman"/>
              </a:rPr>
              <a:t>learning</a:t>
            </a:r>
            <a:r>
              <a:rPr sz="1200" spc="-10" dirty="0">
                <a:latin typeface="Times New Roman"/>
                <a:cs typeface="Times New Roman"/>
              </a:rPr>
              <a:t> </a:t>
            </a:r>
            <a:r>
              <a:rPr sz="1200" dirty="0">
                <a:latin typeface="Times New Roman"/>
                <a:cs typeface="Times New Roman"/>
              </a:rPr>
              <a:t>positive</a:t>
            </a:r>
            <a:r>
              <a:rPr sz="1200" spc="-5" dirty="0">
                <a:latin typeface="Times New Roman"/>
                <a:cs typeface="Times New Roman"/>
              </a:rPr>
              <a:t> </a:t>
            </a:r>
            <a:r>
              <a:rPr sz="1200" dirty="0">
                <a:latin typeface="Times New Roman"/>
                <a:cs typeface="Times New Roman"/>
              </a:rPr>
              <a:t>conflict</a:t>
            </a:r>
            <a:r>
              <a:rPr sz="1200" spc="-15" dirty="0">
                <a:latin typeface="Times New Roman"/>
                <a:cs typeface="Times New Roman"/>
              </a:rPr>
              <a:t> </a:t>
            </a:r>
            <a:r>
              <a:rPr sz="1200" dirty="0">
                <a:latin typeface="Times New Roman"/>
                <a:cs typeface="Times New Roman"/>
              </a:rPr>
              <a:t>resolution</a:t>
            </a:r>
            <a:r>
              <a:rPr sz="1200" spc="-5" dirty="0">
                <a:latin typeface="Times New Roman"/>
                <a:cs typeface="Times New Roman"/>
              </a:rPr>
              <a:t> </a:t>
            </a:r>
            <a:r>
              <a:rPr sz="1200" spc="-10" dirty="0">
                <a:latin typeface="Times New Roman"/>
                <a:cs typeface="Times New Roman"/>
              </a:rPr>
              <a:t>skills. </a:t>
            </a:r>
            <a:r>
              <a:rPr sz="1200" dirty="0">
                <a:latin typeface="Times New Roman"/>
                <a:cs typeface="Times New Roman"/>
              </a:rPr>
              <a:t>Preceptors</a:t>
            </a:r>
            <a:r>
              <a:rPr sz="1200" spc="-20" dirty="0">
                <a:latin typeface="Times New Roman"/>
                <a:cs typeface="Times New Roman"/>
              </a:rPr>
              <a:t> </a:t>
            </a:r>
            <a:r>
              <a:rPr sz="1200" dirty="0">
                <a:latin typeface="Times New Roman"/>
                <a:cs typeface="Times New Roman"/>
              </a:rPr>
              <a:t>can</a:t>
            </a:r>
            <a:r>
              <a:rPr sz="1200" spc="-10" dirty="0">
                <a:latin typeface="Times New Roman"/>
                <a:cs typeface="Times New Roman"/>
              </a:rPr>
              <a:t> </a:t>
            </a:r>
            <a:r>
              <a:rPr sz="1200" dirty="0">
                <a:latin typeface="Times New Roman"/>
                <a:cs typeface="Times New Roman"/>
              </a:rPr>
              <a:t>initiate</a:t>
            </a:r>
            <a:r>
              <a:rPr sz="1200" spc="-10"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exercises</a:t>
            </a:r>
            <a:r>
              <a:rPr sz="1200" spc="-10"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help</a:t>
            </a:r>
            <a:r>
              <a:rPr sz="1200" spc="-20" dirty="0">
                <a:latin typeface="Times New Roman"/>
                <a:cs typeface="Times New Roman"/>
              </a:rPr>
              <a:t> </a:t>
            </a:r>
            <a:r>
              <a:rPr sz="1200" dirty="0">
                <a:latin typeface="Times New Roman"/>
                <a:cs typeface="Times New Roman"/>
              </a:rPr>
              <a:t>preceptees</a:t>
            </a:r>
            <a:r>
              <a:rPr sz="1200" spc="-5" dirty="0">
                <a:latin typeface="Times New Roman"/>
                <a:cs typeface="Times New Roman"/>
              </a:rPr>
              <a:t> </a:t>
            </a:r>
            <a:r>
              <a:rPr sz="1200" dirty="0">
                <a:latin typeface="Times New Roman"/>
                <a:cs typeface="Times New Roman"/>
              </a:rPr>
              <a:t>overcome</a:t>
            </a:r>
            <a:r>
              <a:rPr sz="1200" spc="-10" dirty="0">
                <a:latin typeface="Times New Roman"/>
                <a:cs typeface="Times New Roman"/>
              </a:rPr>
              <a:t> </a:t>
            </a:r>
            <a:r>
              <a:rPr sz="1200" dirty="0">
                <a:latin typeface="Times New Roman"/>
                <a:cs typeface="Times New Roman"/>
              </a:rPr>
              <a:t>inclinations</a:t>
            </a:r>
            <a:r>
              <a:rPr sz="1200" spc="-20"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spc="-10" dirty="0">
                <a:latin typeface="Times New Roman"/>
                <a:cs typeface="Times New Roman"/>
              </a:rPr>
              <a:t>become </a:t>
            </a:r>
            <a:r>
              <a:rPr sz="1200" dirty="0">
                <a:latin typeface="Times New Roman"/>
                <a:cs typeface="Times New Roman"/>
              </a:rPr>
              <a:t>defensive</a:t>
            </a:r>
            <a:r>
              <a:rPr sz="1200" spc="-1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discover</a:t>
            </a:r>
            <a:r>
              <a:rPr sz="1200" spc="-5" dirty="0">
                <a:latin typeface="Times New Roman"/>
                <a:cs typeface="Times New Roman"/>
              </a:rPr>
              <a:t> </a:t>
            </a:r>
            <a:r>
              <a:rPr sz="1200" dirty="0">
                <a:latin typeface="Times New Roman"/>
                <a:cs typeface="Times New Roman"/>
              </a:rPr>
              <a:t>how</a:t>
            </a:r>
            <a:r>
              <a:rPr sz="1200" spc="-1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enjoy</a:t>
            </a:r>
            <a:r>
              <a:rPr sz="1200" spc="-15" dirty="0">
                <a:latin typeface="Times New Roman"/>
                <a:cs typeface="Times New Roman"/>
              </a:rPr>
              <a:t> </a:t>
            </a:r>
            <a:r>
              <a:rPr sz="1200" dirty="0">
                <a:latin typeface="Times New Roman"/>
                <a:cs typeface="Times New Roman"/>
              </a:rPr>
              <a:t>a work</a:t>
            </a:r>
            <a:r>
              <a:rPr sz="1200" spc="-5" dirty="0">
                <a:latin typeface="Times New Roman"/>
                <a:cs typeface="Times New Roman"/>
              </a:rPr>
              <a:t> </a:t>
            </a:r>
            <a:r>
              <a:rPr sz="1200" dirty="0">
                <a:latin typeface="Times New Roman"/>
                <a:cs typeface="Times New Roman"/>
              </a:rPr>
              <a:t>environment</a:t>
            </a:r>
            <a:r>
              <a:rPr sz="1200" spc="-5" dirty="0">
                <a:latin typeface="Times New Roman"/>
                <a:cs typeface="Times New Roman"/>
              </a:rPr>
              <a:t> </a:t>
            </a:r>
            <a:r>
              <a:rPr sz="1200" dirty="0">
                <a:latin typeface="Times New Roman"/>
                <a:cs typeface="Times New Roman"/>
              </a:rPr>
              <a:t>conducive</a:t>
            </a:r>
            <a:r>
              <a:rPr sz="1200" spc="-5"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learning,</a:t>
            </a:r>
            <a:r>
              <a:rPr sz="1200" spc="-5" dirty="0">
                <a:latin typeface="Times New Roman"/>
                <a:cs typeface="Times New Roman"/>
              </a:rPr>
              <a:t> </a:t>
            </a:r>
            <a:r>
              <a:rPr sz="1200" dirty="0">
                <a:latin typeface="Times New Roman"/>
                <a:cs typeface="Times New Roman"/>
              </a:rPr>
              <a:t>growth, </a:t>
            </a:r>
            <a:r>
              <a:rPr sz="1200" spc="-25" dirty="0">
                <a:latin typeface="Times New Roman"/>
                <a:cs typeface="Times New Roman"/>
              </a:rPr>
              <a:t>and </a:t>
            </a:r>
            <a:r>
              <a:rPr sz="1200" dirty="0">
                <a:latin typeface="Times New Roman"/>
                <a:cs typeface="Times New Roman"/>
              </a:rPr>
              <a:t>creative</a:t>
            </a:r>
            <a:r>
              <a:rPr sz="1200" spc="-25" dirty="0">
                <a:latin typeface="Times New Roman"/>
                <a:cs typeface="Times New Roman"/>
              </a:rPr>
              <a:t> </a:t>
            </a:r>
            <a:r>
              <a:rPr sz="1200" dirty="0">
                <a:latin typeface="Times New Roman"/>
                <a:cs typeface="Times New Roman"/>
              </a:rPr>
              <a:t>problem</a:t>
            </a:r>
            <a:r>
              <a:rPr sz="1200" spc="-15" dirty="0">
                <a:latin typeface="Times New Roman"/>
                <a:cs typeface="Times New Roman"/>
              </a:rPr>
              <a:t> </a:t>
            </a:r>
            <a:r>
              <a:rPr sz="1200" spc="-10" dirty="0">
                <a:latin typeface="Times New Roman"/>
                <a:cs typeface="Times New Roman"/>
              </a:rPr>
              <a:t>solving.</a:t>
            </a:r>
            <a:endParaRPr sz="12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7900" y="244526"/>
            <a:ext cx="5713730" cy="734060"/>
          </a:xfrm>
          <a:prstGeom prst="rect">
            <a:avLst/>
          </a:prstGeom>
        </p:spPr>
        <p:txBody>
          <a:bodyPr vert="horz" wrap="square" lIns="0" tIns="24765" rIns="0" bIns="0" rtlCol="0">
            <a:spAutoFit/>
          </a:bodyPr>
          <a:lstStyle/>
          <a:p>
            <a:pPr marL="12700" marR="5080">
              <a:lnSpc>
                <a:spcPts val="1380"/>
              </a:lnSpc>
              <a:spcBef>
                <a:spcPts val="195"/>
              </a:spcBef>
            </a:pPr>
            <a:r>
              <a:rPr sz="1200" b="0" dirty="0">
                <a:latin typeface="Times New Roman"/>
                <a:cs typeface="Times New Roman"/>
              </a:rPr>
              <a:t>Stressors</a:t>
            </a:r>
            <a:r>
              <a:rPr sz="1200" b="0" spc="-20" dirty="0">
                <a:latin typeface="Times New Roman"/>
                <a:cs typeface="Times New Roman"/>
              </a:rPr>
              <a:t> </a:t>
            </a:r>
            <a:r>
              <a:rPr sz="1200" b="0" dirty="0">
                <a:latin typeface="Times New Roman"/>
                <a:cs typeface="Times New Roman"/>
              </a:rPr>
              <a:t>are</a:t>
            </a:r>
            <a:r>
              <a:rPr sz="1200" b="0" spc="-25" dirty="0">
                <a:latin typeface="Times New Roman"/>
                <a:cs typeface="Times New Roman"/>
              </a:rPr>
              <a:t> </a:t>
            </a:r>
            <a:r>
              <a:rPr sz="1200" b="0" dirty="0">
                <a:latin typeface="Times New Roman"/>
                <a:cs typeface="Times New Roman"/>
              </a:rPr>
              <a:t>not</a:t>
            </a:r>
            <a:r>
              <a:rPr sz="1200" b="0" spc="-10" dirty="0">
                <a:latin typeface="Times New Roman"/>
                <a:cs typeface="Times New Roman"/>
              </a:rPr>
              <a:t> </a:t>
            </a:r>
            <a:r>
              <a:rPr sz="1200" b="0" dirty="0">
                <a:latin typeface="Times New Roman"/>
                <a:cs typeface="Times New Roman"/>
              </a:rPr>
              <a:t>to</a:t>
            </a:r>
            <a:r>
              <a:rPr sz="1200" b="0" spc="-15" dirty="0">
                <a:latin typeface="Times New Roman"/>
                <a:cs typeface="Times New Roman"/>
              </a:rPr>
              <a:t> </a:t>
            </a:r>
            <a:r>
              <a:rPr sz="1200" b="0" dirty="0">
                <a:latin typeface="Times New Roman"/>
                <a:cs typeface="Times New Roman"/>
              </a:rPr>
              <a:t>be</a:t>
            </a:r>
            <a:r>
              <a:rPr sz="1200" b="0" spc="-5" dirty="0">
                <a:latin typeface="Times New Roman"/>
                <a:cs typeface="Times New Roman"/>
              </a:rPr>
              <a:t> </a:t>
            </a:r>
            <a:r>
              <a:rPr sz="1200" b="0" dirty="0">
                <a:latin typeface="Times New Roman"/>
                <a:cs typeface="Times New Roman"/>
              </a:rPr>
              <a:t>eliminated;</a:t>
            </a:r>
            <a:r>
              <a:rPr sz="1200" b="0" spc="-10" dirty="0">
                <a:latin typeface="Times New Roman"/>
                <a:cs typeface="Times New Roman"/>
              </a:rPr>
              <a:t> </a:t>
            </a:r>
            <a:r>
              <a:rPr sz="1200" b="0" dirty="0">
                <a:latin typeface="Times New Roman"/>
                <a:cs typeface="Times New Roman"/>
              </a:rPr>
              <a:t>rather,</a:t>
            </a:r>
            <a:r>
              <a:rPr sz="1200" b="0" spc="-15" dirty="0">
                <a:latin typeface="Times New Roman"/>
                <a:cs typeface="Times New Roman"/>
              </a:rPr>
              <a:t> </a:t>
            </a:r>
            <a:r>
              <a:rPr sz="1200" b="0" dirty="0">
                <a:latin typeface="Times New Roman"/>
                <a:cs typeface="Times New Roman"/>
              </a:rPr>
              <a:t>they</a:t>
            </a:r>
            <a:r>
              <a:rPr sz="1200" b="0" spc="-25" dirty="0">
                <a:latin typeface="Times New Roman"/>
                <a:cs typeface="Times New Roman"/>
              </a:rPr>
              <a:t> </a:t>
            </a:r>
            <a:r>
              <a:rPr sz="1200" b="0" dirty="0">
                <a:latin typeface="Times New Roman"/>
                <a:cs typeface="Times New Roman"/>
              </a:rPr>
              <a:t>are</a:t>
            </a:r>
            <a:r>
              <a:rPr sz="1200" b="0" spc="-20" dirty="0">
                <a:latin typeface="Times New Roman"/>
                <a:cs typeface="Times New Roman"/>
              </a:rPr>
              <a:t> </a:t>
            </a:r>
            <a:r>
              <a:rPr sz="1200" b="0" dirty="0">
                <a:latin typeface="Times New Roman"/>
                <a:cs typeface="Times New Roman"/>
              </a:rPr>
              <a:t>to</a:t>
            </a:r>
            <a:r>
              <a:rPr sz="1200" b="0" spc="-15" dirty="0">
                <a:latin typeface="Times New Roman"/>
                <a:cs typeface="Times New Roman"/>
              </a:rPr>
              <a:t> </a:t>
            </a:r>
            <a:r>
              <a:rPr sz="1200" b="0" dirty="0">
                <a:latin typeface="Times New Roman"/>
                <a:cs typeface="Times New Roman"/>
              </a:rPr>
              <a:t>be</a:t>
            </a:r>
            <a:r>
              <a:rPr sz="1200" b="0" spc="-15" dirty="0">
                <a:latin typeface="Times New Roman"/>
                <a:cs typeface="Times New Roman"/>
              </a:rPr>
              <a:t> </a:t>
            </a:r>
            <a:r>
              <a:rPr sz="1200" b="0" dirty="0">
                <a:latin typeface="Times New Roman"/>
                <a:cs typeface="Times New Roman"/>
              </a:rPr>
              <a:t>understood</a:t>
            </a:r>
            <a:r>
              <a:rPr sz="1200" b="0" spc="-20" dirty="0">
                <a:latin typeface="Times New Roman"/>
                <a:cs typeface="Times New Roman"/>
              </a:rPr>
              <a:t> </a:t>
            </a:r>
            <a:r>
              <a:rPr sz="1200" b="0" dirty="0">
                <a:latin typeface="Times New Roman"/>
                <a:cs typeface="Times New Roman"/>
              </a:rPr>
              <a:t>so</a:t>
            </a:r>
            <a:r>
              <a:rPr sz="1200" b="0" spc="-15" dirty="0">
                <a:latin typeface="Times New Roman"/>
                <a:cs typeface="Times New Roman"/>
              </a:rPr>
              <a:t> </a:t>
            </a:r>
            <a:r>
              <a:rPr sz="1200" b="0" dirty="0">
                <a:latin typeface="Times New Roman"/>
                <a:cs typeface="Times New Roman"/>
              </a:rPr>
              <a:t>that</a:t>
            </a:r>
            <a:r>
              <a:rPr sz="1200" b="0" spc="-10" dirty="0">
                <a:latin typeface="Times New Roman"/>
                <a:cs typeface="Times New Roman"/>
              </a:rPr>
              <a:t> </a:t>
            </a:r>
            <a:r>
              <a:rPr sz="1200" b="0" dirty="0">
                <a:latin typeface="Times New Roman"/>
                <a:cs typeface="Times New Roman"/>
              </a:rPr>
              <a:t>team</a:t>
            </a:r>
            <a:r>
              <a:rPr sz="1200" b="0" spc="-25" dirty="0">
                <a:latin typeface="Times New Roman"/>
                <a:cs typeface="Times New Roman"/>
              </a:rPr>
              <a:t> </a:t>
            </a:r>
            <a:r>
              <a:rPr sz="1200" b="0" dirty="0">
                <a:latin typeface="Times New Roman"/>
                <a:cs typeface="Times New Roman"/>
              </a:rPr>
              <a:t>members</a:t>
            </a:r>
            <a:r>
              <a:rPr sz="1200" b="0" spc="5" dirty="0">
                <a:latin typeface="Times New Roman"/>
                <a:cs typeface="Times New Roman"/>
              </a:rPr>
              <a:t> </a:t>
            </a:r>
            <a:r>
              <a:rPr sz="1200" b="0" spc="-25" dirty="0">
                <a:latin typeface="Times New Roman"/>
                <a:cs typeface="Times New Roman"/>
              </a:rPr>
              <a:t>can </a:t>
            </a:r>
            <a:r>
              <a:rPr sz="1200" b="0" dirty="0">
                <a:latin typeface="Times New Roman"/>
                <a:cs typeface="Times New Roman"/>
              </a:rPr>
              <a:t>work</a:t>
            </a:r>
            <a:r>
              <a:rPr sz="1200" b="0" spc="-20" dirty="0">
                <a:latin typeface="Times New Roman"/>
                <a:cs typeface="Times New Roman"/>
              </a:rPr>
              <a:t> </a:t>
            </a:r>
            <a:r>
              <a:rPr sz="1200" b="0" dirty="0">
                <a:latin typeface="Times New Roman"/>
                <a:cs typeface="Times New Roman"/>
              </a:rPr>
              <a:t>together</a:t>
            </a:r>
            <a:r>
              <a:rPr sz="1200" b="0" spc="-5" dirty="0">
                <a:latin typeface="Times New Roman"/>
                <a:cs typeface="Times New Roman"/>
              </a:rPr>
              <a:t> </a:t>
            </a:r>
            <a:r>
              <a:rPr sz="1200" b="0" dirty="0">
                <a:latin typeface="Times New Roman"/>
                <a:cs typeface="Times New Roman"/>
              </a:rPr>
              <a:t>more</a:t>
            </a:r>
            <a:r>
              <a:rPr sz="1200" b="0" spc="-5" dirty="0">
                <a:latin typeface="Times New Roman"/>
                <a:cs typeface="Times New Roman"/>
              </a:rPr>
              <a:t> </a:t>
            </a:r>
            <a:r>
              <a:rPr sz="1200" b="0" dirty="0">
                <a:latin typeface="Times New Roman"/>
                <a:cs typeface="Times New Roman"/>
              </a:rPr>
              <a:t>effectively.</a:t>
            </a:r>
            <a:r>
              <a:rPr sz="1200" b="0" spc="-5" dirty="0">
                <a:latin typeface="Times New Roman"/>
                <a:cs typeface="Times New Roman"/>
              </a:rPr>
              <a:t> </a:t>
            </a:r>
            <a:r>
              <a:rPr sz="1200" b="0" dirty="0">
                <a:latin typeface="Times New Roman"/>
                <a:cs typeface="Times New Roman"/>
              </a:rPr>
              <a:t>It</a:t>
            </a:r>
            <a:r>
              <a:rPr sz="1200" b="0" spc="-5" dirty="0">
                <a:latin typeface="Times New Roman"/>
                <a:cs typeface="Times New Roman"/>
              </a:rPr>
              <a:t> </a:t>
            </a:r>
            <a:r>
              <a:rPr sz="1200" b="0" dirty="0">
                <a:latin typeface="Times New Roman"/>
                <a:cs typeface="Times New Roman"/>
              </a:rPr>
              <a:t>is</a:t>
            </a:r>
            <a:r>
              <a:rPr sz="1200" b="0" spc="-10" dirty="0">
                <a:latin typeface="Times New Roman"/>
                <a:cs typeface="Times New Roman"/>
              </a:rPr>
              <a:t> </a:t>
            </a:r>
            <a:r>
              <a:rPr sz="1200" b="0" dirty="0">
                <a:latin typeface="Times New Roman"/>
                <a:cs typeface="Times New Roman"/>
              </a:rPr>
              <a:t>important,</a:t>
            </a:r>
            <a:r>
              <a:rPr sz="1200" b="0" spc="-10" dirty="0">
                <a:latin typeface="Times New Roman"/>
                <a:cs typeface="Times New Roman"/>
              </a:rPr>
              <a:t> </a:t>
            </a:r>
            <a:r>
              <a:rPr sz="1200" b="0" dirty="0">
                <a:latin typeface="Times New Roman"/>
                <a:cs typeface="Times New Roman"/>
              </a:rPr>
              <a:t>then,</a:t>
            </a:r>
            <a:r>
              <a:rPr sz="1200" b="0" spc="-5" dirty="0">
                <a:latin typeface="Times New Roman"/>
                <a:cs typeface="Times New Roman"/>
              </a:rPr>
              <a:t> </a:t>
            </a:r>
            <a:r>
              <a:rPr sz="1200" b="0" dirty="0">
                <a:latin typeface="Times New Roman"/>
                <a:cs typeface="Times New Roman"/>
              </a:rPr>
              <a:t>to</a:t>
            </a:r>
            <a:r>
              <a:rPr sz="1200" b="0" spc="-5" dirty="0">
                <a:latin typeface="Times New Roman"/>
                <a:cs typeface="Times New Roman"/>
              </a:rPr>
              <a:t> </a:t>
            </a:r>
            <a:r>
              <a:rPr sz="1200" b="0" dirty="0">
                <a:latin typeface="Times New Roman"/>
                <a:cs typeface="Times New Roman"/>
              </a:rPr>
              <a:t>turn</a:t>
            </a:r>
            <a:r>
              <a:rPr sz="1200" b="0" spc="-15" dirty="0">
                <a:latin typeface="Times New Roman"/>
                <a:cs typeface="Times New Roman"/>
              </a:rPr>
              <a:t> </a:t>
            </a:r>
            <a:r>
              <a:rPr sz="1200" b="0" dirty="0">
                <a:latin typeface="Times New Roman"/>
                <a:cs typeface="Times New Roman"/>
              </a:rPr>
              <a:t>conflict</a:t>
            </a:r>
            <a:r>
              <a:rPr sz="1200" b="0" spc="-10" dirty="0">
                <a:latin typeface="Times New Roman"/>
                <a:cs typeface="Times New Roman"/>
              </a:rPr>
              <a:t> </a:t>
            </a:r>
            <a:r>
              <a:rPr sz="1200" b="0" dirty="0">
                <a:latin typeface="Times New Roman"/>
                <a:cs typeface="Times New Roman"/>
              </a:rPr>
              <a:t>into</a:t>
            </a:r>
            <a:r>
              <a:rPr sz="1200" b="0" spc="-15" dirty="0">
                <a:latin typeface="Times New Roman"/>
                <a:cs typeface="Times New Roman"/>
              </a:rPr>
              <a:t> </a:t>
            </a:r>
            <a:r>
              <a:rPr sz="1200" b="0" dirty="0">
                <a:latin typeface="Times New Roman"/>
                <a:cs typeface="Times New Roman"/>
              </a:rPr>
              <a:t>productive</a:t>
            </a:r>
            <a:r>
              <a:rPr sz="1200" b="0" spc="-5" dirty="0">
                <a:latin typeface="Times New Roman"/>
                <a:cs typeface="Times New Roman"/>
              </a:rPr>
              <a:t> </a:t>
            </a:r>
            <a:r>
              <a:rPr sz="1200" b="0" spc="-10" dirty="0">
                <a:latin typeface="Times New Roman"/>
                <a:cs typeface="Times New Roman"/>
              </a:rPr>
              <a:t>problem </a:t>
            </a:r>
            <a:r>
              <a:rPr sz="1200" b="0" dirty="0">
                <a:latin typeface="Times New Roman"/>
                <a:cs typeface="Times New Roman"/>
              </a:rPr>
              <a:t>solving</a:t>
            </a:r>
            <a:r>
              <a:rPr sz="1200" b="0" spc="-10" dirty="0">
                <a:latin typeface="Times New Roman"/>
                <a:cs typeface="Times New Roman"/>
              </a:rPr>
              <a:t> </a:t>
            </a:r>
            <a:r>
              <a:rPr sz="1200" b="0" dirty="0">
                <a:latin typeface="Times New Roman"/>
                <a:cs typeface="Times New Roman"/>
              </a:rPr>
              <a:t>in</a:t>
            </a:r>
            <a:r>
              <a:rPr sz="1200" b="0" spc="-10" dirty="0">
                <a:latin typeface="Times New Roman"/>
                <a:cs typeface="Times New Roman"/>
              </a:rPr>
              <a:t> </a:t>
            </a:r>
            <a:r>
              <a:rPr sz="1200" b="0" dirty="0">
                <a:latin typeface="Times New Roman"/>
                <a:cs typeface="Times New Roman"/>
              </a:rPr>
              <a:t>an environment of</a:t>
            </a:r>
            <a:r>
              <a:rPr sz="1200" b="0" spc="-5" dirty="0">
                <a:latin typeface="Times New Roman"/>
                <a:cs typeface="Times New Roman"/>
              </a:rPr>
              <a:t> </a:t>
            </a:r>
            <a:r>
              <a:rPr sz="1200" b="0" dirty="0">
                <a:latin typeface="Times New Roman"/>
                <a:cs typeface="Times New Roman"/>
              </a:rPr>
              <a:t>shared</a:t>
            </a:r>
            <a:r>
              <a:rPr sz="1200" b="0" spc="-10" dirty="0">
                <a:latin typeface="Times New Roman"/>
                <a:cs typeface="Times New Roman"/>
              </a:rPr>
              <a:t> decision-</a:t>
            </a:r>
            <a:r>
              <a:rPr sz="1200" b="0" dirty="0">
                <a:latin typeface="Times New Roman"/>
                <a:cs typeface="Times New Roman"/>
              </a:rPr>
              <a:t>making (Swihart 2011). Conflict resolution</a:t>
            </a:r>
            <a:r>
              <a:rPr sz="1200" b="0" spc="5" dirty="0">
                <a:latin typeface="Times New Roman"/>
                <a:cs typeface="Times New Roman"/>
              </a:rPr>
              <a:t> </a:t>
            </a:r>
            <a:r>
              <a:rPr sz="1200" b="0" spc="-25" dirty="0">
                <a:latin typeface="Times New Roman"/>
                <a:cs typeface="Times New Roman"/>
              </a:rPr>
              <a:t>is </a:t>
            </a:r>
            <a:r>
              <a:rPr sz="1200" b="0" dirty="0">
                <a:latin typeface="Times New Roman"/>
                <a:cs typeface="Times New Roman"/>
              </a:rPr>
              <a:t>about</a:t>
            </a:r>
            <a:r>
              <a:rPr sz="1200" b="0" spc="-15" dirty="0">
                <a:latin typeface="Times New Roman"/>
                <a:cs typeface="Times New Roman"/>
              </a:rPr>
              <a:t> </a:t>
            </a:r>
            <a:r>
              <a:rPr sz="1200" b="0" dirty="0">
                <a:latin typeface="Times New Roman"/>
                <a:cs typeface="Times New Roman"/>
              </a:rPr>
              <a:t>building</a:t>
            </a:r>
            <a:r>
              <a:rPr sz="1200" b="0" spc="-25" dirty="0">
                <a:latin typeface="Times New Roman"/>
                <a:cs typeface="Times New Roman"/>
              </a:rPr>
              <a:t> </a:t>
            </a:r>
            <a:r>
              <a:rPr sz="1200" b="0" dirty="0">
                <a:latin typeface="Times New Roman"/>
                <a:cs typeface="Times New Roman"/>
              </a:rPr>
              <a:t>successful working</a:t>
            </a:r>
            <a:r>
              <a:rPr sz="1200" b="0" spc="-15" dirty="0">
                <a:latin typeface="Times New Roman"/>
                <a:cs typeface="Times New Roman"/>
              </a:rPr>
              <a:t> </a:t>
            </a:r>
            <a:r>
              <a:rPr sz="1200" b="0" spc="-10" dirty="0">
                <a:latin typeface="Times New Roman"/>
                <a:cs typeface="Times New Roman"/>
              </a:rPr>
              <a:t>relationships.</a:t>
            </a:r>
            <a:endParaRPr sz="1200">
              <a:latin typeface="Times New Roman"/>
              <a:cs typeface="Times New Roman"/>
            </a:endParaRPr>
          </a:p>
        </p:txBody>
      </p:sp>
      <p:sp>
        <p:nvSpPr>
          <p:cNvPr id="3" name="object 3"/>
          <p:cNvSpPr txBox="1"/>
          <p:nvPr/>
        </p:nvSpPr>
        <p:spPr>
          <a:xfrm>
            <a:off x="977900" y="1235126"/>
            <a:ext cx="5736590" cy="137541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Recognizing</a:t>
            </a:r>
            <a:r>
              <a:rPr sz="1200" spc="-25" dirty="0">
                <a:latin typeface="Times New Roman"/>
                <a:cs typeface="Times New Roman"/>
              </a:rPr>
              <a:t> </a:t>
            </a:r>
            <a:r>
              <a:rPr sz="1200" dirty="0">
                <a:latin typeface="Times New Roman"/>
                <a:cs typeface="Times New Roman"/>
              </a:rPr>
              <a:t>early</a:t>
            </a:r>
            <a:r>
              <a:rPr sz="1200" spc="-5" dirty="0">
                <a:latin typeface="Times New Roman"/>
                <a:cs typeface="Times New Roman"/>
              </a:rPr>
              <a:t> </a:t>
            </a:r>
            <a:r>
              <a:rPr sz="1200" dirty="0">
                <a:latin typeface="Times New Roman"/>
                <a:cs typeface="Times New Roman"/>
              </a:rPr>
              <a:t>warning</a:t>
            </a:r>
            <a:r>
              <a:rPr sz="1200" spc="-5" dirty="0">
                <a:latin typeface="Times New Roman"/>
                <a:cs typeface="Times New Roman"/>
              </a:rPr>
              <a:t> </a:t>
            </a:r>
            <a:r>
              <a:rPr sz="1200" dirty="0">
                <a:latin typeface="Times New Roman"/>
                <a:cs typeface="Times New Roman"/>
              </a:rPr>
              <a:t>signs</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conflict and</a:t>
            </a:r>
            <a:r>
              <a:rPr sz="1200" spc="-5" dirty="0">
                <a:latin typeface="Times New Roman"/>
                <a:cs typeface="Times New Roman"/>
              </a:rPr>
              <a:t> </a:t>
            </a:r>
            <a:r>
              <a:rPr sz="1200" dirty="0">
                <a:latin typeface="Times New Roman"/>
                <a:cs typeface="Times New Roman"/>
              </a:rPr>
              <a:t>encouraging</a:t>
            </a:r>
            <a:r>
              <a:rPr sz="1200" spc="-15" dirty="0">
                <a:latin typeface="Times New Roman"/>
                <a:cs typeface="Times New Roman"/>
              </a:rPr>
              <a:t> </a:t>
            </a:r>
            <a:r>
              <a:rPr sz="1200" dirty="0">
                <a:latin typeface="Times New Roman"/>
                <a:cs typeface="Times New Roman"/>
              </a:rPr>
              <a:t>people</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handle </a:t>
            </a:r>
            <a:r>
              <a:rPr sz="1200" spc="-20" dirty="0">
                <a:latin typeface="Times New Roman"/>
                <a:cs typeface="Times New Roman"/>
              </a:rPr>
              <a:t>them </a:t>
            </a:r>
            <a:r>
              <a:rPr sz="1200" dirty="0">
                <a:latin typeface="Times New Roman"/>
                <a:cs typeface="Times New Roman"/>
              </a:rPr>
              <a:t>appropriately</a:t>
            </a:r>
            <a:r>
              <a:rPr sz="1200" spc="-10" dirty="0">
                <a:latin typeface="Times New Roman"/>
                <a:cs typeface="Times New Roman"/>
              </a:rPr>
              <a:t> </a:t>
            </a:r>
            <a:r>
              <a:rPr sz="1200" dirty="0">
                <a:latin typeface="Times New Roman"/>
                <a:cs typeface="Times New Roman"/>
              </a:rPr>
              <a:t>involve</a:t>
            </a:r>
            <a:r>
              <a:rPr sz="1200" spc="-10" dirty="0">
                <a:latin typeface="Times New Roman"/>
                <a:cs typeface="Times New Roman"/>
              </a:rPr>
              <a:t> </a:t>
            </a:r>
            <a:r>
              <a:rPr sz="1200" dirty="0">
                <a:latin typeface="Times New Roman"/>
                <a:cs typeface="Times New Roman"/>
              </a:rPr>
              <a:t>reinforcement of</a:t>
            </a:r>
            <a:r>
              <a:rPr sz="1200" spc="-10" dirty="0">
                <a:latin typeface="Times New Roman"/>
                <a:cs typeface="Times New Roman"/>
              </a:rPr>
              <a:t> </a:t>
            </a:r>
            <a:r>
              <a:rPr sz="1200" dirty="0">
                <a:latin typeface="Times New Roman"/>
                <a:cs typeface="Times New Roman"/>
              </a:rPr>
              <a:t>collaborative</a:t>
            </a:r>
            <a:r>
              <a:rPr sz="1200" spc="-10" dirty="0">
                <a:latin typeface="Times New Roman"/>
                <a:cs typeface="Times New Roman"/>
              </a:rPr>
              <a:t> </a:t>
            </a:r>
            <a:r>
              <a:rPr sz="1200" dirty="0">
                <a:latin typeface="Times New Roman"/>
                <a:cs typeface="Times New Roman"/>
              </a:rPr>
              <a:t>behavior</a:t>
            </a:r>
            <a:r>
              <a:rPr sz="1200" spc="-10"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support</a:t>
            </a:r>
            <a:r>
              <a:rPr sz="1200" spc="-10"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praise</a:t>
            </a:r>
            <a:r>
              <a:rPr sz="1200" spc="-5" dirty="0">
                <a:latin typeface="Times New Roman"/>
                <a:cs typeface="Times New Roman"/>
              </a:rPr>
              <a:t> </a:t>
            </a:r>
            <a:r>
              <a:rPr sz="1200" spc="-25" dirty="0">
                <a:latin typeface="Times New Roman"/>
                <a:cs typeface="Times New Roman"/>
              </a:rPr>
              <a:t>of </a:t>
            </a:r>
            <a:r>
              <a:rPr sz="1200" dirty="0">
                <a:latin typeface="Times New Roman"/>
                <a:cs typeface="Times New Roman"/>
              </a:rPr>
              <a:t>successful</a:t>
            </a:r>
            <a:r>
              <a:rPr sz="1200" spc="-20" dirty="0">
                <a:latin typeface="Times New Roman"/>
                <a:cs typeface="Times New Roman"/>
              </a:rPr>
              <a:t> </a:t>
            </a:r>
            <a:r>
              <a:rPr sz="1200" dirty="0">
                <a:latin typeface="Times New Roman"/>
                <a:cs typeface="Times New Roman"/>
              </a:rPr>
              <a:t>joint</a:t>
            </a:r>
            <a:r>
              <a:rPr sz="1200" spc="-5" dirty="0">
                <a:latin typeface="Times New Roman"/>
                <a:cs typeface="Times New Roman"/>
              </a:rPr>
              <a:t> </a:t>
            </a:r>
            <a:r>
              <a:rPr sz="1200" dirty="0">
                <a:latin typeface="Times New Roman"/>
                <a:cs typeface="Times New Roman"/>
              </a:rPr>
              <a:t>activities.</a:t>
            </a:r>
            <a:r>
              <a:rPr sz="1200" spc="-10" dirty="0">
                <a:latin typeface="Times New Roman"/>
                <a:cs typeface="Times New Roman"/>
              </a:rPr>
              <a:t> </a:t>
            </a:r>
            <a:r>
              <a:rPr sz="1200" dirty="0">
                <a:latin typeface="Times New Roman"/>
                <a:cs typeface="Times New Roman"/>
              </a:rPr>
              <a:t>People</a:t>
            </a:r>
            <a:r>
              <a:rPr sz="1200" spc="-5" dirty="0">
                <a:latin typeface="Times New Roman"/>
                <a:cs typeface="Times New Roman"/>
              </a:rPr>
              <a:t> </a:t>
            </a:r>
            <a:r>
              <a:rPr sz="1200" dirty="0">
                <a:latin typeface="Times New Roman"/>
                <a:cs typeface="Times New Roman"/>
              </a:rPr>
              <a:t>work</a:t>
            </a:r>
            <a:r>
              <a:rPr sz="1200" spc="-5" dirty="0">
                <a:latin typeface="Times New Roman"/>
                <a:cs typeface="Times New Roman"/>
              </a:rPr>
              <a:t> </a:t>
            </a:r>
            <a:r>
              <a:rPr sz="1200" dirty="0">
                <a:latin typeface="Times New Roman"/>
                <a:cs typeface="Times New Roman"/>
              </a:rPr>
              <a:t>together</a:t>
            </a:r>
            <a:r>
              <a:rPr sz="1200" spc="-15" dirty="0">
                <a:latin typeface="Times New Roman"/>
                <a:cs typeface="Times New Roman"/>
              </a:rPr>
              <a:t> </a:t>
            </a:r>
            <a:r>
              <a:rPr sz="1200" dirty="0">
                <a:latin typeface="Times New Roman"/>
                <a:cs typeface="Times New Roman"/>
              </a:rPr>
              <a:t>more</a:t>
            </a:r>
            <a:r>
              <a:rPr sz="1200" spc="-5" dirty="0">
                <a:latin typeface="Times New Roman"/>
                <a:cs typeface="Times New Roman"/>
              </a:rPr>
              <a:t> </a:t>
            </a:r>
            <a:r>
              <a:rPr sz="1200" dirty="0">
                <a:latin typeface="Times New Roman"/>
                <a:cs typeface="Times New Roman"/>
              </a:rPr>
              <a:t>readily</a:t>
            </a:r>
            <a:r>
              <a:rPr sz="1200" spc="-15" dirty="0">
                <a:latin typeface="Times New Roman"/>
                <a:cs typeface="Times New Roman"/>
              </a:rPr>
              <a:t> </a:t>
            </a:r>
            <a:r>
              <a:rPr sz="1200" dirty="0">
                <a:latin typeface="Times New Roman"/>
                <a:cs typeface="Times New Roman"/>
              </a:rPr>
              <a:t>when</a:t>
            </a:r>
            <a:r>
              <a:rPr sz="1200" spc="-10" dirty="0">
                <a:latin typeface="Times New Roman"/>
                <a:cs typeface="Times New Roman"/>
              </a:rPr>
              <a:t> </a:t>
            </a:r>
            <a:r>
              <a:rPr sz="1200" dirty="0">
                <a:latin typeface="Times New Roman"/>
                <a:cs typeface="Times New Roman"/>
              </a:rPr>
              <a:t>their</a:t>
            </a:r>
            <a:r>
              <a:rPr sz="1200" spc="-10" dirty="0">
                <a:latin typeface="Times New Roman"/>
                <a:cs typeface="Times New Roman"/>
              </a:rPr>
              <a:t> </a:t>
            </a:r>
            <a:r>
              <a:rPr sz="1200" dirty="0">
                <a:latin typeface="Times New Roman"/>
                <a:cs typeface="Times New Roman"/>
              </a:rPr>
              <a:t>efforts</a:t>
            </a:r>
            <a:r>
              <a:rPr sz="1200" spc="-5" dirty="0">
                <a:latin typeface="Times New Roman"/>
                <a:cs typeface="Times New Roman"/>
              </a:rPr>
              <a:t> </a:t>
            </a:r>
            <a:r>
              <a:rPr sz="1200" spc="-25" dirty="0">
                <a:latin typeface="Times New Roman"/>
                <a:cs typeface="Times New Roman"/>
              </a:rPr>
              <a:t>are </a:t>
            </a:r>
            <a:r>
              <a:rPr sz="1200" dirty="0">
                <a:latin typeface="Times New Roman"/>
                <a:cs typeface="Times New Roman"/>
              </a:rPr>
              <a:t>recognized</a:t>
            </a:r>
            <a:r>
              <a:rPr sz="1200" spc="-35" dirty="0">
                <a:latin typeface="Times New Roman"/>
                <a:cs typeface="Times New Roman"/>
              </a:rPr>
              <a:t> </a:t>
            </a:r>
            <a:r>
              <a:rPr sz="1200" dirty="0">
                <a:latin typeface="Times New Roman"/>
                <a:cs typeface="Times New Roman"/>
              </a:rPr>
              <a:t>and</a:t>
            </a:r>
            <a:r>
              <a:rPr sz="1200" spc="-20" dirty="0">
                <a:latin typeface="Times New Roman"/>
                <a:cs typeface="Times New Roman"/>
              </a:rPr>
              <a:t> </a:t>
            </a:r>
            <a:r>
              <a:rPr sz="1200" dirty="0">
                <a:latin typeface="Times New Roman"/>
                <a:cs typeface="Times New Roman"/>
              </a:rPr>
              <a:t>appreciated.</a:t>
            </a:r>
            <a:r>
              <a:rPr sz="1200" spc="-20" dirty="0">
                <a:latin typeface="Times New Roman"/>
                <a:cs typeface="Times New Roman"/>
              </a:rPr>
              <a:t> </a:t>
            </a:r>
            <a:r>
              <a:rPr sz="1200" dirty="0">
                <a:latin typeface="Times New Roman"/>
                <a:cs typeface="Times New Roman"/>
              </a:rPr>
              <a:t>Preceptors</a:t>
            </a:r>
            <a:r>
              <a:rPr sz="1200" spc="-20" dirty="0">
                <a:latin typeface="Times New Roman"/>
                <a:cs typeface="Times New Roman"/>
              </a:rPr>
              <a:t> </a:t>
            </a:r>
            <a:r>
              <a:rPr sz="1200" dirty="0">
                <a:latin typeface="Times New Roman"/>
                <a:cs typeface="Times New Roman"/>
              </a:rPr>
              <a:t>cannot</a:t>
            </a:r>
            <a:r>
              <a:rPr sz="1200" spc="-10" dirty="0">
                <a:latin typeface="Times New Roman"/>
                <a:cs typeface="Times New Roman"/>
              </a:rPr>
              <a:t> </a:t>
            </a:r>
            <a:r>
              <a:rPr sz="1200" dirty="0">
                <a:latin typeface="Times New Roman"/>
                <a:cs typeface="Times New Roman"/>
              </a:rPr>
              <a:t>resolve</a:t>
            </a:r>
            <a:r>
              <a:rPr sz="1200" spc="-30" dirty="0">
                <a:latin typeface="Times New Roman"/>
                <a:cs typeface="Times New Roman"/>
              </a:rPr>
              <a:t> </a:t>
            </a:r>
            <a:r>
              <a:rPr sz="1200" dirty="0">
                <a:latin typeface="Times New Roman"/>
                <a:cs typeface="Times New Roman"/>
              </a:rPr>
              <a:t>conflicts</a:t>
            </a:r>
            <a:r>
              <a:rPr sz="1200" spc="-20" dirty="0">
                <a:latin typeface="Times New Roman"/>
                <a:cs typeface="Times New Roman"/>
              </a:rPr>
              <a:t> </a:t>
            </a:r>
            <a:r>
              <a:rPr sz="1200" dirty="0">
                <a:latin typeface="Times New Roman"/>
                <a:cs typeface="Times New Roman"/>
              </a:rPr>
              <a:t>for</a:t>
            </a:r>
            <a:r>
              <a:rPr sz="1200" spc="-15" dirty="0">
                <a:latin typeface="Times New Roman"/>
                <a:cs typeface="Times New Roman"/>
              </a:rPr>
              <a:t> </a:t>
            </a:r>
            <a:r>
              <a:rPr sz="1200" dirty="0">
                <a:latin typeface="Times New Roman"/>
                <a:cs typeface="Times New Roman"/>
              </a:rPr>
              <a:t>their</a:t>
            </a:r>
            <a:r>
              <a:rPr sz="1200" spc="-30" dirty="0">
                <a:latin typeface="Times New Roman"/>
                <a:cs typeface="Times New Roman"/>
              </a:rPr>
              <a:t> </a:t>
            </a:r>
            <a:r>
              <a:rPr sz="1200" dirty="0">
                <a:latin typeface="Times New Roman"/>
                <a:cs typeface="Times New Roman"/>
              </a:rPr>
              <a:t>preceptees.</a:t>
            </a:r>
            <a:r>
              <a:rPr sz="1200" spc="-15" dirty="0">
                <a:latin typeface="Times New Roman"/>
                <a:cs typeface="Times New Roman"/>
              </a:rPr>
              <a:t> </a:t>
            </a:r>
            <a:r>
              <a:rPr sz="1200" dirty="0">
                <a:latin typeface="Times New Roman"/>
                <a:cs typeface="Times New Roman"/>
              </a:rPr>
              <a:t>They</a:t>
            </a:r>
            <a:r>
              <a:rPr sz="1200" spc="-30" dirty="0">
                <a:latin typeface="Times New Roman"/>
                <a:cs typeface="Times New Roman"/>
              </a:rPr>
              <a:t> </a:t>
            </a:r>
            <a:r>
              <a:rPr sz="1200" spc="-25" dirty="0">
                <a:latin typeface="Times New Roman"/>
                <a:cs typeface="Times New Roman"/>
              </a:rPr>
              <a:t>can </a:t>
            </a:r>
            <a:r>
              <a:rPr sz="1200" dirty="0">
                <a:latin typeface="Times New Roman"/>
                <a:cs typeface="Times New Roman"/>
              </a:rPr>
              <a:t>only</a:t>
            </a:r>
            <a:r>
              <a:rPr sz="1200" spc="-40" dirty="0">
                <a:latin typeface="Times New Roman"/>
                <a:cs typeface="Times New Roman"/>
              </a:rPr>
              <a:t> </a:t>
            </a:r>
            <a:r>
              <a:rPr sz="1200" dirty="0">
                <a:latin typeface="Times New Roman"/>
                <a:cs typeface="Times New Roman"/>
              </a:rPr>
              <a:t>help</a:t>
            </a:r>
            <a:r>
              <a:rPr sz="1200" spc="-15" dirty="0">
                <a:latin typeface="Times New Roman"/>
                <a:cs typeface="Times New Roman"/>
              </a:rPr>
              <a:t> </a:t>
            </a:r>
            <a:r>
              <a:rPr sz="1200" dirty="0">
                <a:latin typeface="Times New Roman"/>
                <a:cs typeface="Times New Roman"/>
              </a:rPr>
              <a:t>their</a:t>
            </a:r>
            <a:r>
              <a:rPr sz="1200" spc="-10" dirty="0">
                <a:latin typeface="Times New Roman"/>
                <a:cs typeface="Times New Roman"/>
              </a:rPr>
              <a:t> </a:t>
            </a:r>
            <a:r>
              <a:rPr sz="1200" dirty="0">
                <a:latin typeface="Times New Roman"/>
                <a:cs typeface="Times New Roman"/>
              </a:rPr>
              <a:t>preceptees</a:t>
            </a:r>
            <a:r>
              <a:rPr sz="1200" spc="-10" dirty="0">
                <a:latin typeface="Times New Roman"/>
                <a:cs typeface="Times New Roman"/>
              </a:rPr>
              <a:t> </a:t>
            </a:r>
            <a:r>
              <a:rPr sz="1200" dirty="0">
                <a:latin typeface="Times New Roman"/>
                <a:cs typeface="Times New Roman"/>
              </a:rPr>
              <a:t>work</a:t>
            </a:r>
            <a:r>
              <a:rPr sz="1200" spc="-5" dirty="0">
                <a:latin typeface="Times New Roman"/>
                <a:cs typeface="Times New Roman"/>
              </a:rPr>
              <a:t> </a:t>
            </a:r>
            <a:r>
              <a:rPr sz="1200" dirty="0">
                <a:latin typeface="Times New Roman"/>
                <a:cs typeface="Times New Roman"/>
              </a:rPr>
              <a:t>through</a:t>
            </a:r>
            <a:r>
              <a:rPr sz="1200" spc="-5" dirty="0">
                <a:latin typeface="Times New Roman"/>
                <a:cs typeface="Times New Roman"/>
              </a:rPr>
              <a:t> </a:t>
            </a:r>
            <a:r>
              <a:rPr sz="1200" spc="-10" dirty="0">
                <a:latin typeface="Times New Roman"/>
                <a:cs typeface="Times New Roman"/>
              </a:rPr>
              <a:t>them.</a:t>
            </a:r>
            <a:endParaRPr sz="1200">
              <a:latin typeface="Times New Roman"/>
              <a:cs typeface="Times New Roman"/>
            </a:endParaRPr>
          </a:p>
          <a:p>
            <a:pPr>
              <a:lnSpc>
                <a:spcPct val="100000"/>
              </a:lnSpc>
              <a:spcBef>
                <a:spcPts val="5"/>
              </a:spcBef>
            </a:pPr>
            <a:endParaRPr sz="1900">
              <a:latin typeface="Times New Roman"/>
              <a:cs typeface="Times New Roman"/>
            </a:endParaRPr>
          </a:p>
          <a:p>
            <a:pPr marL="12700">
              <a:lnSpc>
                <a:spcPct val="100000"/>
              </a:lnSpc>
            </a:pPr>
            <a:r>
              <a:rPr sz="1200" dirty="0">
                <a:latin typeface="Times New Roman"/>
                <a:cs typeface="Times New Roman"/>
              </a:rPr>
              <a:t>When</a:t>
            </a:r>
            <a:r>
              <a:rPr sz="1200" spc="-15" dirty="0">
                <a:latin typeface="Times New Roman"/>
                <a:cs typeface="Times New Roman"/>
              </a:rPr>
              <a:t> </a:t>
            </a:r>
            <a:r>
              <a:rPr sz="1200" dirty="0">
                <a:latin typeface="Times New Roman"/>
                <a:cs typeface="Times New Roman"/>
              </a:rPr>
              <a:t>should</a:t>
            </a:r>
            <a:r>
              <a:rPr sz="1200" spc="-15" dirty="0">
                <a:latin typeface="Times New Roman"/>
                <a:cs typeface="Times New Roman"/>
              </a:rPr>
              <a:t> </a:t>
            </a:r>
            <a:r>
              <a:rPr sz="1200" dirty="0">
                <a:latin typeface="Times New Roman"/>
                <a:cs typeface="Times New Roman"/>
              </a:rPr>
              <a:t>a</a:t>
            </a:r>
            <a:r>
              <a:rPr sz="1200" spc="-20" dirty="0">
                <a:latin typeface="Times New Roman"/>
                <a:cs typeface="Times New Roman"/>
              </a:rPr>
              <a:t> </a:t>
            </a:r>
            <a:r>
              <a:rPr sz="1200" dirty="0">
                <a:latin typeface="Times New Roman"/>
                <a:cs typeface="Times New Roman"/>
              </a:rPr>
              <a:t>preceptor </a:t>
            </a:r>
            <a:r>
              <a:rPr sz="1200" spc="-10" dirty="0">
                <a:latin typeface="Times New Roman"/>
                <a:cs typeface="Times New Roman"/>
              </a:rPr>
              <a:t>intervene?</a:t>
            </a:r>
            <a:endParaRPr sz="12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Questions</a:t>
            </a:r>
            <a:r>
              <a:rPr spc="-50" dirty="0"/>
              <a:t> </a:t>
            </a:r>
            <a:r>
              <a:rPr dirty="0"/>
              <a:t>to</a:t>
            </a:r>
            <a:r>
              <a:rPr spc="-30" dirty="0"/>
              <a:t> </a:t>
            </a:r>
            <a:r>
              <a:rPr dirty="0"/>
              <a:t>consider</a:t>
            </a:r>
            <a:r>
              <a:rPr spc="-40" dirty="0"/>
              <a:t> </a:t>
            </a:r>
            <a:r>
              <a:rPr dirty="0"/>
              <a:t>in</a:t>
            </a:r>
            <a:r>
              <a:rPr spc="-30" dirty="0"/>
              <a:t> </a:t>
            </a:r>
            <a:r>
              <a:rPr dirty="0"/>
              <a:t>conflict</a:t>
            </a:r>
            <a:r>
              <a:rPr spc="-35" dirty="0"/>
              <a:t> </a:t>
            </a:r>
            <a:r>
              <a:rPr spc="-10" dirty="0"/>
              <a:t>intervention</a:t>
            </a:r>
          </a:p>
        </p:txBody>
      </p:sp>
      <p:sp>
        <p:nvSpPr>
          <p:cNvPr id="3" name="object 3"/>
          <p:cNvSpPr txBox="1">
            <a:spLocks noGrp="1"/>
          </p:cNvSpPr>
          <p:nvPr>
            <p:ph type="body" idx="1"/>
          </p:nvPr>
        </p:nvSpPr>
        <p:spPr>
          <a:prstGeom prst="rect">
            <a:avLst/>
          </a:prstGeom>
        </p:spPr>
        <p:txBody>
          <a:bodyPr vert="horz" wrap="square" lIns="0" tIns="73660" rIns="0" bIns="0" rtlCol="0">
            <a:spAutoFit/>
          </a:bodyPr>
          <a:lstStyle/>
          <a:p>
            <a:pPr marL="12700">
              <a:lnSpc>
                <a:spcPct val="100000"/>
              </a:lnSpc>
              <a:spcBef>
                <a:spcPts val="580"/>
              </a:spcBef>
            </a:pPr>
            <a:r>
              <a:rPr dirty="0"/>
              <a:t>Before</a:t>
            </a:r>
            <a:r>
              <a:rPr spc="-25" dirty="0"/>
              <a:t> </a:t>
            </a:r>
            <a:r>
              <a:rPr dirty="0"/>
              <a:t>intervening</a:t>
            </a:r>
            <a:r>
              <a:rPr spc="-25" dirty="0"/>
              <a:t> </a:t>
            </a:r>
            <a:r>
              <a:rPr dirty="0"/>
              <a:t>in</a:t>
            </a:r>
            <a:r>
              <a:rPr spc="-20" dirty="0"/>
              <a:t> </a:t>
            </a:r>
            <a:r>
              <a:rPr dirty="0"/>
              <a:t>a</a:t>
            </a:r>
            <a:r>
              <a:rPr spc="-10" dirty="0"/>
              <a:t> </a:t>
            </a:r>
            <a:r>
              <a:rPr dirty="0"/>
              <a:t>conflict,</a:t>
            </a:r>
            <a:r>
              <a:rPr spc="-15" dirty="0"/>
              <a:t> </a:t>
            </a:r>
            <a:r>
              <a:rPr dirty="0"/>
              <a:t>consider</a:t>
            </a:r>
            <a:r>
              <a:rPr spc="-15" dirty="0"/>
              <a:t> </a:t>
            </a:r>
            <a:r>
              <a:rPr dirty="0"/>
              <a:t>the</a:t>
            </a:r>
            <a:r>
              <a:rPr spc="-20" dirty="0"/>
              <a:t> </a:t>
            </a:r>
            <a:r>
              <a:rPr dirty="0"/>
              <a:t>following</a:t>
            </a:r>
            <a:r>
              <a:rPr spc="-25" dirty="0"/>
              <a:t> </a:t>
            </a:r>
            <a:r>
              <a:rPr spc="-10" dirty="0"/>
              <a:t>questions:</a:t>
            </a:r>
          </a:p>
          <a:p>
            <a:pPr marL="468630" indent="-228600">
              <a:lnSpc>
                <a:spcPct val="100000"/>
              </a:lnSpc>
              <a:spcBef>
                <a:spcPts val="480"/>
              </a:spcBef>
              <a:buFont typeface="Symbol"/>
              <a:buChar char=""/>
              <a:tabLst>
                <a:tab pos="468630" algn="l"/>
                <a:tab pos="469265" algn="l"/>
              </a:tabLst>
            </a:pPr>
            <a:r>
              <a:rPr dirty="0"/>
              <a:t>What</a:t>
            </a:r>
            <a:r>
              <a:rPr spc="-10" dirty="0"/>
              <a:t> </a:t>
            </a:r>
            <a:r>
              <a:rPr dirty="0"/>
              <a:t>is</a:t>
            </a:r>
            <a:r>
              <a:rPr spc="-10" dirty="0"/>
              <a:t> </a:t>
            </a:r>
            <a:r>
              <a:rPr dirty="0"/>
              <a:t>causing</a:t>
            </a:r>
            <a:r>
              <a:rPr spc="-20" dirty="0"/>
              <a:t> </a:t>
            </a:r>
            <a:r>
              <a:rPr dirty="0"/>
              <a:t>the</a:t>
            </a:r>
            <a:r>
              <a:rPr spc="-15" dirty="0"/>
              <a:t> </a:t>
            </a:r>
            <a:r>
              <a:rPr spc="-10" dirty="0"/>
              <a:t>conflict?</a:t>
            </a:r>
          </a:p>
          <a:p>
            <a:pPr marL="468630" indent="-228600">
              <a:lnSpc>
                <a:spcPct val="100000"/>
              </a:lnSpc>
              <a:spcBef>
                <a:spcPts val="475"/>
              </a:spcBef>
              <a:buFont typeface="Symbol"/>
              <a:buChar char=""/>
              <a:tabLst>
                <a:tab pos="468630" algn="l"/>
                <a:tab pos="469265" algn="l"/>
              </a:tabLst>
            </a:pPr>
            <a:r>
              <a:rPr dirty="0"/>
              <a:t>What</a:t>
            </a:r>
            <a:r>
              <a:rPr spc="-20" dirty="0"/>
              <a:t> </a:t>
            </a:r>
            <a:r>
              <a:rPr dirty="0"/>
              <a:t>are</a:t>
            </a:r>
            <a:r>
              <a:rPr spc="-20" dirty="0"/>
              <a:t> </a:t>
            </a:r>
            <a:r>
              <a:rPr dirty="0"/>
              <a:t>the</a:t>
            </a:r>
            <a:r>
              <a:rPr spc="-15" dirty="0"/>
              <a:t> </a:t>
            </a:r>
            <a:r>
              <a:rPr dirty="0"/>
              <a:t>underlying</a:t>
            </a:r>
            <a:r>
              <a:rPr spc="-20" dirty="0"/>
              <a:t> </a:t>
            </a:r>
            <a:r>
              <a:rPr dirty="0"/>
              <a:t>or</a:t>
            </a:r>
            <a:r>
              <a:rPr spc="-5" dirty="0"/>
              <a:t> </a:t>
            </a:r>
            <a:r>
              <a:rPr dirty="0"/>
              <a:t>unspoken</a:t>
            </a:r>
            <a:r>
              <a:rPr spc="-20" dirty="0"/>
              <a:t> </a:t>
            </a:r>
            <a:r>
              <a:rPr dirty="0"/>
              <a:t>issues, concerns</a:t>
            </a:r>
            <a:r>
              <a:rPr spc="-15" dirty="0"/>
              <a:t> </a:t>
            </a:r>
            <a:r>
              <a:rPr dirty="0"/>
              <a:t>or</a:t>
            </a:r>
            <a:r>
              <a:rPr spc="-5" dirty="0"/>
              <a:t> </a:t>
            </a:r>
            <a:r>
              <a:rPr spc="-10" dirty="0"/>
              <a:t>needs?</a:t>
            </a:r>
          </a:p>
          <a:p>
            <a:pPr marL="468630" indent="-228600">
              <a:lnSpc>
                <a:spcPct val="100000"/>
              </a:lnSpc>
              <a:spcBef>
                <a:spcPts val="465"/>
              </a:spcBef>
              <a:buFont typeface="Symbol"/>
              <a:buChar char=""/>
              <a:tabLst>
                <a:tab pos="468630" algn="l"/>
                <a:tab pos="469265" algn="l"/>
              </a:tabLst>
            </a:pPr>
            <a:r>
              <a:rPr dirty="0"/>
              <a:t>What</a:t>
            </a:r>
            <a:r>
              <a:rPr spc="-10" dirty="0"/>
              <a:t> </a:t>
            </a:r>
            <a:r>
              <a:rPr dirty="0"/>
              <a:t>effect</a:t>
            </a:r>
            <a:r>
              <a:rPr spc="-10" dirty="0"/>
              <a:t> </a:t>
            </a:r>
            <a:r>
              <a:rPr dirty="0"/>
              <a:t>is</a:t>
            </a:r>
            <a:r>
              <a:rPr spc="-5" dirty="0"/>
              <a:t> </a:t>
            </a:r>
            <a:r>
              <a:rPr dirty="0"/>
              <a:t>the</a:t>
            </a:r>
            <a:r>
              <a:rPr spc="-10" dirty="0"/>
              <a:t> </a:t>
            </a:r>
            <a:r>
              <a:rPr dirty="0"/>
              <a:t>conflict</a:t>
            </a:r>
            <a:r>
              <a:rPr spc="-10" dirty="0"/>
              <a:t> </a:t>
            </a:r>
            <a:r>
              <a:rPr dirty="0"/>
              <a:t>having</a:t>
            </a:r>
            <a:r>
              <a:rPr spc="-25" dirty="0"/>
              <a:t> </a:t>
            </a:r>
            <a:r>
              <a:rPr dirty="0"/>
              <a:t>on</a:t>
            </a:r>
            <a:r>
              <a:rPr spc="-20" dirty="0"/>
              <a:t> </a:t>
            </a:r>
            <a:r>
              <a:rPr dirty="0"/>
              <a:t>team</a:t>
            </a:r>
            <a:r>
              <a:rPr spc="-5" dirty="0"/>
              <a:t> </a:t>
            </a:r>
            <a:r>
              <a:rPr spc="-10" dirty="0"/>
              <a:t>members?</a:t>
            </a:r>
          </a:p>
          <a:p>
            <a:pPr marL="468630" indent="-228600">
              <a:lnSpc>
                <a:spcPct val="100000"/>
              </a:lnSpc>
              <a:spcBef>
                <a:spcPts val="475"/>
              </a:spcBef>
              <a:buFont typeface="Symbol"/>
              <a:buChar char=""/>
              <a:tabLst>
                <a:tab pos="468630" algn="l"/>
                <a:tab pos="469265" algn="l"/>
              </a:tabLst>
            </a:pPr>
            <a:r>
              <a:rPr dirty="0"/>
              <a:t>Can</a:t>
            </a:r>
            <a:r>
              <a:rPr spc="-25" dirty="0"/>
              <a:t> </a:t>
            </a:r>
            <a:r>
              <a:rPr dirty="0"/>
              <a:t>the</a:t>
            </a:r>
            <a:r>
              <a:rPr spc="-20" dirty="0"/>
              <a:t> </a:t>
            </a:r>
            <a:r>
              <a:rPr dirty="0"/>
              <a:t>people</a:t>
            </a:r>
            <a:r>
              <a:rPr spc="-20" dirty="0"/>
              <a:t> </a:t>
            </a:r>
            <a:r>
              <a:rPr dirty="0"/>
              <a:t>involved in</a:t>
            </a:r>
            <a:r>
              <a:rPr spc="-5" dirty="0"/>
              <a:t> </a:t>
            </a:r>
            <a:r>
              <a:rPr dirty="0"/>
              <a:t>the</a:t>
            </a:r>
            <a:r>
              <a:rPr spc="-20" dirty="0"/>
              <a:t> </a:t>
            </a:r>
            <a:r>
              <a:rPr dirty="0"/>
              <a:t>conflict</a:t>
            </a:r>
            <a:r>
              <a:rPr spc="-5" dirty="0"/>
              <a:t> </a:t>
            </a:r>
            <a:r>
              <a:rPr dirty="0"/>
              <a:t>work</a:t>
            </a:r>
            <a:r>
              <a:rPr spc="-15" dirty="0"/>
              <a:t> </a:t>
            </a:r>
            <a:r>
              <a:rPr dirty="0"/>
              <a:t>it</a:t>
            </a:r>
            <a:r>
              <a:rPr spc="-10" dirty="0"/>
              <a:t> </a:t>
            </a:r>
            <a:r>
              <a:rPr dirty="0"/>
              <a:t>out </a:t>
            </a:r>
            <a:r>
              <a:rPr spc="-10" dirty="0"/>
              <a:t>themselves?</a:t>
            </a:r>
          </a:p>
          <a:p>
            <a:pPr marL="468630" indent="-228600">
              <a:lnSpc>
                <a:spcPct val="100000"/>
              </a:lnSpc>
              <a:spcBef>
                <a:spcPts val="480"/>
              </a:spcBef>
              <a:buFont typeface="Symbol"/>
              <a:buChar char=""/>
              <a:tabLst>
                <a:tab pos="468630" algn="l"/>
                <a:tab pos="469265" algn="l"/>
              </a:tabLst>
            </a:pPr>
            <a:r>
              <a:rPr dirty="0"/>
              <a:t>Does</a:t>
            </a:r>
            <a:r>
              <a:rPr spc="-10" dirty="0"/>
              <a:t> </a:t>
            </a:r>
            <a:r>
              <a:rPr dirty="0"/>
              <a:t>he</a:t>
            </a:r>
            <a:r>
              <a:rPr spc="-20" dirty="0"/>
              <a:t> </a:t>
            </a:r>
            <a:r>
              <a:rPr dirty="0"/>
              <a:t>preceptor</a:t>
            </a:r>
            <a:r>
              <a:rPr spc="-5" dirty="0"/>
              <a:t> </a:t>
            </a:r>
            <a:r>
              <a:rPr dirty="0"/>
              <a:t>need</a:t>
            </a:r>
            <a:r>
              <a:rPr spc="-15" dirty="0"/>
              <a:t> </a:t>
            </a:r>
            <a:r>
              <a:rPr dirty="0"/>
              <a:t>to</a:t>
            </a:r>
            <a:r>
              <a:rPr spc="-20" dirty="0"/>
              <a:t> </a:t>
            </a:r>
            <a:r>
              <a:rPr dirty="0"/>
              <a:t>intervene</a:t>
            </a:r>
            <a:r>
              <a:rPr spc="-20" dirty="0"/>
              <a:t> </a:t>
            </a:r>
            <a:r>
              <a:rPr dirty="0"/>
              <a:t>in</a:t>
            </a:r>
            <a:r>
              <a:rPr spc="-15" dirty="0"/>
              <a:t> </a:t>
            </a:r>
            <a:r>
              <a:rPr dirty="0"/>
              <a:t>a</a:t>
            </a:r>
            <a:r>
              <a:rPr spc="-20" dirty="0"/>
              <a:t> </a:t>
            </a:r>
            <a:r>
              <a:rPr dirty="0"/>
              <a:t>heated </a:t>
            </a:r>
            <a:r>
              <a:rPr spc="-10" dirty="0"/>
              <a:t>argument?</a:t>
            </a:r>
          </a:p>
          <a:p>
            <a:pPr marL="468630" marR="5080" indent="-227965">
              <a:lnSpc>
                <a:spcPts val="1380"/>
              </a:lnSpc>
              <a:spcBef>
                <a:spcPts val="560"/>
              </a:spcBef>
              <a:buFont typeface="Symbol"/>
              <a:buChar char=""/>
              <a:tabLst>
                <a:tab pos="468630" algn="l"/>
                <a:tab pos="469265" algn="l"/>
              </a:tabLst>
            </a:pPr>
            <a:r>
              <a:rPr dirty="0"/>
              <a:t>Should</a:t>
            </a:r>
            <a:r>
              <a:rPr spc="-35" dirty="0"/>
              <a:t> </a:t>
            </a:r>
            <a:r>
              <a:rPr dirty="0"/>
              <a:t>the</a:t>
            </a:r>
            <a:r>
              <a:rPr spc="-20" dirty="0"/>
              <a:t> </a:t>
            </a:r>
            <a:r>
              <a:rPr dirty="0"/>
              <a:t>preceptor</a:t>
            </a:r>
            <a:r>
              <a:rPr spc="-15" dirty="0"/>
              <a:t> </a:t>
            </a:r>
            <a:r>
              <a:rPr dirty="0"/>
              <a:t>discuss</a:t>
            </a:r>
            <a:r>
              <a:rPr spc="-15" dirty="0"/>
              <a:t> </a:t>
            </a:r>
            <a:r>
              <a:rPr dirty="0"/>
              <a:t>the</a:t>
            </a:r>
            <a:r>
              <a:rPr spc="-20" dirty="0"/>
              <a:t> </a:t>
            </a:r>
            <a:r>
              <a:rPr dirty="0"/>
              <a:t>situation</a:t>
            </a:r>
            <a:r>
              <a:rPr spc="-15" dirty="0"/>
              <a:t> </a:t>
            </a:r>
            <a:r>
              <a:rPr dirty="0"/>
              <a:t>privately</a:t>
            </a:r>
            <a:r>
              <a:rPr spc="-30" dirty="0"/>
              <a:t> </a:t>
            </a:r>
            <a:r>
              <a:rPr dirty="0"/>
              <a:t>with</a:t>
            </a:r>
            <a:r>
              <a:rPr spc="-15" dirty="0"/>
              <a:t> </a:t>
            </a:r>
            <a:r>
              <a:rPr dirty="0"/>
              <a:t>the</a:t>
            </a:r>
            <a:r>
              <a:rPr spc="-20" dirty="0"/>
              <a:t> </a:t>
            </a:r>
            <a:r>
              <a:rPr dirty="0"/>
              <a:t>preceptee</a:t>
            </a:r>
            <a:r>
              <a:rPr spc="-25" dirty="0"/>
              <a:t> </a:t>
            </a:r>
            <a:r>
              <a:rPr dirty="0"/>
              <a:t>and</a:t>
            </a:r>
            <a:r>
              <a:rPr spc="-5" dirty="0"/>
              <a:t> </a:t>
            </a:r>
            <a:r>
              <a:rPr dirty="0"/>
              <a:t>each</a:t>
            </a:r>
            <a:r>
              <a:rPr spc="-15" dirty="0"/>
              <a:t> </a:t>
            </a:r>
            <a:r>
              <a:rPr spc="-10" dirty="0"/>
              <a:t>person </a:t>
            </a:r>
            <a:r>
              <a:rPr dirty="0"/>
              <a:t>involved</a:t>
            </a:r>
            <a:r>
              <a:rPr spc="-15" dirty="0"/>
              <a:t> </a:t>
            </a:r>
            <a:r>
              <a:rPr dirty="0"/>
              <a:t>or</a:t>
            </a:r>
            <a:r>
              <a:rPr spc="-15" dirty="0"/>
              <a:t> </a:t>
            </a:r>
            <a:r>
              <a:rPr dirty="0"/>
              <a:t>have</a:t>
            </a:r>
            <a:r>
              <a:rPr spc="-5" dirty="0"/>
              <a:t> </a:t>
            </a:r>
            <a:r>
              <a:rPr dirty="0"/>
              <a:t>one</a:t>
            </a:r>
            <a:r>
              <a:rPr spc="-10" dirty="0"/>
              <a:t> </a:t>
            </a:r>
            <a:r>
              <a:rPr dirty="0"/>
              <a:t>meeting</a:t>
            </a:r>
            <a:r>
              <a:rPr spc="-20" dirty="0"/>
              <a:t> </a:t>
            </a:r>
            <a:r>
              <a:rPr dirty="0"/>
              <a:t>and</a:t>
            </a:r>
            <a:r>
              <a:rPr spc="5" dirty="0"/>
              <a:t> </a:t>
            </a:r>
            <a:r>
              <a:rPr dirty="0"/>
              <a:t>get</a:t>
            </a:r>
            <a:r>
              <a:rPr spc="-5" dirty="0"/>
              <a:t> </a:t>
            </a:r>
            <a:r>
              <a:rPr dirty="0"/>
              <a:t>all the</a:t>
            </a:r>
            <a:r>
              <a:rPr spc="-15" dirty="0"/>
              <a:t> </a:t>
            </a:r>
            <a:r>
              <a:rPr dirty="0"/>
              <a:t>issues </a:t>
            </a:r>
            <a:r>
              <a:rPr spc="-20" dirty="0"/>
              <a:t>out?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138" y="184887"/>
            <a:ext cx="5768975" cy="219202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Preceptors</a:t>
            </a:r>
            <a:r>
              <a:rPr sz="1200" spc="-20" dirty="0">
                <a:latin typeface="Times New Roman"/>
                <a:cs typeface="Times New Roman"/>
              </a:rPr>
              <a:t> </a:t>
            </a:r>
            <a:r>
              <a:rPr sz="1200" dirty="0">
                <a:latin typeface="Times New Roman"/>
                <a:cs typeface="Times New Roman"/>
              </a:rPr>
              <a:t>have</a:t>
            </a:r>
            <a:r>
              <a:rPr sz="1200" spc="-10" dirty="0">
                <a:latin typeface="Times New Roman"/>
                <a:cs typeface="Times New Roman"/>
              </a:rPr>
              <a:t> </a:t>
            </a:r>
            <a:r>
              <a:rPr sz="1200" dirty="0">
                <a:latin typeface="Times New Roman"/>
                <a:cs typeface="Times New Roman"/>
              </a:rPr>
              <a:t>several</a:t>
            </a:r>
            <a:r>
              <a:rPr sz="1200" spc="-15" dirty="0">
                <a:latin typeface="Times New Roman"/>
                <a:cs typeface="Times New Roman"/>
              </a:rPr>
              <a:t> </a:t>
            </a:r>
            <a:r>
              <a:rPr sz="1200" dirty="0">
                <a:latin typeface="Times New Roman"/>
                <a:cs typeface="Times New Roman"/>
              </a:rPr>
              <a:t>responsibilities</a:t>
            </a:r>
            <a:r>
              <a:rPr sz="1200" spc="-10" dirty="0">
                <a:latin typeface="Times New Roman"/>
                <a:cs typeface="Times New Roman"/>
              </a:rPr>
              <a:t> </a:t>
            </a:r>
            <a:r>
              <a:rPr sz="1200" dirty="0">
                <a:latin typeface="Times New Roman"/>
                <a:cs typeface="Times New Roman"/>
              </a:rPr>
              <a:t>in</a:t>
            </a:r>
            <a:r>
              <a:rPr sz="1200" spc="-10" dirty="0">
                <a:latin typeface="Times New Roman"/>
                <a:cs typeface="Times New Roman"/>
              </a:rPr>
              <a:t> </a:t>
            </a:r>
            <a:r>
              <a:rPr sz="1200" dirty="0">
                <a:latin typeface="Times New Roman"/>
                <a:cs typeface="Times New Roman"/>
              </a:rPr>
              <a:t>terms</a:t>
            </a:r>
            <a:r>
              <a:rPr sz="1200" spc="-5" dirty="0">
                <a:latin typeface="Times New Roman"/>
                <a:cs typeface="Times New Roman"/>
              </a:rPr>
              <a:t> </a:t>
            </a:r>
            <a:r>
              <a:rPr sz="1200" dirty="0">
                <a:latin typeface="Times New Roman"/>
                <a:cs typeface="Times New Roman"/>
              </a:rPr>
              <a:t>of</a:t>
            </a:r>
            <a:r>
              <a:rPr sz="1200" spc="-15" dirty="0">
                <a:latin typeface="Times New Roman"/>
                <a:cs typeface="Times New Roman"/>
              </a:rPr>
              <a:t> </a:t>
            </a:r>
            <a:r>
              <a:rPr sz="1200" dirty="0">
                <a:latin typeface="Times New Roman"/>
                <a:cs typeface="Times New Roman"/>
              </a:rPr>
              <a:t>helping</a:t>
            </a:r>
            <a:r>
              <a:rPr sz="1200" spc="-10" dirty="0">
                <a:latin typeface="Times New Roman"/>
                <a:cs typeface="Times New Roman"/>
              </a:rPr>
              <a:t> </a:t>
            </a:r>
            <a:r>
              <a:rPr sz="1200" dirty="0">
                <a:latin typeface="Times New Roman"/>
                <a:cs typeface="Times New Roman"/>
              </a:rPr>
              <a:t>preceptees</a:t>
            </a:r>
            <a:r>
              <a:rPr sz="1200" spc="-10" dirty="0">
                <a:latin typeface="Times New Roman"/>
                <a:cs typeface="Times New Roman"/>
              </a:rPr>
              <a:t> </a:t>
            </a:r>
            <a:r>
              <a:rPr sz="1200" dirty="0">
                <a:latin typeface="Times New Roman"/>
                <a:cs typeface="Times New Roman"/>
              </a:rPr>
              <a:t>resolve</a:t>
            </a:r>
            <a:r>
              <a:rPr sz="1200" spc="-10" dirty="0">
                <a:latin typeface="Times New Roman"/>
                <a:cs typeface="Times New Roman"/>
              </a:rPr>
              <a:t> </a:t>
            </a:r>
            <a:r>
              <a:rPr sz="1200" dirty="0">
                <a:latin typeface="Times New Roman"/>
                <a:cs typeface="Times New Roman"/>
              </a:rPr>
              <a:t>conflicts</a:t>
            </a:r>
            <a:r>
              <a:rPr sz="1200" spc="-15" dirty="0">
                <a:latin typeface="Times New Roman"/>
                <a:cs typeface="Times New Roman"/>
              </a:rPr>
              <a:t> </a:t>
            </a:r>
            <a:r>
              <a:rPr sz="1200" spc="-10" dirty="0">
                <a:latin typeface="Times New Roman"/>
                <a:cs typeface="Times New Roman"/>
              </a:rPr>
              <a:t>within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context</a:t>
            </a:r>
            <a:r>
              <a:rPr sz="1200" spc="-10"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preceptorships.</a:t>
            </a:r>
            <a:r>
              <a:rPr sz="1200" spc="-5" dirty="0">
                <a:latin typeface="Times New Roman"/>
                <a:cs typeface="Times New Roman"/>
              </a:rPr>
              <a:t> </a:t>
            </a:r>
            <a:r>
              <a:rPr sz="1200" dirty="0">
                <a:latin typeface="Times New Roman"/>
                <a:cs typeface="Times New Roman"/>
              </a:rPr>
              <a:t>When the</a:t>
            </a:r>
            <a:r>
              <a:rPr sz="1200" spc="-5" dirty="0">
                <a:latin typeface="Times New Roman"/>
                <a:cs typeface="Times New Roman"/>
              </a:rPr>
              <a:t> </a:t>
            </a:r>
            <a:r>
              <a:rPr sz="1200" b="1" i="1" dirty="0">
                <a:latin typeface="Times New Roman"/>
                <a:cs typeface="Times New Roman"/>
              </a:rPr>
              <a:t>preceptee</a:t>
            </a:r>
            <a:r>
              <a:rPr sz="1200" b="1" i="1" spc="-5" dirty="0">
                <a:latin typeface="Times New Roman"/>
                <a:cs typeface="Times New Roman"/>
              </a:rPr>
              <a:t> </a:t>
            </a:r>
            <a:r>
              <a:rPr sz="1200" dirty="0">
                <a:latin typeface="Times New Roman"/>
                <a:cs typeface="Times New Roman"/>
              </a:rPr>
              <a:t>has</a:t>
            </a:r>
            <a:r>
              <a:rPr sz="1200" spc="-10" dirty="0">
                <a:latin typeface="Times New Roman"/>
                <a:cs typeface="Times New Roman"/>
              </a:rPr>
              <a:t> </a:t>
            </a:r>
            <a:r>
              <a:rPr sz="1200" dirty="0">
                <a:latin typeface="Times New Roman"/>
                <a:cs typeface="Times New Roman"/>
              </a:rPr>
              <a:t>a</a:t>
            </a:r>
            <a:r>
              <a:rPr sz="1200" spc="-5"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preceptor</a:t>
            </a:r>
            <a:r>
              <a:rPr sz="1200" spc="-5" dirty="0">
                <a:latin typeface="Times New Roman"/>
                <a:cs typeface="Times New Roman"/>
              </a:rPr>
              <a:t> </a:t>
            </a:r>
            <a:r>
              <a:rPr sz="1200" dirty="0">
                <a:latin typeface="Times New Roman"/>
                <a:cs typeface="Times New Roman"/>
              </a:rPr>
              <a:t>should</a:t>
            </a:r>
            <a:r>
              <a:rPr sz="1200" spc="-5" dirty="0">
                <a:latin typeface="Times New Roman"/>
                <a:cs typeface="Times New Roman"/>
              </a:rPr>
              <a:t> </a:t>
            </a:r>
            <a:r>
              <a:rPr sz="1200" dirty="0">
                <a:latin typeface="Times New Roman"/>
                <a:cs typeface="Times New Roman"/>
              </a:rPr>
              <a:t>do</a:t>
            </a:r>
            <a:r>
              <a:rPr sz="1200" spc="-5" dirty="0">
                <a:latin typeface="Times New Roman"/>
                <a:cs typeface="Times New Roman"/>
              </a:rPr>
              <a:t> </a:t>
            </a:r>
            <a:r>
              <a:rPr sz="1200" spc="-25" dirty="0">
                <a:latin typeface="Times New Roman"/>
                <a:cs typeface="Times New Roman"/>
              </a:rPr>
              <a:t>the </a:t>
            </a:r>
            <a:r>
              <a:rPr sz="1200" spc="-10" dirty="0">
                <a:latin typeface="Times New Roman"/>
                <a:cs typeface="Times New Roman"/>
              </a:rPr>
              <a:t>following:</a:t>
            </a:r>
            <a:endParaRPr sz="1200">
              <a:latin typeface="Times New Roman"/>
              <a:cs typeface="Times New Roman"/>
            </a:endParaRPr>
          </a:p>
          <a:p>
            <a:pPr marL="469265" indent="-227965">
              <a:lnSpc>
                <a:spcPct val="100000"/>
              </a:lnSpc>
              <a:spcBef>
                <a:spcPts val="445"/>
              </a:spcBef>
              <a:buFont typeface="Symbol"/>
              <a:buChar char=""/>
              <a:tabLst>
                <a:tab pos="469265" algn="l"/>
                <a:tab pos="469900" algn="l"/>
              </a:tabLst>
            </a:pPr>
            <a:r>
              <a:rPr sz="1200" dirty="0">
                <a:latin typeface="Times New Roman"/>
                <a:cs typeface="Times New Roman"/>
              </a:rPr>
              <a:t>Identify</a:t>
            </a:r>
            <a:r>
              <a:rPr sz="1200" spc="-40"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or</a:t>
            </a:r>
            <a:r>
              <a:rPr sz="1200" spc="-15" dirty="0">
                <a:latin typeface="Times New Roman"/>
                <a:cs typeface="Times New Roman"/>
              </a:rPr>
              <a:t> </a:t>
            </a:r>
            <a:r>
              <a:rPr sz="1200" dirty="0">
                <a:latin typeface="Times New Roman"/>
                <a:cs typeface="Times New Roman"/>
              </a:rPr>
              <a:t>potential</a:t>
            </a:r>
            <a:r>
              <a:rPr sz="1200" spc="-10" dirty="0">
                <a:latin typeface="Times New Roman"/>
                <a:cs typeface="Times New Roman"/>
              </a:rPr>
              <a:t> </a:t>
            </a:r>
            <a:r>
              <a:rPr sz="1200" dirty="0">
                <a:latin typeface="Times New Roman"/>
                <a:cs typeface="Times New Roman"/>
              </a:rPr>
              <a:t>conflict</a:t>
            </a:r>
            <a:r>
              <a:rPr sz="1200" spc="-15" dirty="0">
                <a:latin typeface="Times New Roman"/>
                <a:cs typeface="Times New Roman"/>
              </a:rPr>
              <a:t> </a:t>
            </a:r>
            <a:r>
              <a:rPr sz="1200" spc="-10" dirty="0">
                <a:latin typeface="Times New Roman"/>
                <a:cs typeface="Times New Roman"/>
              </a:rPr>
              <a:t>situations</a:t>
            </a:r>
            <a:endParaRPr sz="1200">
              <a:latin typeface="Times New Roman"/>
              <a:cs typeface="Times New Roman"/>
            </a:endParaRPr>
          </a:p>
          <a:p>
            <a:pPr marL="469265" indent="-227329">
              <a:lnSpc>
                <a:spcPct val="100000"/>
              </a:lnSpc>
              <a:spcBef>
                <a:spcPts val="475"/>
              </a:spcBef>
              <a:buFont typeface="Symbol"/>
              <a:buChar char=""/>
              <a:tabLst>
                <a:tab pos="469265" algn="l"/>
                <a:tab pos="469900" algn="l"/>
              </a:tabLst>
            </a:pPr>
            <a:r>
              <a:rPr sz="1200" dirty="0">
                <a:latin typeface="Times New Roman"/>
                <a:cs typeface="Times New Roman"/>
              </a:rPr>
              <a:t>Deal</a:t>
            </a:r>
            <a:r>
              <a:rPr sz="1200" spc="-30" dirty="0">
                <a:latin typeface="Times New Roman"/>
                <a:cs typeface="Times New Roman"/>
              </a:rPr>
              <a:t> </a:t>
            </a:r>
            <a:r>
              <a:rPr sz="1200" dirty="0">
                <a:latin typeface="Times New Roman"/>
                <a:cs typeface="Times New Roman"/>
              </a:rPr>
              <a:t>with</a:t>
            </a:r>
            <a:r>
              <a:rPr sz="1200" spc="-15"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in</a:t>
            </a:r>
            <a:r>
              <a:rPr sz="1200" spc="-20" dirty="0">
                <a:latin typeface="Times New Roman"/>
                <a:cs typeface="Times New Roman"/>
              </a:rPr>
              <a:t> </a:t>
            </a:r>
            <a:r>
              <a:rPr sz="1200" dirty="0">
                <a:latin typeface="Times New Roman"/>
                <a:cs typeface="Times New Roman"/>
              </a:rPr>
              <a:t>its</a:t>
            </a:r>
            <a:r>
              <a:rPr sz="1200" spc="-10" dirty="0">
                <a:latin typeface="Times New Roman"/>
                <a:cs typeface="Times New Roman"/>
              </a:rPr>
              <a:t> </a:t>
            </a:r>
            <a:r>
              <a:rPr sz="1200" dirty="0">
                <a:latin typeface="Times New Roman"/>
                <a:cs typeface="Times New Roman"/>
              </a:rPr>
              <a:t>earliest</a:t>
            </a:r>
            <a:r>
              <a:rPr sz="1200" spc="-10" dirty="0">
                <a:latin typeface="Times New Roman"/>
                <a:cs typeface="Times New Roman"/>
              </a:rPr>
              <a:t> stages</a:t>
            </a:r>
            <a:endParaRPr sz="1200">
              <a:latin typeface="Times New Roman"/>
              <a:cs typeface="Times New Roman"/>
            </a:endParaRPr>
          </a:p>
          <a:p>
            <a:pPr marL="469265" indent="-227329">
              <a:lnSpc>
                <a:spcPct val="100000"/>
              </a:lnSpc>
              <a:spcBef>
                <a:spcPts val="465"/>
              </a:spcBef>
              <a:buFont typeface="Symbol"/>
              <a:buChar char=""/>
              <a:tabLst>
                <a:tab pos="469265" algn="l"/>
                <a:tab pos="469900" algn="l"/>
              </a:tabLst>
            </a:pPr>
            <a:r>
              <a:rPr sz="1200" dirty="0">
                <a:latin typeface="Times New Roman"/>
                <a:cs typeface="Times New Roman"/>
              </a:rPr>
              <a:t>Get</a:t>
            </a:r>
            <a:r>
              <a:rPr sz="1200" spc="-20" dirty="0">
                <a:latin typeface="Times New Roman"/>
                <a:cs typeface="Times New Roman"/>
              </a:rPr>
              <a:t> </a:t>
            </a:r>
            <a:r>
              <a:rPr sz="1200" dirty="0">
                <a:latin typeface="Times New Roman"/>
                <a:cs typeface="Times New Roman"/>
              </a:rPr>
              <a:t>issues</a:t>
            </a:r>
            <a:r>
              <a:rPr sz="1200" spc="-10" dirty="0">
                <a:latin typeface="Times New Roman"/>
                <a:cs typeface="Times New Roman"/>
              </a:rPr>
              <a:t> </a:t>
            </a:r>
            <a:r>
              <a:rPr sz="1200" dirty="0">
                <a:latin typeface="Times New Roman"/>
                <a:cs typeface="Times New Roman"/>
              </a:rPr>
              <a:t>out</a:t>
            </a:r>
            <a:r>
              <a:rPr sz="1200" spc="-10" dirty="0">
                <a:latin typeface="Times New Roman"/>
                <a:cs typeface="Times New Roman"/>
              </a:rPr>
              <a:t> </a:t>
            </a:r>
            <a:r>
              <a:rPr sz="1200" dirty="0">
                <a:latin typeface="Times New Roman"/>
                <a:cs typeface="Times New Roman"/>
              </a:rPr>
              <a:t>in</a:t>
            </a:r>
            <a:r>
              <a:rPr sz="1200" spc="-5"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spc="-20" dirty="0">
                <a:latin typeface="Times New Roman"/>
                <a:cs typeface="Times New Roman"/>
              </a:rPr>
              <a:t>open</a:t>
            </a:r>
            <a:endParaRPr sz="1200">
              <a:latin typeface="Times New Roman"/>
              <a:cs typeface="Times New Roman"/>
            </a:endParaRPr>
          </a:p>
          <a:p>
            <a:pPr marL="469265" indent="-227329">
              <a:lnSpc>
                <a:spcPct val="100000"/>
              </a:lnSpc>
              <a:spcBef>
                <a:spcPts val="475"/>
              </a:spcBef>
              <a:buFont typeface="Symbol"/>
              <a:buChar char=""/>
              <a:tabLst>
                <a:tab pos="469265" algn="l"/>
                <a:tab pos="469900" algn="l"/>
              </a:tabLst>
            </a:pPr>
            <a:r>
              <a:rPr sz="1200" dirty="0">
                <a:latin typeface="Times New Roman"/>
                <a:cs typeface="Times New Roman"/>
              </a:rPr>
              <a:t>Listen</a:t>
            </a:r>
            <a:r>
              <a:rPr sz="1200" spc="-20"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but</a:t>
            </a:r>
            <a:r>
              <a:rPr sz="1200" spc="-10" dirty="0">
                <a:latin typeface="Times New Roman"/>
                <a:cs typeface="Times New Roman"/>
              </a:rPr>
              <a:t> </a:t>
            </a:r>
            <a:r>
              <a:rPr sz="1200" dirty="0">
                <a:latin typeface="Times New Roman"/>
                <a:cs typeface="Times New Roman"/>
              </a:rPr>
              <a:t>don’t</a:t>
            </a:r>
            <a:r>
              <a:rPr sz="1200" spc="-10" dirty="0">
                <a:latin typeface="Times New Roman"/>
                <a:cs typeface="Times New Roman"/>
              </a:rPr>
              <a:t> </a:t>
            </a:r>
            <a:r>
              <a:rPr sz="1200" dirty="0">
                <a:latin typeface="Times New Roman"/>
                <a:cs typeface="Times New Roman"/>
              </a:rPr>
              <a:t>necessarily</a:t>
            </a:r>
            <a:r>
              <a:rPr sz="1200" spc="-25" dirty="0">
                <a:latin typeface="Times New Roman"/>
                <a:cs typeface="Times New Roman"/>
              </a:rPr>
              <a:t> </a:t>
            </a:r>
            <a:r>
              <a:rPr sz="1200" dirty="0">
                <a:latin typeface="Times New Roman"/>
                <a:cs typeface="Times New Roman"/>
              </a:rPr>
              <a:t>agree</a:t>
            </a:r>
            <a:r>
              <a:rPr sz="1200" spc="-30" dirty="0">
                <a:latin typeface="Times New Roman"/>
                <a:cs typeface="Times New Roman"/>
              </a:rPr>
              <a:t> </a:t>
            </a:r>
            <a:r>
              <a:rPr sz="1200" dirty="0">
                <a:latin typeface="Times New Roman"/>
                <a:cs typeface="Times New Roman"/>
              </a:rPr>
              <a:t>with,</a:t>
            </a:r>
            <a:r>
              <a:rPr sz="1200" spc="-15" dirty="0">
                <a:latin typeface="Times New Roman"/>
                <a:cs typeface="Times New Roman"/>
              </a:rPr>
              <a:t> </a:t>
            </a:r>
            <a:r>
              <a:rPr sz="1200" dirty="0">
                <a:latin typeface="Times New Roman"/>
                <a:cs typeface="Times New Roman"/>
              </a:rPr>
              <a:t>each</a:t>
            </a:r>
            <a:r>
              <a:rPr sz="1200" spc="-15" dirty="0">
                <a:latin typeface="Times New Roman"/>
                <a:cs typeface="Times New Roman"/>
              </a:rPr>
              <a:t> </a:t>
            </a:r>
            <a:r>
              <a:rPr sz="1200" dirty="0">
                <a:latin typeface="Times New Roman"/>
                <a:cs typeface="Times New Roman"/>
              </a:rPr>
              <a:t>person’s</a:t>
            </a:r>
            <a:r>
              <a:rPr sz="1200" spc="-10" dirty="0">
                <a:latin typeface="Times New Roman"/>
                <a:cs typeface="Times New Roman"/>
              </a:rPr>
              <a:t> </a:t>
            </a:r>
            <a:r>
              <a:rPr sz="1200" dirty="0">
                <a:latin typeface="Times New Roman"/>
                <a:cs typeface="Times New Roman"/>
              </a:rPr>
              <a:t>point</a:t>
            </a:r>
            <a:r>
              <a:rPr sz="1200" spc="-5" dirty="0">
                <a:latin typeface="Times New Roman"/>
                <a:cs typeface="Times New Roman"/>
              </a:rPr>
              <a:t> </a:t>
            </a:r>
            <a:r>
              <a:rPr sz="1200" dirty="0">
                <a:latin typeface="Times New Roman"/>
                <a:cs typeface="Times New Roman"/>
              </a:rPr>
              <a:t>of</a:t>
            </a:r>
            <a:r>
              <a:rPr sz="1200" spc="-25" dirty="0">
                <a:latin typeface="Times New Roman"/>
                <a:cs typeface="Times New Roman"/>
              </a:rPr>
              <a:t> </a:t>
            </a:r>
            <a:r>
              <a:rPr sz="1200" spc="-20" dirty="0">
                <a:latin typeface="Times New Roman"/>
                <a:cs typeface="Times New Roman"/>
              </a:rPr>
              <a:t>view</a:t>
            </a:r>
            <a:endParaRPr sz="1200">
              <a:latin typeface="Times New Roman"/>
              <a:cs typeface="Times New Roman"/>
            </a:endParaRPr>
          </a:p>
          <a:p>
            <a:pPr marL="469265" indent="-227329">
              <a:lnSpc>
                <a:spcPct val="100000"/>
              </a:lnSpc>
              <a:spcBef>
                <a:spcPts val="480"/>
              </a:spcBef>
              <a:buFont typeface="Symbol"/>
              <a:buChar char=""/>
              <a:tabLst>
                <a:tab pos="469265" algn="l"/>
                <a:tab pos="469900" algn="l"/>
              </a:tabLst>
            </a:pPr>
            <a:r>
              <a:rPr sz="1200" dirty="0">
                <a:latin typeface="Times New Roman"/>
                <a:cs typeface="Times New Roman"/>
              </a:rPr>
              <a:t>Help</a:t>
            </a:r>
            <a:r>
              <a:rPr sz="1200" spc="-25" dirty="0">
                <a:latin typeface="Times New Roman"/>
                <a:cs typeface="Times New Roman"/>
              </a:rPr>
              <a:t> </a:t>
            </a:r>
            <a:r>
              <a:rPr sz="1200" dirty="0">
                <a:latin typeface="Times New Roman"/>
                <a:cs typeface="Times New Roman"/>
              </a:rPr>
              <a:t>people</a:t>
            </a:r>
            <a:r>
              <a:rPr sz="1200" spc="-20" dirty="0">
                <a:latin typeface="Times New Roman"/>
                <a:cs typeface="Times New Roman"/>
              </a:rPr>
              <a:t> </a:t>
            </a:r>
            <a:r>
              <a:rPr sz="1200" dirty="0">
                <a:latin typeface="Times New Roman"/>
                <a:cs typeface="Times New Roman"/>
              </a:rPr>
              <a:t>focus</a:t>
            </a:r>
            <a:r>
              <a:rPr sz="1200" spc="-10" dirty="0">
                <a:latin typeface="Times New Roman"/>
                <a:cs typeface="Times New Roman"/>
              </a:rPr>
              <a:t> </a:t>
            </a:r>
            <a:r>
              <a:rPr sz="1200" dirty="0">
                <a:latin typeface="Times New Roman"/>
                <a:cs typeface="Times New Roman"/>
              </a:rPr>
              <a:t>on constructive</a:t>
            </a:r>
            <a:r>
              <a:rPr sz="1200" spc="-20" dirty="0">
                <a:latin typeface="Times New Roman"/>
                <a:cs typeface="Times New Roman"/>
              </a:rPr>
              <a:t> </a:t>
            </a:r>
            <a:r>
              <a:rPr sz="1200" dirty="0">
                <a:latin typeface="Times New Roman"/>
                <a:cs typeface="Times New Roman"/>
              </a:rPr>
              <a:t>problem</a:t>
            </a:r>
            <a:r>
              <a:rPr sz="1200" spc="-15" dirty="0">
                <a:latin typeface="Times New Roman"/>
                <a:cs typeface="Times New Roman"/>
              </a:rPr>
              <a:t> </a:t>
            </a:r>
            <a:r>
              <a:rPr sz="1200" dirty="0">
                <a:latin typeface="Times New Roman"/>
                <a:cs typeface="Times New Roman"/>
              </a:rPr>
              <a:t>solving,</a:t>
            </a:r>
            <a:r>
              <a:rPr sz="1200" spc="-10" dirty="0">
                <a:latin typeface="Times New Roman"/>
                <a:cs typeface="Times New Roman"/>
              </a:rPr>
              <a:t> </a:t>
            </a:r>
            <a:r>
              <a:rPr sz="1200" dirty="0">
                <a:latin typeface="Times New Roman"/>
                <a:cs typeface="Times New Roman"/>
              </a:rPr>
              <a:t>not</a:t>
            </a:r>
            <a:r>
              <a:rPr sz="1200" spc="-10" dirty="0">
                <a:latin typeface="Times New Roman"/>
                <a:cs typeface="Times New Roman"/>
              </a:rPr>
              <a:t> </a:t>
            </a:r>
            <a:r>
              <a:rPr sz="1200" dirty="0">
                <a:latin typeface="Times New Roman"/>
                <a:cs typeface="Times New Roman"/>
              </a:rPr>
              <a:t>blaming</a:t>
            </a:r>
            <a:r>
              <a:rPr sz="1200" spc="-25" dirty="0">
                <a:latin typeface="Times New Roman"/>
                <a:cs typeface="Times New Roman"/>
              </a:rPr>
              <a:t> </a:t>
            </a:r>
            <a:r>
              <a:rPr sz="1200" dirty="0">
                <a:latin typeface="Times New Roman"/>
                <a:cs typeface="Times New Roman"/>
              </a:rPr>
              <a:t>or</a:t>
            </a:r>
            <a:r>
              <a:rPr sz="1200" spc="-5" dirty="0">
                <a:latin typeface="Times New Roman"/>
                <a:cs typeface="Times New Roman"/>
              </a:rPr>
              <a:t> </a:t>
            </a:r>
            <a:r>
              <a:rPr sz="1200" spc="-10" dirty="0">
                <a:latin typeface="Times New Roman"/>
                <a:cs typeface="Times New Roman"/>
              </a:rPr>
              <a:t>complaining</a:t>
            </a:r>
            <a:endParaRPr sz="1200">
              <a:latin typeface="Times New Roman"/>
              <a:cs typeface="Times New Roman"/>
            </a:endParaRPr>
          </a:p>
          <a:p>
            <a:pPr marL="469265" marR="86360" indent="-227329">
              <a:lnSpc>
                <a:spcPts val="1380"/>
              </a:lnSpc>
              <a:spcBef>
                <a:spcPts val="560"/>
              </a:spcBef>
              <a:buFont typeface="Symbol"/>
              <a:buChar char=""/>
              <a:tabLst>
                <a:tab pos="469900" algn="l"/>
              </a:tabLst>
            </a:pPr>
            <a:r>
              <a:rPr sz="1200" dirty="0">
                <a:latin typeface="Times New Roman"/>
                <a:cs typeface="Times New Roman"/>
              </a:rPr>
              <a:t>Work</a:t>
            </a:r>
            <a:r>
              <a:rPr sz="1200" spc="-20" dirty="0">
                <a:latin typeface="Times New Roman"/>
                <a:cs typeface="Times New Roman"/>
              </a:rPr>
              <a:t> </a:t>
            </a:r>
            <a:r>
              <a:rPr sz="1200" dirty="0">
                <a:latin typeface="Times New Roman"/>
                <a:cs typeface="Times New Roman"/>
              </a:rPr>
              <a:t>with</a:t>
            </a:r>
            <a:r>
              <a:rPr sz="1200" spc="-15" dirty="0">
                <a:latin typeface="Times New Roman"/>
                <a:cs typeface="Times New Roman"/>
              </a:rPr>
              <a:t> </a:t>
            </a:r>
            <a:r>
              <a:rPr sz="1200" dirty="0">
                <a:latin typeface="Times New Roman"/>
                <a:cs typeface="Times New Roman"/>
              </a:rPr>
              <a:t>preceptees</a:t>
            </a:r>
            <a:r>
              <a:rPr sz="1200" spc="-15" dirty="0">
                <a:latin typeface="Times New Roman"/>
                <a:cs typeface="Times New Roman"/>
              </a:rPr>
              <a:t> </a:t>
            </a:r>
            <a:r>
              <a:rPr sz="1200" dirty="0">
                <a:latin typeface="Times New Roman"/>
                <a:cs typeface="Times New Roman"/>
              </a:rPr>
              <a:t>to</a:t>
            </a:r>
            <a:r>
              <a:rPr sz="1200" spc="-20" dirty="0">
                <a:latin typeface="Times New Roman"/>
                <a:cs typeface="Times New Roman"/>
              </a:rPr>
              <a:t> </a:t>
            </a:r>
            <a:r>
              <a:rPr sz="1200" dirty="0">
                <a:latin typeface="Times New Roman"/>
                <a:cs typeface="Times New Roman"/>
              </a:rPr>
              <a:t>resolve</a:t>
            </a:r>
            <a:r>
              <a:rPr sz="1200" spc="-25" dirty="0">
                <a:latin typeface="Times New Roman"/>
                <a:cs typeface="Times New Roman"/>
              </a:rPr>
              <a:t> </a:t>
            </a:r>
            <a:r>
              <a:rPr sz="1200" dirty="0">
                <a:latin typeface="Times New Roman"/>
                <a:cs typeface="Times New Roman"/>
              </a:rPr>
              <a:t>their</a:t>
            </a:r>
            <a:r>
              <a:rPr sz="1200" spc="-25" dirty="0">
                <a:latin typeface="Times New Roman"/>
                <a:cs typeface="Times New Roman"/>
              </a:rPr>
              <a:t> </a:t>
            </a:r>
            <a:r>
              <a:rPr sz="1200" dirty="0">
                <a:latin typeface="Times New Roman"/>
                <a:cs typeface="Times New Roman"/>
              </a:rPr>
              <a:t>own conflicts,</a:t>
            </a:r>
            <a:r>
              <a:rPr sz="1200" spc="-15" dirty="0">
                <a:latin typeface="Times New Roman"/>
                <a:cs typeface="Times New Roman"/>
              </a:rPr>
              <a:t> </a:t>
            </a:r>
            <a:r>
              <a:rPr sz="1200" dirty="0">
                <a:latin typeface="Times New Roman"/>
                <a:cs typeface="Times New Roman"/>
              </a:rPr>
              <a:t>develop</a:t>
            </a:r>
            <a:r>
              <a:rPr sz="1200" spc="-20" dirty="0">
                <a:latin typeface="Times New Roman"/>
                <a:cs typeface="Times New Roman"/>
              </a:rPr>
              <a:t> </a:t>
            </a:r>
            <a:r>
              <a:rPr sz="1200" dirty="0">
                <a:latin typeface="Times New Roman"/>
                <a:cs typeface="Times New Roman"/>
              </a:rPr>
              <a:t>their</a:t>
            </a:r>
            <a:r>
              <a:rPr sz="1200" spc="-25" dirty="0">
                <a:latin typeface="Times New Roman"/>
                <a:cs typeface="Times New Roman"/>
              </a:rPr>
              <a:t> </a:t>
            </a:r>
            <a:r>
              <a:rPr sz="1200" dirty="0">
                <a:latin typeface="Times New Roman"/>
                <a:cs typeface="Times New Roman"/>
              </a:rPr>
              <a:t>own</a:t>
            </a:r>
            <a:r>
              <a:rPr sz="1200" spc="-15" dirty="0">
                <a:latin typeface="Times New Roman"/>
                <a:cs typeface="Times New Roman"/>
              </a:rPr>
              <a:t> </a:t>
            </a:r>
            <a:r>
              <a:rPr sz="1200" dirty="0">
                <a:latin typeface="Times New Roman"/>
                <a:cs typeface="Times New Roman"/>
              </a:rPr>
              <a:t>solutions,</a:t>
            </a:r>
            <a:r>
              <a:rPr sz="1200" spc="-10" dirty="0">
                <a:latin typeface="Times New Roman"/>
                <a:cs typeface="Times New Roman"/>
              </a:rPr>
              <a:t> </a:t>
            </a:r>
            <a:r>
              <a:rPr sz="1200" spc="-25" dirty="0">
                <a:latin typeface="Times New Roman"/>
                <a:cs typeface="Times New Roman"/>
              </a:rPr>
              <a:t>and </a:t>
            </a:r>
            <a:r>
              <a:rPr sz="1200" dirty="0">
                <a:latin typeface="Times New Roman"/>
                <a:cs typeface="Times New Roman"/>
              </a:rPr>
              <a:t>take</a:t>
            </a:r>
            <a:r>
              <a:rPr sz="1200" spc="-20" dirty="0">
                <a:latin typeface="Times New Roman"/>
                <a:cs typeface="Times New Roman"/>
              </a:rPr>
              <a:t> </a:t>
            </a:r>
            <a:r>
              <a:rPr sz="1200" dirty="0">
                <a:latin typeface="Times New Roman"/>
                <a:cs typeface="Times New Roman"/>
              </a:rPr>
              <a:t>action</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reduce</a:t>
            </a:r>
            <a:r>
              <a:rPr sz="1200" spc="-10" dirty="0">
                <a:latin typeface="Times New Roman"/>
                <a:cs typeface="Times New Roman"/>
              </a:rPr>
              <a:t> </a:t>
            </a:r>
            <a:r>
              <a:rPr sz="1200" dirty="0">
                <a:latin typeface="Times New Roman"/>
                <a:cs typeface="Times New Roman"/>
              </a:rPr>
              <a:t>future</a:t>
            </a:r>
            <a:r>
              <a:rPr sz="1200" spc="-5" dirty="0">
                <a:latin typeface="Times New Roman"/>
                <a:cs typeface="Times New Roman"/>
              </a:rPr>
              <a:t> </a:t>
            </a:r>
            <a:r>
              <a:rPr sz="1200" spc="-10" dirty="0">
                <a:latin typeface="Times New Roman"/>
                <a:cs typeface="Times New Roman"/>
              </a:rPr>
              <a:t>conflicts</a:t>
            </a:r>
            <a:endParaRPr sz="12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900" y="243955"/>
            <a:ext cx="5646420" cy="1901189"/>
          </a:xfrm>
          <a:prstGeom prst="rect">
            <a:avLst/>
          </a:prstGeom>
        </p:spPr>
        <p:txBody>
          <a:bodyPr vert="horz" wrap="square" lIns="0" tIns="72390" rIns="0" bIns="0" rtlCol="0">
            <a:spAutoFit/>
          </a:bodyPr>
          <a:lstStyle/>
          <a:p>
            <a:pPr marL="12700">
              <a:lnSpc>
                <a:spcPct val="100000"/>
              </a:lnSpc>
              <a:spcBef>
                <a:spcPts val="570"/>
              </a:spcBef>
            </a:pPr>
            <a:r>
              <a:rPr sz="1200" dirty="0">
                <a:latin typeface="Times New Roman"/>
                <a:cs typeface="Times New Roman"/>
              </a:rPr>
              <a:t>When</a:t>
            </a:r>
            <a:r>
              <a:rPr sz="1200" spc="-25" dirty="0">
                <a:latin typeface="Times New Roman"/>
                <a:cs typeface="Times New Roman"/>
              </a:rPr>
              <a:t> </a:t>
            </a:r>
            <a:r>
              <a:rPr sz="1200" dirty="0">
                <a:latin typeface="Times New Roman"/>
                <a:cs typeface="Times New Roman"/>
              </a:rPr>
              <a:t>the</a:t>
            </a:r>
            <a:r>
              <a:rPr sz="1200" spc="-20" dirty="0">
                <a:latin typeface="Times New Roman"/>
                <a:cs typeface="Times New Roman"/>
              </a:rPr>
              <a:t> </a:t>
            </a:r>
            <a:r>
              <a:rPr sz="1200" b="1" i="1" dirty="0">
                <a:latin typeface="Times New Roman"/>
                <a:cs typeface="Times New Roman"/>
              </a:rPr>
              <a:t>preceptor</a:t>
            </a:r>
            <a:r>
              <a:rPr sz="1200" b="1" i="1" spc="-10" dirty="0">
                <a:latin typeface="Times New Roman"/>
                <a:cs typeface="Times New Roman"/>
              </a:rPr>
              <a:t> </a:t>
            </a:r>
            <a:r>
              <a:rPr sz="1200" dirty="0">
                <a:latin typeface="Times New Roman"/>
                <a:cs typeface="Times New Roman"/>
              </a:rPr>
              <a:t>has</a:t>
            </a:r>
            <a:r>
              <a:rPr sz="1200" spc="-10" dirty="0">
                <a:latin typeface="Times New Roman"/>
                <a:cs typeface="Times New Roman"/>
              </a:rPr>
              <a:t> </a:t>
            </a:r>
            <a:r>
              <a:rPr sz="1200" dirty="0">
                <a:latin typeface="Times New Roman"/>
                <a:cs typeface="Times New Roman"/>
              </a:rPr>
              <a:t>a</a:t>
            </a:r>
            <a:r>
              <a:rPr sz="1200" spc="-15" dirty="0">
                <a:latin typeface="Times New Roman"/>
                <a:cs typeface="Times New Roman"/>
              </a:rPr>
              <a:t> </a:t>
            </a:r>
            <a:r>
              <a:rPr sz="1200" dirty="0">
                <a:latin typeface="Times New Roman"/>
                <a:cs typeface="Times New Roman"/>
              </a:rPr>
              <a:t>conflict</a:t>
            </a:r>
            <a:r>
              <a:rPr sz="1200" spc="-15" dirty="0">
                <a:latin typeface="Times New Roman"/>
                <a:cs typeface="Times New Roman"/>
              </a:rPr>
              <a:t> </a:t>
            </a:r>
            <a:r>
              <a:rPr sz="1200" dirty="0">
                <a:latin typeface="Times New Roman"/>
                <a:cs typeface="Times New Roman"/>
              </a:rPr>
              <a:t>with</a:t>
            </a:r>
            <a:r>
              <a:rPr sz="1200" spc="-15"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dirty="0">
                <a:latin typeface="Times New Roman"/>
                <a:cs typeface="Times New Roman"/>
              </a:rPr>
              <a:t>preceptee,</a:t>
            </a:r>
            <a:r>
              <a:rPr sz="1200" spc="-15" dirty="0">
                <a:latin typeface="Times New Roman"/>
                <a:cs typeface="Times New Roman"/>
              </a:rPr>
              <a:t> </a:t>
            </a:r>
            <a:r>
              <a:rPr sz="1200" dirty="0">
                <a:latin typeface="Times New Roman"/>
                <a:cs typeface="Times New Roman"/>
              </a:rPr>
              <a:t>the</a:t>
            </a:r>
            <a:r>
              <a:rPr sz="1200" spc="-20" dirty="0">
                <a:latin typeface="Times New Roman"/>
                <a:cs typeface="Times New Roman"/>
              </a:rPr>
              <a:t> </a:t>
            </a:r>
            <a:r>
              <a:rPr sz="1200" dirty="0">
                <a:latin typeface="Times New Roman"/>
                <a:cs typeface="Times New Roman"/>
              </a:rPr>
              <a:t>preceptor</a:t>
            </a:r>
            <a:r>
              <a:rPr sz="1200" spc="-15" dirty="0">
                <a:latin typeface="Times New Roman"/>
                <a:cs typeface="Times New Roman"/>
              </a:rPr>
              <a:t> </a:t>
            </a:r>
            <a:r>
              <a:rPr sz="1200" dirty="0">
                <a:latin typeface="Times New Roman"/>
                <a:cs typeface="Times New Roman"/>
              </a:rPr>
              <a:t>should</a:t>
            </a:r>
            <a:r>
              <a:rPr sz="1200" spc="-5" dirty="0">
                <a:latin typeface="Times New Roman"/>
                <a:cs typeface="Times New Roman"/>
              </a:rPr>
              <a:t> </a:t>
            </a:r>
            <a:r>
              <a:rPr sz="1200" dirty="0">
                <a:latin typeface="Times New Roman"/>
                <a:cs typeface="Times New Roman"/>
              </a:rPr>
              <a:t>do</a:t>
            </a:r>
            <a:r>
              <a:rPr sz="1200" spc="-15"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spc="-10" dirty="0">
                <a:latin typeface="Times New Roman"/>
                <a:cs typeface="Times New Roman"/>
              </a:rPr>
              <a:t>following:</a:t>
            </a:r>
            <a:endParaRPr sz="1200">
              <a:latin typeface="Times New Roman"/>
              <a:cs typeface="Times New Roman"/>
            </a:endParaRPr>
          </a:p>
          <a:p>
            <a:pPr marL="468630" indent="-228600">
              <a:lnSpc>
                <a:spcPct val="100000"/>
              </a:lnSpc>
              <a:spcBef>
                <a:spcPts val="475"/>
              </a:spcBef>
              <a:buFont typeface="Symbol"/>
              <a:buChar char=""/>
              <a:tabLst>
                <a:tab pos="468630" algn="l"/>
                <a:tab pos="469265" algn="l"/>
              </a:tabLst>
            </a:pPr>
            <a:r>
              <a:rPr sz="1200" dirty="0">
                <a:latin typeface="Times New Roman"/>
                <a:cs typeface="Times New Roman"/>
              </a:rPr>
              <a:t>Remain</a:t>
            </a:r>
            <a:r>
              <a:rPr sz="1200" spc="-20" dirty="0">
                <a:latin typeface="Times New Roman"/>
                <a:cs typeface="Times New Roman"/>
              </a:rPr>
              <a:t> calm</a:t>
            </a:r>
            <a:endParaRPr sz="1200">
              <a:latin typeface="Times New Roman"/>
              <a:cs typeface="Times New Roman"/>
            </a:endParaRPr>
          </a:p>
          <a:p>
            <a:pPr marL="468630" indent="-228600">
              <a:lnSpc>
                <a:spcPct val="100000"/>
              </a:lnSpc>
              <a:spcBef>
                <a:spcPts val="480"/>
              </a:spcBef>
              <a:buFont typeface="Symbol"/>
              <a:buChar char=""/>
              <a:tabLst>
                <a:tab pos="468630" algn="l"/>
                <a:tab pos="469265" algn="l"/>
              </a:tabLst>
            </a:pPr>
            <a:r>
              <a:rPr sz="1200" dirty="0">
                <a:latin typeface="Times New Roman"/>
                <a:cs typeface="Times New Roman"/>
              </a:rPr>
              <a:t>Admit</a:t>
            </a:r>
            <a:r>
              <a:rPr sz="1200" spc="-20" dirty="0">
                <a:latin typeface="Times New Roman"/>
                <a:cs typeface="Times New Roman"/>
              </a:rPr>
              <a:t> </a:t>
            </a:r>
            <a:r>
              <a:rPr sz="1200" dirty="0">
                <a:latin typeface="Times New Roman"/>
                <a:cs typeface="Times New Roman"/>
              </a:rPr>
              <a:t>that</a:t>
            </a:r>
            <a:r>
              <a:rPr sz="1200" spc="-10" dirty="0">
                <a:latin typeface="Times New Roman"/>
                <a:cs typeface="Times New Roman"/>
              </a:rPr>
              <a:t> </a:t>
            </a:r>
            <a:r>
              <a:rPr sz="1200" dirty="0">
                <a:latin typeface="Times New Roman"/>
                <a:cs typeface="Times New Roman"/>
              </a:rPr>
              <a:t>a</a:t>
            </a:r>
            <a:r>
              <a:rPr sz="1200" spc="-20"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exists</a:t>
            </a:r>
            <a:r>
              <a:rPr sz="1200" spc="-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that</a:t>
            </a:r>
            <a:r>
              <a:rPr sz="1200" spc="-10" dirty="0">
                <a:latin typeface="Times New Roman"/>
                <a:cs typeface="Times New Roman"/>
              </a:rPr>
              <a:t> </a:t>
            </a:r>
            <a:r>
              <a:rPr sz="1200" dirty="0">
                <a:latin typeface="Times New Roman"/>
                <a:cs typeface="Times New Roman"/>
              </a:rPr>
              <a:t>each</a:t>
            </a:r>
            <a:r>
              <a:rPr sz="1200" spc="-10" dirty="0">
                <a:latin typeface="Times New Roman"/>
                <a:cs typeface="Times New Roman"/>
              </a:rPr>
              <a:t> </a:t>
            </a:r>
            <a:r>
              <a:rPr sz="1200" dirty="0">
                <a:latin typeface="Times New Roman"/>
                <a:cs typeface="Times New Roman"/>
              </a:rPr>
              <a:t>person</a:t>
            </a:r>
            <a:r>
              <a:rPr sz="1200" spc="-20" dirty="0">
                <a:latin typeface="Times New Roman"/>
                <a:cs typeface="Times New Roman"/>
              </a:rPr>
              <a:t> </a:t>
            </a:r>
            <a:r>
              <a:rPr sz="1200" dirty="0">
                <a:latin typeface="Times New Roman"/>
                <a:cs typeface="Times New Roman"/>
              </a:rPr>
              <a:t>has</a:t>
            </a:r>
            <a:r>
              <a:rPr sz="1200" spc="-5" dirty="0">
                <a:latin typeface="Times New Roman"/>
                <a:cs typeface="Times New Roman"/>
              </a:rPr>
              <a:t> </a:t>
            </a:r>
            <a:r>
              <a:rPr sz="1200" dirty="0">
                <a:latin typeface="Times New Roman"/>
                <a:cs typeface="Times New Roman"/>
              </a:rPr>
              <a:t>a</a:t>
            </a:r>
            <a:r>
              <a:rPr sz="1200" spc="-20" dirty="0">
                <a:latin typeface="Times New Roman"/>
                <a:cs typeface="Times New Roman"/>
              </a:rPr>
              <a:t> </a:t>
            </a:r>
            <a:r>
              <a:rPr sz="1200" dirty="0">
                <a:latin typeface="Times New Roman"/>
                <a:cs typeface="Times New Roman"/>
              </a:rPr>
              <a:t>responsibility</a:t>
            </a:r>
            <a:r>
              <a:rPr sz="1200" spc="-35"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resolve</a:t>
            </a:r>
            <a:r>
              <a:rPr sz="1200" spc="-5" dirty="0">
                <a:latin typeface="Times New Roman"/>
                <a:cs typeface="Times New Roman"/>
              </a:rPr>
              <a:t> </a:t>
            </a:r>
            <a:r>
              <a:rPr sz="1200" spc="-25" dirty="0">
                <a:latin typeface="Times New Roman"/>
                <a:cs typeface="Times New Roman"/>
              </a:rPr>
              <a:t>it</a:t>
            </a:r>
            <a:endParaRPr sz="1200">
              <a:latin typeface="Times New Roman"/>
              <a:cs typeface="Times New Roman"/>
            </a:endParaRPr>
          </a:p>
          <a:p>
            <a:pPr marL="468630" indent="-228600">
              <a:lnSpc>
                <a:spcPct val="100000"/>
              </a:lnSpc>
              <a:spcBef>
                <a:spcPts val="470"/>
              </a:spcBef>
              <a:buFont typeface="Symbol"/>
              <a:buChar char=""/>
              <a:tabLst>
                <a:tab pos="468630" algn="l"/>
                <a:tab pos="469265" algn="l"/>
              </a:tabLst>
            </a:pPr>
            <a:r>
              <a:rPr sz="1200" dirty="0">
                <a:latin typeface="Times New Roman"/>
                <a:cs typeface="Times New Roman"/>
              </a:rPr>
              <a:t>Listen</a:t>
            </a:r>
            <a:r>
              <a:rPr sz="1200" spc="-5" dirty="0">
                <a:latin typeface="Times New Roman"/>
                <a:cs typeface="Times New Roman"/>
              </a:rPr>
              <a:t> </a:t>
            </a:r>
            <a:r>
              <a:rPr sz="1200" dirty="0">
                <a:latin typeface="Times New Roman"/>
                <a:cs typeface="Times New Roman"/>
              </a:rPr>
              <a:t>openly</a:t>
            </a:r>
            <a:r>
              <a:rPr sz="1200" spc="-25"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try</a:t>
            </a:r>
            <a:r>
              <a:rPr sz="1200" spc="-30"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understand</a:t>
            </a:r>
            <a:r>
              <a:rPr sz="1200" spc="-15" dirty="0">
                <a:latin typeface="Times New Roman"/>
                <a:cs typeface="Times New Roman"/>
              </a:rPr>
              <a:t>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other</a:t>
            </a:r>
            <a:r>
              <a:rPr sz="1200" spc="-10" dirty="0">
                <a:latin typeface="Times New Roman"/>
                <a:cs typeface="Times New Roman"/>
              </a:rPr>
              <a:t> </a:t>
            </a:r>
            <a:r>
              <a:rPr sz="1200" dirty="0">
                <a:latin typeface="Times New Roman"/>
                <a:cs typeface="Times New Roman"/>
              </a:rPr>
              <a:t>person’s </a:t>
            </a:r>
            <a:r>
              <a:rPr sz="1200" spc="-20" dirty="0">
                <a:latin typeface="Times New Roman"/>
                <a:cs typeface="Times New Roman"/>
              </a:rPr>
              <a:t>side</a:t>
            </a:r>
            <a:endParaRPr sz="1200">
              <a:latin typeface="Times New Roman"/>
              <a:cs typeface="Times New Roman"/>
            </a:endParaRPr>
          </a:p>
          <a:p>
            <a:pPr marL="468630" indent="-228600">
              <a:lnSpc>
                <a:spcPct val="100000"/>
              </a:lnSpc>
              <a:spcBef>
                <a:spcPts val="475"/>
              </a:spcBef>
              <a:buFont typeface="Symbol"/>
              <a:buChar char=""/>
              <a:tabLst>
                <a:tab pos="468630" algn="l"/>
                <a:tab pos="469265" algn="l"/>
              </a:tabLst>
            </a:pPr>
            <a:r>
              <a:rPr sz="1200" dirty="0">
                <a:latin typeface="Times New Roman"/>
                <a:cs typeface="Times New Roman"/>
              </a:rPr>
              <a:t>Avoid</a:t>
            </a:r>
            <a:r>
              <a:rPr sz="1200" spc="-15" dirty="0">
                <a:latin typeface="Times New Roman"/>
                <a:cs typeface="Times New Roman"/>
              </a:rPr>
              <a:t> </a:t>
            </a:r>
            <a:r>
              <a:rPr sz="1200" spc="-10" dirty="0">
                <a:latin typeface="Times New Roman"/>
                <a:cs typeface="Times New Roman"/>
              </a:rPr>
              <a:t>defensiveness</a:t>
            </a:r>
            <a:endParaRPr sz="1200">
              <a:latin typeface="Times New Roman"/>
              <a:cs typeface="Times New Roman"/>
            </a:endParaRPr>
          </a:p>
          <a:p>
            <a:pPr marL="468630" indent="-228600">
              <a:lnSpc>
                <a:spcPct val="100000"/>
              </a:lnSpc>
              <a:spcBef>
                <a:spcPts val="470"/>
              </a:spcBef>
              <a:buFont typeface="Symbol"/>
              <a:buChar char=""/>
              <a:tabLst>
                <a:tab pos="468630" algn="l"/>
                <a:tab pos="469265" algn="l"/>
              </a:tabLst>
            </a:pPr>
            <a:r>
              <a:rPr sz="1200" dirty="0">
                <a:latin typeface="Times New Roman"/>
                <a:cs typeface="Times New Roman"/>
              </a:rPr>
              <a:t>Work</a:t>
            </a:r>
            <a:r>
              <a:rPr sz="1200" spc="-20" dirty="0">
                <a:latin typeface="Times New Roman"/>
                <a:cs typeface="Times New Roman"/>
              </a:rPr>
              <a:t> </a:t>
            </a:r>
            <a:r>
              <a:rPr sz="1200" dirty="0">
                <a:latin typeface="Times New Roman"/>
                <a:cs typeface="Times New Roman"/>
              </a:rPr>
              <a:t>toward</a:t>
            </a:r>
            <a:r>
              <a:rPr sz="1200" spc="-15" dirty="0">
                <a:latin typeface="Times New Roman"/>
                <a:cs typeface="Times New Roman"/>
              </a:rPr>
              <a:t> </a:t>
            </a:r>
            <a:r>
              <a:rPr sz="1200" dirty="0">
                <a:latin typeface="Times New Roman"/>
                <a:cs typeface="Times New Roman"/>
              </a:rPr>
              <a:t>solutions</a:t>
            </a:r>
            <a:r>
              <a:rPr sz="1200" spc="-15" dirty="0">
                <a:latin typeface="Times New Roman"/>
                <a:cs typeface="Times New Roman"/>
              </a:rPr>
              <a:t> </a:t>
            </a:r>
            <a:r>
              <a:rPr sz="1200" dirty="0">
                <a:latin typeface="Times New Roman"/>
                <a:cs typeface="Times New Roman"/>
              </a:rPr>
              <a:t>and</a:t>
            </a:r>
            <a:r>
              <a:rPr sz="1200" spc="-15" dirty="0">
                <a:latin typeface="Times New Roman"/>
                <a:cs typeface="Times New Roman"/>
              </a:rPr>
              <a:t> </a:t>
            </a:r>
            <a:r>
              <a:rPr sz="1200" dirty="0">
                <a:latin typeface="Times New Roman"/>
                <a:cs typeface="Times New Roman"/>
              </a:rPr>
              <a:t>improved</a:t>
            </a:r>
            <a:r>
              <a:rPr sz="1200" spc="-5" dirty="0">
                <a:latin typeface="Times New Roman"/>
                <a:cs typeface="Times New Roman"/>
              </a:rPr>
              <a:t> </a:t>
            </a:r>
            <a:r>
              <a:rPr sz="1200" spc="-10" dirty="0">
                <a:latin typeface="Times New Roman"/>
                <a:cs typeface="Times New Roman"/>
              </a:rPr>
              <a:t>relations</a:t>
            </a:r>
            <a:endParaRPr sz="1200">
              <a:latin typeface="Times New Roman"/>
              <a:cs typeface="Times New Roman"/>
            </a:endParaRPr>
          </a:p>
          <a:p>
            <a:pPr marL="468630" marR="269240" indent="-227965">
              <a:lnSpc>
                <a:spcPts val="1380"/>
              </a:lnSpc>
              <a:spcBef>
                <a:spcPts val="560"/>
              </a:spcBef>
              <a:buFont typeface="Symbol"/>
              <a:buChar char=""/>
              <a:tabLst>
                <a:tab pos="468630" algn="l"/>
                <a:tab pos="469265" algn="l"/>
              </a:tabLst>
            </a:pPr>
            <a:r>
              <a:rPr sz="1200" dirty="0">
                <a:latin typeface="Times New Roman"/>
                <a:cs typeface="Times New Roman"/>
              </a:rPr>
              <a:t>Be</a:t>
            </a:r>
            <a:r>
              <a:rPr sz="1200" spc="-15" dirty="0">
                <a:latin typeface="Times New Roman"/>
                <a:cs typeface="Times New Roman"/>
              </a:rPr>
              <a:t> </a:t>
            </a:r>
            <a:r>
              <a:rPr sz="1200" dirty="0">
                <a:latin typeface="Times New Roman"/>
                <a:cs typeface="Times New Roman"/>
              </a:rPr>
              <a:t>prepared</a:t>
            </a:r>
            <a:r>
              <a:rPr sz="1200" spc="-1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hand</a:t>
            </a:r>
            <a:r>
              <a:rPr sz="1200" spc="-5" dirty="0">
                <a:latin typeface="Times New Roman"/>
                <a:cs typeface="Times New Roman"/>
              </a:rPr>
              <a:t> </a:t>
            </a:r>
            <a:r>
              <a:rPr sz="1200" dirty="0">
                <a:latin typeface="Times New Roman"/>
                <a:cs typeface="Times New Roman"/>
              </a:rPr>
              <a:t>off</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preceptee</a:t>
            </a:r>
            <a:r>
              <a:rPr sz="1200" spc="-10"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another</a:t>
            </a:r>
            <a:r>
              <a:rPr sz="1200" spc="-5" dirty="0">
                <a:latin typeface="Times New Roman"/>
                <a:cs typeface="Times New Roman"/>
              </a:rPr>
              <a:t> </a:t>
            </a:r>
            <a:r>
              <a:rPr sz="1200" dirty="0">
                <a:latin typeface="Times New Roman"/>
                <a:cs typeface="Times New Roman"/>
              </a:rPr>
              <a:t>preceptor</a:t>
            </a:r>
            <a:r>
              <a:rPr sz="1200" spc="-5" dirty="0">
                <a:latin typeface="Times New Roman"/>
                <a:cs typeface="Times New Roman"/>
              </a:rPr>
              <a:t> </a:t>
            </a:r>
            <a:r>
              <a:rPr sz="1200" dirty="0">
                <a:latin typeface="Times New Roman"/>
                <a:cs typeface="Times New Roman"/>
              </a:rPr>
              <a:t>if</a:t>
            </a:r>
            <a:r>
              <a:rPr sz="1200" spc="-10" dirty="0">
                <a:latin typeface="Times New Roman"/>
                <a:cs typeface="Times New Roman"/>
              </a:rPr>
              <a:t> </a:t>
            </a:r>
            <a:r>
              <a:rPr sz="1200" dirty="0">
                <a:latin typeface="Times New Roman"/>
                <a:cs typeface="Times New Roman"/>
              </a:rPr>
              <a:t>it</a:t>
            </a:r>
            <a:r>
              <a:rPr sz="1200" spc="-10" dirty="0">
                <a:latin typeface="Times New Roman"/>
                <a:cs typeface="Times New Roman"/>
              </a:rPr>
              <a:t> </a:t>
            </a:r>
            <a:r>
              <a:rPr sz="1200" dirty="0">
                <a:latin typeface="Times New Roman"/>
                <a:cs typeface="Times New Roman"/>
              </a:rPr>
              <a:t>is</a:t>
            </a:r>
            <a:r>
              <a:rPr sz="1200" spc="-5" dirty="0">
                <a:latin typeface="Times New Roman"/>
                <a:cs typeface="Times New Roman"/>
              </a:rPr>
              <a:t> </a:t>
            </a:r>
            <a:r>
              <a:rPr sz="1200" dirty="0">
                <a:latin typeface="Times New Roman"/>
                <a:cs typeface="Times New Roman"/>
              </a:rPr>
              <a:t>determined </a:t>
            </a:r>
            <a:r>
              <a:rPr sz="1200" spc="-25" dirty="0">
                <a:latin typeface="Times New Roman"/>
                <a:cs typeface="Times New Roman"/>
              </a:rPr>
              <a:t>the </a:t>
            </a:r>
            <a:r>
              <a:rPr sz="1200" dirty="0">
                <a:latin typeface="Times New Roman"/>
                <a:cs typeface="Times New Roman"/>
              </a:rPr>
              <a:t>current</a:t>
            </a:r>
            <a:r>
              <a:rPr sz="1200" spc="-20" dirty="0">
                <a:latin typeface="Times New Roman"/>
                <a:cs typeface="Times New Roman"/>
              </a:rPr>
              <a:t> </a:t>
            </a:r>
            <a:r>
              <a:rPr sz="1200" dirty="0">
                <a:latin typeface="Times New Roman"/>
                <a:cs typeface="Times New Roman"/>
              </a:rPr>
              <a:t>match</a:t>
            </a:r>
            <a:r>
              <a:rPr sz="1200" spc="-5" dirty="0">
                <a:latin typeface="Times New Roman"/>
                <a:cs typeface="Times New Roman"/>
              </a:rPr>
              <a:t> </a:t>
            </a:r>
            <a:r>
              <a:rPr sz="1200" dirty="0">
                <a:latin typeface="Times New Roman"/>
                <a:cs typeface="Times New Roman"/>
              </a:rPr>
              <a:t>is</a:t>
            </a:r>
            <a:r>
              <a:rPr sz="1200" spc="-15" dirty="0">
                <a:latin typeface="Times New Roman"/>
                <a:cs typeface="Times New Roman"/>
              </a:rPr>
              <a:t> </a:t>
            </a:r>
            <a:r>
              <a:rPr sz="1200" dirty="0">
                <a:latin typeface="Times New Roman"/>
                <a:cs typeface="Times New Roman"/>
              </a:rPr>
              <a:t>no</a:t>
            </a:r>
            <a:r>
              <a:rPr sz="1200" spc="-5" dirty="0">
                <a:latin typeface="Times New Roman"/>
                <a:cs typeface="Times New Roman"/>
              </a:rPr>
              <a:t> </a:t>
            </a:r>
            <a:r>
              <a:rPr sz="1200" dirty="0">
                <a:latin typeface="Times New Roman"/>
                <a:cs typeface="Times New Roman"/>
              </a:rPr>
              <a:t>longer</a:t>
            </a:r>
            <a:r>
              <a:rPr sz="1200" spc="-10" dirty="0">
                <a:latin typeface="Times New Roman"/>
                <a:cs typeface="Times New Roman"/>
              </a:rPr>
              <a:t> </a:t>
            </a:r>
            <a:r>
              <a:rPr sz="1200" dirty="0">
                <a:latin typeface="Times New Roman"/>
                <a:cs typeface="Times New Roman"/>
              </a:rPr>
              <a:t>a good</a:t>
            </a:r>
            <a:r>
              <a:rPr sz="1200" spc="-15" dirty="0">
                <a:latin typeface="Times New Roman"/>
                <a:cs typeface="Times New Roman"/>
              </a:rPr>
              <a:t> </a:t>
            </a:r>
            <a:r>
              <a:rPr sz="1200" dirty="0">
                <a:latin typeface="Times New Roman"/>
                <a:cs typeface="Times New Roman"/>
              </a:rPr>
              <a:t>fit</a:t>
            </a:r>
            <a:r>
              <a:rPr sz="1200" spc="-10" dirty="0">
                <a:latin typeface="Times New Roman"/>
                <a:cs typeface="Times New Roman"/>
              </a:rPr>
              <a:t> </a:t>
            </a:r>
            <a:r>
              <a:rPr sz="1200" dirty="0">
                <a:latin typeface="Times New Roman"/>
                <a:cs typeface="Times New Roman"/>
              </a:rPr>
              <a:t>for</a:t>
            </a:r>
            <a:r>
              <a:rPr sz="1200" spc="-5" dirty="0">
                <a:latin typeface="Times New Roman"/>
                <a:cs typeface="Times New Roman"/>
              </a:rPr>
              <a:t> </a:t>
            </a:r>
            <a:r>
              <a:rPr sz="1200" dirty="0">
                <a:latin typeface="Times New Roman"/>
                <a:cs typeface="Times New Roman"/>
              </a:rPr>
              <a:t>both</a:t>
            </a:r>
            <a:r>
              <a:rPr sz="1200" spc="-15" dirty="0">
                <a:latin typeface="Times New Roman"/>
                <a:cs typeface="Times New Roman"/>
              </a:rPr>
              <a:t> </a:t>
            </a:r>
            <a:r>
              <a:rPr sz="1200" dirty="0">
                <a:latin typeface="Times New Roman"/>
                <a:cs typeface="Times New Roman"/>
              </a:rPr>
              <a:t>preceptor</a:t>
            </a:r>
            <a:r>
              <a:rPr sz="1200" spc="-10" dirty="0">
                <a:latin typeface="Times New Roman"/>
                <a:cs typeface="Times New Roman"/>
              </a:rPr>
              <a:t> </a:t>
            </a:r>
            <a:r>
              <a:rPr sz="1200" dirty="0">
                <a:latin typeface="Times New Roman"/>
                <a:cs typeface="Times New Roman"/>
              </a:rPr>
              <a:t>and</a:t>
            </a:r>
            <a:r>
              <a:rPr sz="1200" spc="-10" dirty="0">
                <a:latin typeface="Times New Roman"/>
                <a:cs typeface="Times New Roman"/>
              </a:rPr>
              <a:t> preceptee</a:t>
            </a:r>
            <a:endParaRPr sz="12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900" y="264401"/>
            <a:ext cx="5693410" cy="73406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The</a:t>
            </a:r>
            <a:r>
              <a:rPr sz="1200" spc="-20" dirty="0">
                <a:latin typeface="Times New Roman"/>
                <a:cs typeface="Times New Roman"/>
              </a:rPr>
              <a:t> </a:t>
            </a:r>
            <a:r>
              <a:rPr sz="1200" dirty="0">
                <a:latin typeface="Times New Roman"/>
                <a:cs typeface="Times New Roman"/>
              </a:rPr>
              <a:t>challenge</a:t>
            </a:r>
            <a:r>
              <a:rPr sz="1200" spc="-5" dirty="0">
                <a:latin typeface="Times New Roman"/>
                <a:cs typeface="Times New Roman"/>
              </a:rPr>
              <a:t> </a:t>
            </a:r>
            <a:r>
              <a:rPr sz="1200" dirty="0">
                <a:latin typeface="Times New Roman"/>
                <a:cs typeface="Times New Roman"/>
              </a:rPr>
              <a:t>of</a:t>
            </a:r>
            <a:r>
              <a:rPr sz="1200" spc="-10" dirty="0">
                <a:latin typeface="Times New Roman"/>
                <a:cs typeface="Times New Roman"/>
              </a:rPr>
              <a:t> </a:t>
            </a:r>
            <a:r>
              <a:rPr sz="1200" dirty="0">
                <a:latin typeface="Times New Roman"/>
                <a:cs typeface="Times New Roman"/>
              </a:rPr>
              <a:t>handling</a:t>
            </a:r>
            <a:r>
              <a:rPr sz="1200" spc="-10"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is</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meet</a:t>
            </a:r>
            <a:r>
              <a:rPr sz="1200" spc="-5"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dirty="0">
                <a:latin typeface="Times New Roman"/>
                <a:cs typeface="Times New Roman"/>
              </a:rPr>
              <a:t>personal</a:t>
            </a:r>
            <a:r>
              <a:rPr sz="1200" spc="-10" dirty="0">
                <a:latin typeface="Times New Roman"/>
                <a:cs typeface="Times New Roman"/>
              </a:rPr>
              <a:t> </a:t>
            </a:r>
            <a:r>
              <a:rPr sz="1200" dirty="0">
                <a:latin typeface="Times New Roman"/>
                <a:cs typeface="Times New Roman"/>
              </a:rPr>
              <a:t>and</a:t>
            </a:r>
            <a:r>
              <a:rPr sz="1200" spc="-5" dirty="0">
                <a:latin typeface="Times New Roman"/>
                <a:cs typeface="Times New Roman"/>
              </a:rPr>
              <a:t> </a:t>
            </a:r>
            <a:r>
              <a:rPr sz="1200" dirty="0">
                <a:latin typeface="Times New Roman"/>
                <a:cs typeface="Times New Roman"/>
              </a:rPr>
              <a:t>practical</a:t>
            </a:r>
            <a:r>
              <a:rPr sz="1200" spc="-5" dirty="0">
                <a:latin typeface="Times New Roman"/>
                <a:cs typeface="Times New Roman"/>
              </a:rPr>
              <a:t> </a:t>
            </a:r>
            <a:r>
              <a:rPr sz="1200" dirty="0">
                <a:latin typeface="Times New Roman"/>
                <a:cs typeface="Times New Roman"/>
              </a:rPr>
              <a:t>needs</a:t>
            </a:r>
            <a:r>
              <a:rPr sz="1200" spc="-5" dirty="0">
                <a:latin typeface="Times New Roman"/>
                <a:cs typeface="Times New Roman"/>
              </a:rPr>
              <a:t> </a:t>
            </a:r>
            <a:r>
              <a:rPr sz="1200" dirty="0">
                <a:latin typeface="Times New Roman"/>
                <a:cs typeface="Times New Roman"/>
              </a:rPr>
              <a:t>that</a:t>
            </a:r>
            <a:r>
              <a:rPr sz="1200" spc="-5" dirty="0">
                <a:latin typeface="Times New Roman"/>
                <a:cs typeface="Times New Roman"/>
              </a:rPr>
              <a:t> </a:t>
            </a:r>
            <a:r>
              <a:rPr sz="1200" dirty="0">
                <a:latin typeface="Times New Roman"/>
                <a:cs typeface="Times New Roman"/>
              </a:rPr>
              <a:t>are</a:t>
            </a:r>
            <a:r>
              <a:rPr sz="1200" spc="-10" dirty="0">
                <a:latin typeface="Times New Roman"/>
                <a:cs typeface="Times New Roman"/>
              </a:rPr>
              <a:t> </a:t>
            </a:r>
            <a:r>
              <a:rPr sz="1200" dirty="0">
                <a:latin typeface="Times New Roman"/>
                <a:cs typeface="Times New Roman"/>
              </a:rPr>
              <a:t>part</a:t>
            </a:r>
            <a:r>
              <a:rPr sz="1200" spc="-5" dirty="0">
                <a:latin typeface="Times New Roman"/>
                <a:cs typeface="Times New Roman"/>
              </a:rPr>
              <a:t> </a:t>
            </a:r>
            <a:r>
              <a:rPr sz="1200" spc="-25" dirty="0">
                <a:latin typeface="Times New Roman"/>
                <a:cs typeface="Times New Roman"/>
              </a:rPr>
              <a:t>of </a:t>
            </a:r>
            <a:r>
              <a:rPr sz="1200" dirty="0">
                <a:latin typeface="Times New Roman"/>
                <a:cs typeface="Times New Roman"/>
              </a:rPr>
              <a:t>every</a:t>
            </a:r>
            <a:r>
              <a:rPr sz="1200" spc="-10" dirty="0">
                <a:latin typeface="Times New Roman"/>
                <a:cs typeface="Times New Roman"/>
              </a:rPr>
              <a:t> </a:t>
            </a:r>
            <a:r>
              <a:rPr sz="1200" dirty="0">
                <a:latin typeface="Times New Roman"/>
                <a:cs typeface="Times New Roman"/>
              </a:rPr>
              <a:t>discussion.</a:t>
            </a:r>
            <a:r>
              <a:rPr sz="1200" spc="-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practical</a:t>
            </a:r>
            <a:r>
              <a:rPr sz="1200" spc="-10" dirty="0">
                <a:latin typeface="Times New Roman"/>
                <a:cs typeface="Times New Roman"/>
              </a:rPr>
              <a:t> </a:t>
            </a:r>
            <a:r>
              <a:rPr sz="1200" dirty="0">
                <a:latin typeface="Times New Roman"/>
                <a:cs typeface="Times New Roman"/>
              </a:rPr>
              <a:t>needs</a:t>
            </a:r>
            <a:r>
              <a:rPr sz="1200" spc="-5" dirty="0">
                <a:latin typeface="Times New Roman"/>
                <a:cs typeface="Times New Roman"/>
              </a:rPr>
              <a:t> </a:t>
            </a:r>
            <a:r>
              <a:rPr sz="1200" dirty="0">
                <a:latin typeface="Times New Roman"/>
                <a:cs typeface="Times New Roman"/>
              </a:rPr>
              <a:t>are</a:t>
            </a:r>
            <a:r>
              <a:rPr sz="1200" spc="-5" dirty="0">
                <a:latin typeface="Times New Roman"/>
                <a:cs typeface="Times New Roman"/>
              </a:rPr>
              <a:t>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resolve</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conflict</a:t>
            </a:r>
            <a:r>
              <a:rPr sz="1200" spc="-5" dirty="0">
                <a:latin typeface="Times New Roman"/>
                <a:cs typeface="Times New Roman"/>
              </a:rPr>
              <a:t> </a:t>
            </a:r>
            <a:r>
              <a:rPr sz="1200" dirty="0">
                <a:latin typeface="Times New Roman"/>
                <a:cs typeface="Times New Roman"/>
              </a:rPr>
              <a:t>and</a:t>
            </a:r>
            <a:r>
              <a:rPr sz="1200" spc="-10"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dirty="0">
                <a:latin typeface="Times New Roman"/>
                <a:cs typeface="Times New Roman"/>
              </a:rPr>
              <a:t>problems</a:t>
            </a:r>
            <a:r>
              <a:rPr sz="1200" spc="-5" dirty="0">
                <a:latin typeface="Times New Roman"/>
                <a:cs typeface="Times New Roman"/>
              </a:rPr>
              <a:t> </a:t>
            </a:r>
            <a:r>
              <a:rPr sz="1200" dirty="0">
                <a:latin typeface="Times New Roman"/>
                <a:cs typeface="Times New Roman"/>
              </a:rPr>
              <a:t>behind</a:t>
            </a:r>
            <a:r>
              <a:rPr sz="1200" spc="-5" dirty="0">
                <a:latin typeface="Times New Roman"/>
                <a:cs typeface="Times New Roman"/>
              </a:rPr>
              <a:t> </a:t>
            </a:r>
            <a:r>
              <a:rPr sz="1200" spc="-25" dirty="0">
                <a:latin typeface="Times New Roman"/>
                <a:cs typeface="Times New Roman"/>
              </a:rPr>
              <a:t>it. </a:t>
            </a:r>
            <a:r>
              <a:rPr sz="1200" dirty="0">
                <a:latin typeface="Times New Roman"/>
                <a:cs typeface="Times New Roman"/>
              </a:rPr>
              <a:t>This</a:t>
            </a:r>
            <a:r>
              <a:rPr sz="1200" spc="-15" dirty="0">
                <a:latin typeface="Times New Roman"/>
                <a:cs typeface="Times New Roman"/>
              </a:rPr>
              <a:t> </a:t>
            </a:r>
            <a:r>
              <a:rPr sz="1200" dirty="0">
                <a:latin typeface="Times New Roman"/>
                <a:cs typeface="Times New Roman"/>
              </a:rPr>
              <a:t>is</a:t>
            </a:r>
            <a:r>
              <a:rPr sz="1200" spc="-5" dirty="0">
                <a:latin typeface="Times New Roman"/>
                <a:cs typeface="Times New Roman"/>
              </a:rPr>
              <a:t> </a:t>
            </a:r>
            <a:r>
              <a:rPr sz="1200" dirty="0">
                <a:latin typeface="Times New Roman"/>
                <a:cs typeface="Times New Roman"/>
              </a:rPr>
              <a:t>possible</a:t>
            </a:r>
            <a:r>
              <a:rPr sz="1200" spc="-5" dirty="0">
                <a:latin typeface="Times New Roman"/>
                <a:cs typeface="Times New Roman"/>
              </a:rPr>
              <a:t> </a:t>
            </a:r>
            <a:r>
              <a:rPr sz="1200" dirty="0">
                <a:latin typeface="Times New Roman"/>
                <a:cs typeface="Times New Roman"/>
              </a:rPr>
              <a:t>only</a:t>
            </a:r>
            <a:r>
              <a:rPr sz="1200" spc="-15" dirty="0">
                <a:latin typeface="Times New Roman"/>
                <a:cs typeface="Times New Roman"/>
              </a:rPr>
              <a:t> </a:t>
            </a:r>
            <a:r>
              <a:rPr sz="1200" dirty="0">
                <a:latin typeface="Times New Roman"/>
                <a:cs typeface="Times New Roman"/>
              </a:rPr>
              <a:t>if</a:t>
            </a:r>
            <a:r>
              <a:rPr sz="1200" spc="-10" dirty="0">
                <a:latin typeface="Times New Roman"/>
                <a:cs typeface="Times New Roman"/>
              </a:rPr>
              <a:t> </a:t>
            </a:r>
            <a:r>
              <a:rPr sz="1200" dirty="0">
                <a:latin typeface="Times New Roman"/>
                <a:cs typeface="Times New Roman"/>
              </a:rPr>
              <a:t>you</a:t>
            </a:r>
            <a:r>
              <a:rPr sz="1200" spc="5" dirty="0">
                <a:latin typeface="Times New Roman"/>
                <a:cs typeface="Times New Roman"/>
              </a:rPr>
              <a:t> </a:t>
            </a:r>
            <a:r>
              <a:rPr sz="1200" dirty="0">
                <a:latin typeface="Times New Roman"/>
                <a:cs typeface="Times New Roman"/>
              </a:rPr>
              <a:t>meet</a:t>
            </a:r>
            <a:r>
              <a:rPr sz="1200" spc="-5" dirty="0">
                <a:latin typeface="Times New Roman"/>
                <a:cs typeface="Times New Roman"/>
              </a:rPr>
              <a:t> </a:t>
            </a:r>
            <a:r>
              <a:rPr sz="1200" dirty="0">
                <a:latin typeface="Times New Roman"/>
                <a:cs typeface="Times New Roman"/>
              </a:rPr>
              <a:t>the</a:t>
            </a:r>
            <a:r>
              <a:rPr sz="1200" spc="-10" dirty="0">
                <a:latin typeface="Times New Roman"/>
                <a:cs typeface="Times New Roman"/>
              </a:rPr>
              <a:t> </a:t>
            </a:r>
            <a:r>
              <a:rPr sz="1200" dirty="0">
                <a:latin typeface="Times New Roman"/>
                <a:cs typeface="Times New Roman"/>
              </a:rPr>
              <a:t>other</a:t>
            </a:r>
            <a:r>
              <a:rPr sz="1200" spc="-5" dirty="0">
                <a:latin typeface="Times New Roman"/>
                <a:cs typeface="Times New Roman"/>
              </a:rPr>
              <a:t> </a:t>
            </a:r>
            <a:r>
              <a:rPr sz="1200" dirty="0">
                <a:latin typeface="Times New Roman"/>
                <a:cs typeface="Times New Roman"/>
              </a:rPr>
              <a:t>person’s</a:t>
            </a:r>
            <a:r>
              <a:rPr sz="1200" spc="-5" dirty="0">
                <a:latin typeface="Times New Roman"/>
                <a:cs typeface="Times New Roman"/>
              </a:rPr>
              <a:t> </a:t>
            </a:r>
            <a:r>
              <a:rPr sz="1200" dirty="0">
                <a:latin typeface="Times New Roman"/>
                <a:cs typeface="Times New Roman"/>
              </a:rPr>
              <a:t>personal needs,</a:t>
            </a:r>
            <a:r>
              <a:rPr sz="1200" spc="-5" dirty="0">
                <a:latin typeface="Times New Roman"/>
                <a:cs typeface="Times New Roman"/>
              </a:rPr>
              <a:t> </a:t>
            </a:r>
            <a:r>
              <a:rPr sz="1200" dirty="0">
                <a:latin typeface="Times New Roman"/>
                <a:cs typeface="Times New Roman"/>
              </a:rPr>
              <a:t>which</a:t>
            </a:r>
            <a:r>
              <a:rPr sz="1200" spc="-15" dirty="0">
                <a:latin typeface="Times New Roman"/>
                <a:cs typeface="Times New Roman"/>
              </a:rPr>
              <a:t> </a:t>
            </a:r>
            <a:r>
              <a:rPr sz="1200" dirty="0">
                <a:latin typeface="Times New Roman"/>
                <a:cs typeface="Times New Roman"/>
              </a:rPr>
              <a:t>can</a:t>
            </a:r>
            <a:r>
              <a:rPr sz="1200" spc="-5" dirty="0">
                <a:latin typeface="Times New Roman"/>
                <a:cs typeface="Times New Roman"/>
              </a:rPr>
              <a:t>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very</a:t>
            </a:r>
            <a:r>
              <a:rPr sz="1200" spc="-10" dirty="0">
                <a:latin typeface="Times New Roman"/>
                <a:cs typeface="Times New Roman"/>
              </a:rPr>
              <a:t> strong </a:t>
            </a:r>
            <a:r>
              <a:rPr sz="1200" dirty="0">
                <a:latin typeface="Times New Roman"/>
                <a:cs typeface="Times New Roman"/>
              </a:rPr>
              <a:t>in</a:t>
            </a:r>
            <a:r>
              <a:rPr sz="1200" spc="-25" dirty="0">
                <a:latin typeface="Times New Roman"/>
                <a:cs typeface="Times New Roman"/>
              </a:rPr>
              <a:t> </a:t>
            </a:r>
            <a:r>
              <a:rPr sz="1200" dirty="0">
                <a:latin typeface="Times New Roman"/>
                <a:cs typeface="Times New Roman"/>
              </a:rPr>
              <a:t>a</a:t>
            </a:r>
            <a:r>
              <a:rPr sz="1200" spc="-10" dirty="0">
                <a:latin typeface="Times New Roman"/>
                <a:cs typeface="Times New Roman"/>
              </a:rPr>
              <a:t> </a:t>
            </a:r>
            <a:r>
              <a:rPr sz="1200" dirty="0">
                <a:latin typeface="Times New Roman"/>
                <a:cs typeface="Times New Roman"/>
              </a:rPr>
              <a:t>conflict</a:t>
            </a:r>
            <a:r>
              <a:rPr sz="1200" spc="-10" dirty="0">
                <a:latin typeface="Times New Roman"/>
                <a:cs typeface="Times New Roman"/>
              </a:rPr>
              <a:t> </a:t>
            </a:r>
            <a:r>
              <a:rPr sz="1200" dirty="0">
                <a:latin typeface="Times New Roman"/>
                <a:cs typeface="Times New Roman"/>
              </a:rPr>
              <a:t>discussion</a:t>
            </a:r>
            <a:r>
              <a:rPr sz="1200" spc="-5" dirty="0">
                <a:latin typeface="Times New Roman"/>
                <a:cs typeface="Times New Roman"/>
              </a:rPr>
              <a:t> </a:t>
            </a:r>
            <a:r>
              <a:rPr sz="1200" dirty="0">
                <a:latin typeface="Times New Roman"/>
                <a:cs typeface="Times New Roman"/>
              </a:rPr>
              <a:t>(see</a:t>
            </a:r>
            <a:r>
              <a:rPr sz="1200" spc="-10" dirty="0">
                <a:latin typeface="Times New Roman"/>
                <a:cs typeface="Times New Roman"/>
              </a:rPr>
              <a:t> </a:t>
            </a:r>
            <a:r>
              <a:rPr sz="1200" dirty="0">
                <a:latin typeface="Times New Roman"/>
                <a:cs typeface="Times New Roman"/>
              </a:rPr>
              <a:t>Figure</a:t>
            </a:r>
            <a:r>
              <a:rPr sz="1200" spc="-5" dirty="0">
                <a:latin typeface="Times New Roman"/>
                <a:cs typeface="Times New Roman"/>
              </a:rPr>
              <a:t> </a:t>
            </a:r>
            <a:r>
              <a:rPr sz="1200" spc="-10" dirty="0">
                <a:latin typeface="Times New Roman"/>
                <a:cs typeface="Times New Roman"/>
              </a:rPr>
              <a:t>7.3.)</a:t>
            </a:r>
            <a:endParaRPr sz="12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77900" y="282626"/>
            <a:ext cx="1826895" cy="208279"/>
          </a:xfrm>
          <a:prstGeom prst="rect">
            <a:avLst/>
          </a:prstGeom>
        </p:spPr>
        <p:txBody>
          <a:bodyPr vert="horz" wrap="square" lIns="0" tIns="12700" rIns="0" bIns="0" rtlCol="0">
            <a:spAutoFit/>
          </a:bodyPr>
          <a:lstStyle/>
          <a:p>
            <a:pPr marL="12700">
              <a:lnSpc>
                <a:spcPct val="100000"/>
              </a:lnSpc>
              <a:spcBef>
                <a:spcPts val="100"/>
              </a:spcBef>
            </a:pPr>
            <a:r>
              <a:rPr sz="1200" b="1" dirty="0">
                <a:latin typeface="Times New Roman"/>
                <a:cs typeface="Times New Roman"/>
              </a:rPr>
              <a:t>Conflict</a:t>
            </a:r>
            <a:r>
              <a:rPr sz="1200" b="1" spc="-30" dirty="0">
                <a:latin typeface="Times New Roman"/>
                <a:cs typeface="Times New Roman"/>
              </a:rPr>
              <a:t> </a:t>
            </a:r>
            <a:r>
              <a:rPr sz="1200" b="1" dirty="0">
                <a:latin typeface="Times New Roman"/>
                <a:cs typeface="Times New Roman"/>
              </a:rPr>
              <a:t>management</a:t>
            </a:r>
            <a:r>
              <a:rPr sz="1200" b="1" spc="-25" dirty="0">
                <a:latin typeface="Times New Roman"/>
                <a:cs typeface="Times New Roman"/>
              </a:rPr>
              <a:t> </a:t>
            </a:r>
            <a:r>
              <a:rPr sz="1200" b="1" spc="-20" dirty="0">
                <a:latin typeface="Times New Roman"/>
                <a:cs typeface="Times New Roman"/>
              </a:rPr>
              <a:t>needs</a:t>
            </a:r>
            <a:endParaRPr sz="1200">
              <a:latin typeface="Times New Roman"/>
              <a:cs typeface="Times New Roman"/>
            </a:endParaRPr>
          </a:p>
        </p:txBody>
      </p:sp>
      <p:graphicFrame>
        <p:nvGraphicFramePr>
          <p:cNvPr id="3" name="object 3"/>
          <p:cNvGraphicFramePr>
            <a:graphicFrameLocks noGrp="1"/>
          </p:cNvGraphicFramePr>
          <p:nvPr/>
        </p:nvGraphicFramePr>
        <p:xfrm>
          <a:off x="991361" y="713651"/>
          <a:ext cx="5930900" cy="941705"/>
        </p:xfrm>
        <a:graphic>
          <a:graphicData uri="http://schemas.openxmlformats.org/drawingml/2006/table">
            <a:tbl>
              <a:tblPr firstRow="1" bandRow="1">
                <a:tableStyleId>{2D5ABB26-0587-4C30-8999-92F81FD0307C}</a:tableStyleId>
              </a:tblPr>
              <a:tblGrid>
                <a:gridCol w="2962910">
                  <a:extLst>
                    <a:ext uri="{9D8B030D-6E8A-4147-A177-3AD203B41FA5}">
                      <a16:colId xmlns:a16="http://schemas.microsoft.com/office/drawing/2014/main" val="20000"/>
                    </a:ext>
                  </a:extLst>
                </a:gridCol>
                <a:gridCol w="2962275">
                  <a:extLst>
                    <a:ext uri="{9D8B030D-6E8A-4147-A177-3AD203B41FA5}">
                      <a16:colId xmlns:a16="http://schemas.microsoft.com/office/drawing/2014/main" val="20001"/>
                    </a:ext>
                  </a:extLst>
                </a:gridCol>
              </a:tblGrid>
              <a:tr h="238760">
                <a:tc>
                  <a:txBody>
                    <a:bodyPr/>
                    <a:lstStyle/>
                    <a:p>
                      <a:pPr marL="69850">
                        <a:lnSpc>
                          <a:spcPct val="100000"/>
                        </a:lnSpc>
                        <a:spcBef>
                          <a:spcPts val="300"/>
                        </a:spcBef>
                      </a:pPr>
                      <a:r>
                        <a:rPr sz="1200" b="1" dirty="0">
                          <a:latin typeface="Times New Roman"/>
                          <a:cs typeface="Times New Roman"/>
                        </a:rPr>
                        <a:t>Personal</a:t>
                      </a:r>
                      <a:r>
                        <a:rPr sz="1200" b="1" spc="-20" dirty="0">
                          <a:latin typeface="Times New Roman"/>
                          <a:cs typeface="Times New Roman"/>
                        </a:rPr>
                        <a:t> </a:t>
                      </a:r>
                      <a:r>
                        <a:rPr sz="1200" b="1" spc="-10" dirty="0">
                          <a:latin typeface="Times New Roman"/>
                          <a:cs typeface="Times New Roman"/>
                        </a:rPr>
                        <a:t>Needs</a:t>
                      </a:r>
                      <a:endParaRPr sz="1200">
                        <a:latin typeface="Times New Roman"/>
                        <a:cs typeface="Times New Roman"/>
                      </a:endParaRPr>
                    </a:p>
                  </a:txBody>
                  <a:tcPr marL="0" marR="0" marT="3810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9D9D9"/>
                    </a:solidFill>
                  </a:tcPr>
                </a:tc>
                <a:tc>
                  <a:txBody>
                    <a:bodyPr/>
                    <a:lstStyle/>
                    <a:p>
                      <a:pPr marL="71755">
                        <a:lnSpc>
                          <a:spcPct val="100000"/>
                        </a:lnSpc>
                        <a:spcBef>
                          <a:spcPts val="300"/>
                        </a:spcBef>
                      </a:pPr>
                      <a:r>
                        <a:rPr sz="1200" b="1" dirty="0">
                          <a:latin typeface="Times New Roman"/>
                          <a:cs typeface="Times New Roman"/>
                        </a:rPr>
                        <a:t>Practical</a:t>
                      </a:r>
                      <a:r>
                        <a:rPr sz="1200" b="1" spc="-20" dirty="0">
                          <a:latin typeface="Times New Roman"/>
                          <a:cs typeface="Times New Roman"/>
                        </a:rPr>
                        <a:t> </a:t>
                      </a:r>
                      <a:r>
                        <a:rPr sz="1200" b="1" spc="-10" dirty="0">
                          <a:latin typeface="Times New Roman"/>
                          <a:cs typeface="Times New Roman"/>
                        </a:rPr>
                        <a:t>Needs</a:t>
                      </a:r>
                      <a:endParaRPr sz="1200">
                        <a:latin typeface="Times New Roman"/>
                        <a:cs typeface="Times New Roman"/>
                      </a:endParaRPr>
                    </a:p>
                  </a:txBody>
                  <a:tcPr marL="0" marR="0" marT="3810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solidFill>
                      <a:srgbClr val="D9D9D9"/>
                    </a:solidFill>
                  </a:tcPr>
                </a:tc>
                <a:extLst>
                  <a:ext uri="{0D108BD9-81ED-4DB2-BD59-A6C34878D82A}">
                    <a16:rowId xmlns:a16="http://schemas.microsoft.com/office/drawing/2014/main" val="10000"/>
                  </a:ext>
                </a:extLst>
              </a:tr>
              <a:tr h="702945">
                <a:tc>
                  <a:txBody>
                    <a:bodyPr/>
                    <a:lstStyle/>
                    <a:p>
                      <a:pPr marL="69850">
                        <a:lnSpc>
                          <a:spcPct val="100000"/>
                        </a:lnSpc>
                        <a:spcBef>
                          <a:spcPts val="345"/>
                        </a:spcBef>
                      </a:pP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feel</a:t>
                      </a:r>
                      <a:r>
                        <a:rPr sz="1200" spc="-5" dirty="0">
                          <a:latin typeface="Times New Roman"/>
                          <a:cs typeface="Times New Roman"/>
                        </a:rPr>
                        <a:t> </a:t>
                      </a:r>
                      <a:r>
                        <a:rPr sz="1200" dirty="0">
                          <a:latin typeface="Times New Roman"/>
                          <a:cs typeface="Times New Roman"/>
                        </a:rPr>
                        <a:t>valued</a:t>
                      </a:r>
                      <a:r>
                        <a:rPr sz="1200" spc="-15" dirty="0">
                          <a:latin typeface="Times New Roman"/>
                          <a:cs typeface="Times New Roman"/>
                        </a:rPr>
                        <a:t> </a:t>
                      </a:r>
                      <a:r>
                        <a:rPr sz="1200" dirty="0">
                          <a:latin typeface="Times New Roman"/>
                          <a:cs typeface="Times New Roman"/>
                        </a:rPr>
                        <a:t>and</a:t>
                      </a:r>
                      <a:r>
                        <a:rPr sz="1200" spc="-10" dirty="0">
                          <a:latin typeface="Times New Roman"/>
                          <a:cs typeface="Times New Roman"/>
                        </a:rPr>
                        <a:t> respected</a:t>
                      </a:r>
                      <a:endParaRPr sz="1200">
                        <a:latin typeface="Times New Roman"/>
                        <a:cs typeface="Times New Roman"/>
                      </a:endParaRPr>
                    </a:p>
                    <a:p>
                      <a:pPr marL="69850" marR="890269">
                        <a:lnSpc>
                          <a:spcPts val="1839"/>
                        </a:lnSpc>
                      </a:pP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be</a:t>
                      </a:r>
                      <a:r>
                        <a:rPr sz="1200" spc="-5" dirty="0">
                          <a:latin typeface="Times New Roman"/>
                          <a:cs typeface="Times New Roman"/>
                        </a:rPr>
                        <a:t> </a:t>
                      </a:r>
                      <a:r>
                        <a:rPr sz="1200" dirty="0">
                          <a:latin typeface="Times New Roman"/>
                          <a:cs typeface="Times New Roman"/>
                        </a:rPr>
                        <a:t>listened</a:t>
                      </a:r>
                      <a:r>
                        <a:rPr sz="1200" spc="-5" dirty="0">
                          <a:latin typeface="Times New Roman"/>
                          <a:cs typeface="Times New Roman"/>
                        </a:rPr>
                        <a:t> </a:t>
                      </a:r>
                      <a:r>
                        <a:rPr sz="1200" dirty="0">
                          <a:latin typeface="Times New Roman"/>
                          <a:cs typeface="Times New Roman"/>
                        </a:rPr>
                        <a:t>to</a:t>
                      </a:r>
                      <a:r>
                        <a:rPr sz="1200" spc="-5" dirty="0">
                          <a:latin typeface="Times New Roman"/>
                          <a:cs typeface="Times New Roman"/>
                        </a:rPr>
                        <a:t> </a:t>
                      </a:r>
                      <a:r>
                        <a:rPr sz="1200" dirty="0">
                          <a:latin typeface="Times New Roman"/>
                          <a:cs typeface="Times New Roman"/>
                        </a:rPr>
                        <a:t>and </a:t>
                      </a:r>
                      <a:r>
                        <a:rPr sz="1200" spc="-10" dirty="0">
                          <a:latin typeface="Times New Roman"/>
                          <a:cs typeface="Times New Roman"/>
                        </a:rPr>
                        <a:t>understood </a:t>
                      </a:r>
                      <a:r>
                        <a:rPr sz="1200" dirty="0">
                          <a:latin typeface="Times New Roman"/>
                          <a:cs typeface="Times New Roman"/>
                        </a:rPr>
                        <a:t>To</a:t>
                      </a:r>
                      <a:r>
                        <a:rPr sz="1200" spc="-25" dirty="0">
                          <a:latin typeface="Times New Roman"/>
                          <a:cs typeface="Times New Roman"/>
                        </a:rPr>
                        <a:t> </a:t>
                      </a:r>
                      <a:r>
                        <a:rPr sz="1200" dirty="0">
                          <a:latin typeface="Times New Roman"/>
                          <a:cs typeface="Times New Roman"/>
                        </a:rPr>
                        <a:t>contribute</a:t>
                      </a:r>
                      <a:r>
                        <a:rPr sz="1200" spc="-10" dirty="0">
                          <a:latin typeface="Times New Roman"/>
                          <a:cs typeface="Times New Roman"/>
                        </a:rPr>
                        <a:t> </a:t>
                      </a:r>
                      <a:r>
                        <a:rPr sz="1200" dirty="0">
                          <a:latin typeface="Times New Roman"/>
                          <a:cs typeface="Times New Roman"/>
                        </a:rPr>
                        <a:t>to</a:t>
                      </a:r>
                      <a:r>
                        <a:rPr sz="1200" spc="-10"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spc="-10" dirty="0">
                          <a:latin typeface="Times New Roman"/>
                          <a:cs typeface="Times New Roman"/>
                        </a:rPr>
                        <a:t>discussion</a:t>
                      </a:r>
                      <a:endParaRPr sz="1200">
                        <a:latin typeface="Times New Roman"/>
                        <a:cs typeface="Times New Roman"/>
                      </a:endParaRPr>
                    </a:p>
                  </a:txBody>
                  <a:tcPr marL="0" marR="0" marT="4381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L="71755">
                        <a:lnSpc>
                          <a:spcPct val="100000"/>
                        </a:lnSpc>
                        <a:spcBef>
                          <a:spcPts val="345"/>
                        </a:spcBef>
                      </a:pP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resolve</a:t>
                      </a:r>
                      <a:r>
                        <a:rPr sz="1200" spc="-20" dirty="0">
                          <a:latin typeface="Times New Roman"/>
                          <a:cs typeface="Times New Roman"/>
                        </a:rPr>
                        <a:t> </a:t>
                      </a:r>
                      <a:r>
                        <a:rPr sz="1200" dirty="0">
                          <a:latin typeface="Times New Roman"/>
                          <a:cs typeface="Times New Roman"/>
                        </a:rPr>
                        <a:t>the</a:t>
                      </a:r>
                      <a:r>
                        <a:rPr sz="1200" spc="-15" dirty="0">
                          <a:latin typeface="Times New Roman"/>
                          <a:cs typeface="Times New Roman"/>
                        </a:rPr>
                        <a:t> </a:t>
                      </a:r>
                      <a:r>
                        <a:rPr sz="1200" spc="-10" dirty="0">
                          <a:latin typeface="Times New Roman"/>
                          <a:cs typeface="Times New Roman"/>
                        </a:rPr>
                        <a:t>conflict</a:t>
                      </a:r>
                      <a:endParaRPr sz="1200">
                        <a:latin typeface="Times New Roman"/>
                        <a:cs typeface="Times New Roman"/>
                      </a:endParaRPr>
                    </a:p>
                    <a:p>
                      <a:pPr marL="71755" marR="252729">
                        <a:lnSpc>
                          <a:spcPts val="1839"/>
                        </a:lnSpc>
                      </a:pPr>
                      <a:r>
                        <a:rPr sz="1200" dirty="0">
                          <a:latin typeface="Times New Roman"/>
                          <a:cs typeface="Times New Roman"/>
                        </a:rPr>
                        <a:t>To</a:t>
                      </a:r>
                      <a:r>
                        <a:rPr sz="1200" spc="-25" dirty="0">
                          <a:latin typeface="Times New Roman"/>
                          <a:cs typeface="Times New Roman"/>
                        </a:rPr>
                        <a:t> </a:t>
                      </a:r>
                      <a:r>
                        <a:rPr sz="1200" dirty="0">
                          <a:latin typeface="Times New Roman"/>
                          <a:cs typeface="Times New Roman"/>
                        </a:rPr>
                        <a:t>keep</a:t>
                      </a:r>
                      <a:r>
                        <a:rPr sz="1200" spc="-20" dirty="0">
                          <a:latin typeface="Times New Roman"/>
                          <a:cs typeface="Times New Roman"/>
                        </a:rPr>
                        <a:t> </a:t>
                      </a:r>
                      <a:r>
                        <a:rPr sz="1200" dirty="0">
                          <a:latin typeface="Times New Roman"/>
                          <a:cs typeface="Times New Roman"/>
                        </a:rPr>
                        <a:t>discussion</a:t>
                      </a:r>
                      <a:r>
                        <a:rPr sz="1200" spc="-25" dirty="0">
                          <a:latin typeface="Times New Roman"/>
                          <a:cs typeface="Times New Roman"/>
                        </a:rPr>
                        <a:t> </a:t>
                      </a:r>
                      <a:r>
                        <a:rPr sz="1200" dirty="0">
                          <a:latin typeface="Times New Roman"/>
                          <a:cs typeface="Times New Roman"/>
                        </a:rPr>
                        <a:t>focused</a:t>
                      </a:r>
                      <a:r>
                        <a:rPr sz="1200" spc="-20" dirty="0">
                          <a:latin typeface="Times New Roman"/>
                          <a:cs typeface="Times New Roman"/>
                        </a:rPr>
                        <a:t> </a:t>
                      </a:r>
                      <a:r>
                        <a:rPr sz="1200" dirty="0">
                          <a:latin typeface="Times New Roman"/>
                          <a:cs typeface="Times New Roman"/>
                        </a:rPr>
                        <a:t>on</a:t>
                      </a:r>
                      <a:r>
                        <a:rPr sz="1200" spc="-25" dirty="0">
                          <a:latin typeface="Times New Roman"/>
                          <a:cs typeface="Times New Roman"/>
                        </a:rPr>
                        <a:t> </a:t>
                      </a:r>
                      <a:r>
                        <a:rPr sz="1200" dirty="0">
                          <a:latin typeface="Times New Roman"/>
                          <a:cs typeface="Times New Roman"/>
                        </a:rPr>
                        <a:t>the</a:t>
                      </a:r>
                      <a:r>
                        <a:rPr sz="1200" spc="-20" dirty="0">
                          <a:latin typeface="Times New Roman"/>
                          <a:cs typeface="Times New Roman"/>
                        </a:rPr>
                        <a:t> </a:t>
                      </a:r>
                      <a:r>
                        <a:rPr sz="1200" spc="-10" dirty="0">
                          <a:latin typeface="Times New Roman"/>
                          <a:cs typeface="Times New Roman"/>
                        </a:rPr>
                        <a:t>problem </a:t>
                      </a:r>
                      <a:r>
                        <a:rPr sz="1200" dirty="0">
                          <a:latin typeface="Times New Roman"/>
                          <a:cs typeface="Times New Roman"/>
                        </a:rPr>
                        <a:t>To</a:t>
                      </a:r>
                      <a:r>
                        <a:rPr sz="1200" spc="-15" dirty="0">
                          <a:latin typeface="Times New Roman"/>
                          <a:cs typeface="Times New Roman"/>
                        </a:rPr>
                        <a:t> </a:t>
                      </a:r>
                      <a:r>
                        <a:rPr sz="1200" dirty="0">
                          <a:latin typeface="Times New Roman"/>
                          <a:cs typeface="Times New Roman"/>
                        </a:rPr>
                        <a:t>solve</a:t>
                      </a:r>
                      <a:r>
                        <a:rPr sz="1200" spc="-10" dirty="0">
                          <a:latin typeface="Times New Roman"/>
                          <a:cs typeface="Times New Roman"/>
                        </a:rPr>
                        <a:t> </a:t>
                      </a:r>
                      <a:r>
                        <a:rPr sz="1200" dirty="0">
                          <a:latin typeface="Times New Roman"/>
                          <a:cs typeface="Times New Roman"/>
                        </a:rPr>
                        <a:t>any</a:t>
                      </a:r>
                      <a:r>
                        <a:rPr sz="1200" spc="-30" dirty="0">
                          <a:latin typeface="Times New Roman"/>
                          <a:cs typeface="Times New Roman"/>
                        </a:rPr>
                        <a:t> </a:t>
                      </a:r>
                      <a:r>
                        <a:rPr sz="1200" dirty="0">
                          <a:latin typeface="Times New Roman"/>
                          <a:cs typeface="Times New Roman"/>
                        </a:rPr>
                        <a:t>problems</a:t>
                      </a:r>
                      <a:r>
                        <a:rPr sz="1200" spc="-5" dirty="0">
                          <a:latin typeface="Times New Roman"/>
                          <a:cs typeface="Times New Roman"/>
                        </a:rPr>
                        <a:t> </a:t>
                      </a:r>
                      <a:r>
                        <a:rPr sz="1200" dirty="0">
                          <a:latin typeface="Times New Roman"/>
                          <a:cs typeface="Times New Roman"/>
                        </a:rPr>
                        <a:t>behind</a:t>
                      </a:r>
                      <a:r>
                        <a:rPr sz="1200" spc="-15" dirty="0">
                          <a:latin typeface="Times New Roman"/>
                          <a:cs typeface="Times New Roman"/>
                        </a:rPr>
                        <a:t> </a:t>
                      </a:r>
                      <a:r>
                        <a:rPr sz="1200" dirty="0">
                          <a:latin typeface="Times New Roman"/>
                          <a:cs typeface="Times New Roman"/>
                        </a:rPr>
                        <a:t>the</a:t>
                      </a:r>
                      <a:r>
                        <a:rPr sz="1200" spc="-5" dirty="0">
                          <a:latin typeface="Times New Roman"/>
                          <a:cs typeface="Times New Roman"/>
                        </a:rPr>
                        <a:t> </a:t>
                      </a:r>
                      <a:r>
                        <a:rPr sz="1200" spc="-10" dirty="0">
                          <a:latin typeface="Times New Roman"/>
                          <a:cs typeface="Times New Roman"/>
                        </a:rPr>
                        <a:t>conflict</a:t>
                      </a:r>
                      <a:endParaRPr sz="1200">
                        <a:latin typeface="Times New Roman"/>
                        <a:cs typeface="Times New Roman"/>
                      </a:endParaRPr>
                    </a:p>
                  </a:txBody>
                  <a:tcPr marL="0" marR="0" marT="43815"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1446</Words>
  <Application>Microsoft Office PowerPoint</Application>
  <PresentationFormat>Custom</PresentationFormat>
  <Paragraphs>70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Symbol</vt:lpstr>
      <vt:lpstr>Times New Roman</vt:lpstr>
      <vt:lpstr>Office Theme</vt:lpstr>
      <vt:lpstr>Chapter 7</vt:lpstr>
      <vt:lpstr>Conflict Management</vt:lpstr>
      <vt:lpstr>PowerPoint Presentation</vt:lpstr>
      <vt:lpstr>Stressors are not to be eliminated; rather, they are to be understood so that team members can work together more effectively. It is important, then, to turn conflict into productive problem solving in an environment of shared decision-making (Swihart 2011). Conflict resolution is about building successful working relationships.</vt:lpstr>
      <vt:lpstr>Questions to consider in conflict intervention</vt:lpstr>
      <vt:lpstr>PowerPoint Presentation</vt:lpstr>
      <vt:lpstr>PowerPoint Presentation</vt:lpstr>
      <vt:lpstr>PowerPoint Presentation</vt:lpstr>
      <vt:lpstr>PowerPoint Presentation</vt:lpstr>
      <vt:lpstr>Critical steps in resolving conflict</vt:lpstr>
      <vt:lpstr>PowerPoint Presentation</vt:lpstr>
      <vt:lpstr>PowerPoint Presentation</vt:lpstr>
      <vt:lpstr>PowerPoint Presentation</vt:lpstr>
      <vt:lpstr>PowerPoint Presentation</vt:lpstr>
      <vt:lpstr>PowerPoint Presentation</vt:lpstr>
      <vt:lpstr>Keep the following in mind when trying to resolve a conflict: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Word - Preceptor Development Training Program Outline</dc:title>
  <dc:creator>watson</dc:creator>
  <cp:lastModifiedBy>McKinnon, Leandrea</cp:lastModifiedBy>
  <cp:revision>1</cp:revision>
  <dcterms:created xsi:type="dcterms:W3CDTF">2023-03-23T17:57:34Z</dcterms:created>
  <dcterms:modified xsi:type="dcterms:W3CDTF">2023-03-23T17:58:24Z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2013-05-16T00:00:00Z</vt:filetime>
  </property>
  <property fmtid="{D5CDD505-2E9C-101B-9397-08002B2CF9AE}" pid="3" name="Creator">
    <vt:lpwstr>PScript5.dll Version 5.2.2</vt:lpwstr>
  </property>
  <property fmtid="{D5CDD505-2E9C-101B-9397-08002B2CF9AE}" pid="4" name="LastSaved">
    <vt:filetime>2023-03-23T00:00:00Z</vt:filetime>
  </property>
  <property fmtid="{D5CDD505-2E9C-101B-9397-08002B2CF9AE}" pid="5" name="Producer">
    <vt:lpwstr>Acrobat Distiller 8.0.0 (Windows)</vt:lpwstr>
  </property>
</Properties>
</file>