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7772400" cy="4616450"/>
  <p:notesSz cx="7772400" cy="46164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30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60604" y="901624"/>
            <a:ext cx="2651190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2585212"/>
            <a:ext cx="5440680" cy="1154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061783"/>
            <a:ext cx="3380994" cy="30468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061783"/>
            <a:ext cx="3380994" cy="30468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90798" y="413194"/>
            <a:ext cx="1590802" cy="2387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792670"/>
            <a:ext cx="5958205" cy="1960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4293298"/>
            <a:ext cx="2487168" cy="2308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4293298"/>
            <a:ext cx="1787652" cy="2308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4293298"/>
            <a:ext cx="1787652" cy="2308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Chapter</a:t>
            </a:r>
            <a:r>
              <a:rPr sz="4800" spc="-175" dirty="0"/>
              <a:t> </a:t>
            </a:r>
            <a:r>
              <a:rPr sz="4800" spc="-50" dirty="0"/>
              <a:t>6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1190589" y="2303703"/>
            <a:ext cx="53924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latin typeface="Times New Roman"/>
                <a:cs typeface="Times New Roman"/>
              </a:rPr>
              <a:t>Preceptor’s</a:t>
            </a:r>
            <a:r>
              <a:rPr sz="4800" b="1" spc="-245" dirty="0">
                <a:latin typeface="Times New Roman"/>
                <a:cs typeface="Times New Roman"/>
              </a:rPr>
              <a:t> </a:t>
            </a:r>
            <a:r>
              <a:rPr sz="4800" b="1" spc="-10" dirty="0">
                <a:latin typeface="Times New Roman"/>
                <a:cs typeface="Times New Roman"/>
              </a:rPr>
              <a:t>Rapport</a:t>
            </a:r>
            <a:endParaRPr sz="4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345871"/>
            <a:ext cx="5739130" cy="2320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ts val="1405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Be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patient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and</a:t>
            </a:r>
            <a:r>
              <a:rPr sz="1200" b="1" i="1" spc="-10" dirty="0">
                <a:latin typeface="Times New Roman"/>
                <a:cs typeface="Times New Roman"/>
              </a:rPr>
              <a:t> understanding</a:t>
            </a:r>
            <a:endParaRPr sz="1200">
              <a:latin typeface="Times New Roman"/>
              <a:cs typeface="Times New Roman"/>
            </a:endParaRPr>
          </a:p>
          <a:p>
            <a:pPr marL="241300" marR="508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typically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senior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years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various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immediately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almost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effortlessly.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by </a:t>
            </a:r>
            <a:r>
              <a:rPr sz="1200" dirty="0">
                <a:latin typeface="Times New Roman"/>
                <a:cs typeface="Times New Roman"/>
              </a:rPr>
              <a:t>contrast,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often find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 easiest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learn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10" dirty="0">
                <a:latin typeface="Times New Roman"/>
                <a:cs typeface="Times New Roman"/>
              </a:rPr>
              <a:t>step-</a:t>
            </a:r>
            <a:r>
              <a:rPr sz="1200" dirty="0">
                <a:latin typeface="Times New Roman"/>
                <a:cs typeface="Times New Roman"/>
              </a:rPr>
              <a:t>by-step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approach 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used, allowing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them </a:t>
            </a:r>
            <a:r>
              <a:rPr sz="1200" dirty="0">
                <a:latin typeface="Times New Roman"/>
                <a:cs typeface="Times New Roman"/>
              </a:rPr>
              <a:t>adequate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practice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integrate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areas.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addition,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anxiety </a:t>
            </a:r>
            <a:r>
              <a:rPr sz="1200" dirty="0">
                <a:latin typeface="Times New Roman"/>
                <a:cs typeface="Times New Roman"/>
              </a:rPr>
              <a:t>usually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escalates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perceive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rushed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empathy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member’s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struggles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tr4easured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attributes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good</a:t>
            </a:r>
            <a:r>
              <a:rPr sz="1200" spc="5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preceptor.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Times New Roman"/>
              <a:cs typeface="Times New Roman"/>
            </a:endParaRPr>
          </a:p>
          <a:p>
            <a:pPr marL="240665" marR="207010" indent="-227965">
              <a:lnSpc>
                <a:spcPts val="1380"/>
              </a:lnSpc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Determine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(and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whenever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feasible,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honor)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preceptee’s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preferences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regarding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spc="-25" dirty="0">
                <a:latin typeface="Times New Roman"/>
                <a:cs typeface="Times New Roman"/>
              </a:rPr>
              <a:t>the </a:t>
            </a:r>
            <a:r>
              <a:rPr sz="1200" b="1" i="1" dirty="0">
                <a:latin typeface="Times New Roman"/>
                <a:cs typeface="Times New Roman"/>
              </a:rPr>
              <a:t>order,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type,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and pace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of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learning </a:t>
            </a:r>
            <a:r>
              <a:rPr sz="1200" b="1" i="1" spc="-10" dirty="0">
                <a:latin typeface="Times New Roman"/>
                <a:cs typeface="Times New Roman"/>
              </a:rPr>
              <a:t>experiences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ts val="1300"/>
              </a:lnSpc>
            </a:pPr>
            <a:r>
              <a:rPr sz="1200" dirty="0">
                <a:latin typeface="Times New Roman"/>
                <a:cs typeface="Times New Roman"/>
              </a:rPr>
              <a:t>Responding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preceptees’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preferences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reflects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recognition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unique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as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ts val="1410"/>
              </a:lnSpc>
            </a:pPr>
            <a:r>
              <a:rPr sz="1200" dirty="0">
                <a:latin typeface="Times New Roman"/>
                <a:cs typeface="Times New Roman"/>
              </a:rPr>
              <a:t>learners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 </a:t>
            </a:r>
            <a:r>
              <a:rPr sz="1200" spc="-10" dirty="0">
                <a:latin typeface="Times New Roman"/>
                <a:cs typeface="Times New Roman"/>
              </a:rPr>
              <a:t>adults.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504888"/>
            <a:ext cx="5709920" cy="125857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40665" marR="512445" indent="-227965">
              <a:lnSpc>
                <a:spcPts val="1380"/>
              </a:lnSpc>
              <a:spcBef>
                <a:spcPts val="195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Offer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frequent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and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timely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feedback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regarding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the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preceptee’s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performance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spc="-25" dirty="0">
                <a:latin typeface="Times New Roman"/>
                <a:cs typeface="Times New Roman"/>
              </a:rPr>
              <a:t>and </a:t>
            </a:r>
            <a:r>
              <a:rPr sz="1200" b="1" i="1" spc="-10" dirty="0">
                <a:latin typeface="Times New Roman"/>
                <a:cs typeface="Times New Roman"/>
              </a:rPr>
              <a:t>progress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ts val="1300"/>
              </a:lnSpc>
            </a:pP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generally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strong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persisting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relative</a:t>
            </a:r>
            <a:endParaRPr sz="1200">
              <a:latin typeface="Times New Roman"/>
              <a:cs typeface="Times New Roman"/>
            </a:endParaRPr>
          </a:p>
          <a:p>
            <a:pPr marL="240665" marR="5080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progress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preceptorship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program.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Therefore,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immediate </a:t>
            </a:r>
            <a:r>
              <a:rPr sz="1200" dirty="0">
                <a:latin typeface="Times New Roman"/>
                <a:cs typeface="Times New Roman"/>
              </a:rPr>
              <a:t>feedback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following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frequent,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scheduled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reviews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preceptee’s </a:t>
            </a:r>
            <a:r>
              <a:rPr sz="1200" dirty="0">
                <a:latin typeface="Times New Roman"/>
                <a:cs typeface="Times New Roman"/>
              </a:rPr>
              <a:t>progress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few minutes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 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end 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 day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30 minutes 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end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week)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are </a:t>
            </a:r>
            <a:r>
              <a:rPr sz="1200" spc="-10" dirty="0">
                <a:latin typeface="Times New Roman"/>
                <a:cs typeface="Times New Roman"/>
              </a:rPr>
              <a:t>recommended.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246468"/>
            <a:ext cx="5629275" cy="1433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ts val="1405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Encourage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preceptee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to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ask</a:t>
            </a:r>
            <a:r>
              <a:rPr sz="1200" b="1" i="1" spc="-10" dirty="0">
                <a:latin typeface="Times New Roman"/>
                <a:cs typeface="Times New Roman"/>
              </a:rPr>
              <a:t> questions</a:t>
            </a:r>
            <a:endParaRPr sz="1200">
              <a:latin typeface="Times New Roman"/>
              <a:cs typeface="Times New Roman"/>
            </a:endParaRPr>
          </a:p>
          <a:p>
            <a:pPr marL="241300" marR="508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Although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encouraged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answers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questions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 </a:t>
            </a:r>
            <a:r>
              <a:rPr sz="1200" spc="-25" dirty="0">
                <a:latin typeface="Times New Roman"/>
                <a:cs typeface="Times New Roman"/>
              </a:rPr>
              <a:t>may </a:t>
            </a:r>
            <a:r>
              <a:rPr sz="1200" dirty="0">
                <a:latin typeface="Times New Roman"/>
                <a:cs typeface="Times New Roman"/>
              </a:rPr>
              <a:t>have,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 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hesitate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out 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fear 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sounding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“dumb” 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out </a:t>
            </a:r>
            <a:r>
              <a:rPr sz="1200" spc="-2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embarrassment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(eg,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think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already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answer).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sense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questions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exists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raised,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should </a:t>
            </a:r>
            <a:r>
              <a:rPr sz="1200" dirty="0">
                <a:latin typeface="Times New Roman"/>
                <a:cs typeface="Times New Roman"/>
              </a:rPr>
              <a:t>remind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questions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important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means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may </a:t>
            </a:r>
            <a:r>
              <a:rPr sz="1200" dirty="0">
                <a:latin typeface="Times New Roman"/>
                <a:cs typeface="Times New Roman"/>
              </a:rPr>
              <a:t>even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raise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question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themselves.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gesture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unlock 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preceptee’s </a:t>
            </a:r>
            <a:r>
              <a:rPr sz="1200" dirty="0">
                <a:latin typeface="Times New Roman"/>
                <a:cs typeface="Times New Roman"/>
              </a:rPr>
              <a:t>hesitancy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reopen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learning.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385622"/>
            <a:ext cx="5661660" cy="108331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240665" marR="138430" indent="-227965">
              <a:lnSpc>
                <a:spcPct val="95400"/>
              </a:lnSpc>
              <a:spcBef>
                <a:spcPts val="165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Maintain</a:t>
            </a:r>
            <a:r>
              <a:rPr sz="1200" b="1" i="1" spc="-3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your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composure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and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leadership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throughout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stressful</a:t>
            </a:r>
            <a:r>
              <a:rPr sz="1200" b="1" i="1" spc="-10" dirty="0">
                <a:latin typeface="Times New Roman"/>
                <a:cs typeface="Times New Roman"/>
              </a:rPr>
              <a:t> situations </a:t>
            </a:r>
            <a:r>
              <a:rPr sz="1200" dirty="0">
                <a:latin typeface="Times New Roman"/>
                <a:cs typeface="Times New Roman"/>
              </a:rPr>
              <a:t>Maintaining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composure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leadership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during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intense,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potentially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intense, </a:t>
            </a:r>
            <a:r>
              <a:rPr sz="1200" dirty="0">
                <a:latin typeface="Times New Roman"/>
                <a:cs typeface="Times New Roman"/>
              </a:rPr>
              <a:t>situation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prevent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becoming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stressful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already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is.</a:t>
            </a:r>
            <a:endParaRPr sz="1200">
              <a:latin typeface="Times New Roman"/>
              <a:cs typeface="Times New Roman"/>
            </a:endParaRPr>
          </a:p>
          <a:p>
            <a:pPr marL="241300" marR="5080">
              <a:lnSpc>
                <a:spcPts val="1380"/>
              </a:lnSpc>
              <a:spcBef>
                <a:spcPts val="35"/>
              </a:spcBef>
            </a:pPr>
            <a:r>
              <a:rPr sz="1200" dirty="0">
                <a:latin typeface="Times New Roman"/>
                <a:cs typeface="Times New Roman"/>
              </a:rPr>
              <a:t>Keeping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cool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demonstrate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effectively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manage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scenarios.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 </a:t>
            </a:r>
            <a:r>
              <a:rPr sz="1200" spc="-50" dirty="0">
                <a:latin typeface="Times New Roman"/>
                <a:cs typeface="Times New Roman"/>
              </a:rPr>
              <a:t>a </a:t>
            </a:r>
            <a:r>
              <a:rPr sz="1200" dirty="0">
                <a:latin typeface="Times New Roman"/>
                <a:cs typeface="Times New Roman"/>
              </a:rPr>
              <a:t>result,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outcomes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ameliorated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excellent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compelling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opportunity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instruction.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286232"/>
            <a:ext cx="5610225" cy="143383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40665" marR="5080" indent="-227965">
              <a:lnSpc>
                <a:spcPts val="1380"/>
              </a:lnSpc>
              <a:spcBef>
                <a:spcPts val="195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Build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on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preceptees’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past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experiences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and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strengths,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while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helping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them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to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develop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spc="-25" dirty="0">
                <a:latin typeface="Times New Roman"/>
                <a:cs typeface="Times New Roman"/>
              </a:rPr>
              <a:t>in </a:t>
            </a:r>
            <a:r>
              <a:rPr sz="1200" b="1" i="1" dirty="0">
                <a:latin typeface="Times New Roman"/>
                <a:cs typeface="Times New Roman"/>
              </a:rPr>
              <a:t>their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areas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of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weakness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ts val="1300"/>
              </a:lnSpc>
            </a:pP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employees’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feelings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accomplishment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throughout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preceptorship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likely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 marL="240665" marR="12700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derived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affirmation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development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knowledge,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experience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bring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addressing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unfamiliar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aspects </a:t>
            </a:r>
            <a:r>
              <a:rPr sz="1200" spc="-2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 job. The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first avenue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enhances </a:t>
            </a:r>
            <a:r>
              <a:rPr sz="1200" spc="-10" dirty="0">
                <a:latin typeface="Times New Roman"/>
                <a:cs typeface="Times New Roman"/>
              </a:rPr>
              <a:t>self-</a:t>
            </a:r>
            <a:r>
              <a:rPr sz="1200" dirty="0">
                <a:latin typeface="Times New Roman"/>
                <a:cs typeface="Times New Roman"/>
              </a:rPr>
              <a:t>confidence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self-</a:t>
            </a:r>
            <a:r>
              <a:rPr sz="1200" dirty="0">
                <a:latin typeface="Times New Roman"/>
                <a:cs typeface="Times New Roman"/>
              </a:rPr>
              <a:t>esteem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25" dirty="0">
                <a:latin typeface="Times New Roman"/>
                <a:cs typeface="Times New Roman"/>
              </a:rPr>
              <a:t>new </a:t>
            </a:r>
            <a:r>
              <a:rPr sz="1200" dirty="0">
                <a:latin typeface="Times New Roman"/>
                <a:cs typeface="Times New Roman"/>
              </a:rPr>
              <a:t>employees,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whereas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second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establishes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basis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overcoming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insecurities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anxieties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job.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365747"/>
            <a:ext cx="5717540" cy="248539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40665" marR="433705" indent="-227965">
              <a:lnSpc>
                <a:spcPts val="1380"/>
              </a:lnSpc>
              <a:spcBef>
                <a:spcPts val="195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Enlist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educational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and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administrative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supports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for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preceptorship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program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spc="-25" dirty="0">
                <a:latin typeface="Times New Roman"/>
                <a:cs typeface="Times New Roman"/>
              </a:rPr>
              <a:t>as </a:t>
            </a:r>
            <a:r>
              <a:rPr sz="1200" b="1" i="1" spc="-10" dirty="0">
                <a:latin typeface="Times New Roman"/>
                <a:cs typeface="Times New Roman"/>
              </a:rPr>
              <a:t>warranted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ts val="1300"/>
              </a:lnSpc>
            </a:pP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certain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organizational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elements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impinge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preceptorship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program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in</a:t>
            </a:r>
            <a:endParaRPr sz="1200">
              <a:latin typeface="Times New Roman"/>
              <a:cs typeface="Times New Roman"/>
            </a:endParaRPr>
          </a:p>
          <a:p>
            <a:pPr marL="241300" marR="5080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detrimental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ways.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elements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might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include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features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restructuring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or </a:t>
            </a:r>
            <a:r>
              <a:rPr sz="1200" dirty="0">
                <a:latin typeface="Times New Roman"/>
                <a:cs typeface="Times New Roman"/>
              </a:rPr>
              <a:t>redesign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workloads,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flow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patterns,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staffing,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resources,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supplies,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organizational </a:t>
            </a:r>
            <a:r>
              <a:rPr sz="1200" dirty="0">
                <a:latin typeface="Times New Roman"/>
                <a:cs typeface="Times New Roman"/>
              </a:rPr>
              <a:t>priorities.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example,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members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customarily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participate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new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unavailable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attending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redesign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meetings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involved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pressing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accreditation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priority,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left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stranded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wanting</a:t>
            </a:r>
            <a:r>
              <a:rPr sz="1200" spc="5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reestablish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educational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administrative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support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system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(by meeting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manager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explain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secure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manager’s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assistance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modifying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attendance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meeting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available)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quality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integrity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preceptorship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maintained.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should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suffer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chose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wrong </a:t>
            </a:r>
            <a:r>
              <a:rPr sz="1200" dirty="0">
                <a:latin typeface="Times New Roman"/>
                <a:cs typeface="Times New Roman"/>
              </a:rPr>
              <a:t>time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enter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into </a:t>
            </a:r>
            <a:r>
              <a:rPr sz="1200" spc="-10" dirty="0">
                <a:latin typeface="Times New Roman"/>
                <a:cs typeface="Times New Roman"/>
              </a:rPr>
              <a:t>employment.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95440"/>
            <a:ext cx="5946775" cy="213487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109220">
              <a:lnSpc>
                <a:spcPts val="1380"/>
              </a:lnSpc>
              <a:spcBef>
                <a:spcPts val="195"/>
              </a:spcBef>
            </a:pPr>
            <a:r>
              <a:rPr sz="1200" b="1" dirty="0">
                <a:latin typeface="Times New Roman"/>
                <a:cs typeface="Times New Roman"/>
              </a:rPr>
              <a:t>Explains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at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least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3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things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preceptor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should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avoid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doing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to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maintain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an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effective</a:t>
            </a:r>
            <a:r>
              <a:rPr sz="1200" b="1" spc="-10" dirty="0">
                <a:latin typeface="Times New Roman"/>
                <a:cs typeface="Times New Roman"/>
              </a:rPr>
              <a:t> working </a:t>
            </a:r>
            <a:r>
              <a:rPr sz="1200" b="1" dirty="0">
                <a:latin typeface="Times New Roman"/>
                <a:cs typeface="Times New Roman"/>
              </a:rPr>
              <a:t>relationship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with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</a:t>
            </a:r>
            <a:r>
              <a:rPr sz="1200" b="1" spc="-10" dirty="0">
                <a:latin typeface="Times New Roman"/>
                <a:cs typeface="Times New Roman"/>
              </a:rPr>
              <a:t> preceptee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23876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Although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usually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proactively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focus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facilitate </a:t>
            </a:r>
            <a:r>
              <a:rPr sz="1200" spc="-10" dirty="0">
                <a:latin typeface="Times New Roman"/>
                <a:cs typeface="Times New Roman"/>
              </a:rPr>
              <a:t>their </a:t>
            </a:r>
            <a:r>
              <a:rPr sz="1200" dirty="0">
                <a:latin typeface="Times New Roman"/>
                <a:cs typeface="Times New Roman"/>
              </a:rPr>
              <a:t>working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relationship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useful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remind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about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few </a:t>
            </a:r>
            <a:r>
              <a:rPr sz="1200" dirty="0">
                <a:latin typeface="Times New Roman"/>
                <a:cs typeface="Times New Roman"/>
              </a:rPr>
              <a:t>things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might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avoid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prevent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compromising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relationship.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Again,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reflect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felt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 were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beginning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employment.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Identify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things </a:t>
            </a:r>
            <a:r>
              <a:rPr sz="1200" spc="-20" dirty="0">
                <a:latin typeface="Times New Roman"/>
                <a:cs typeface="Times New Roman"/>
              </a:rPr>
              <a:t>that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hoped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 </a:t>
            </a:r>
            <a:r>
              <a:rPr sz="1200" b="1" i="1" dirty="0">
                <a:latin typeface="Times New Roman"/>
                <a:cs typeface="Times New Roman"/>
              </a:rPr>
              <a:t>not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during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preceptorship program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 </a:t>
            </a:r>
            <a:r>
              <a:rPr sz="1200" spc="-20" dirty="0">
                <a:latin typeface="Times New Roman"/>
                <a:cs typeface="Times New Roman"/>
              </a:rPr>
              <a:t>were </a:t>
            </a:r>
            <a:r>
              <a:rPr sz="1200" dirty="0">
                <a:latin typeface="Times New Roman"/>
                <a:cs typeface="Times New Roman"/>
              </a:rPr>
              <a:t>important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you.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Why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items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important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you?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206717"/>
            <a:ext cx="5701030" cy="1970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ts val="1405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Relate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to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new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staff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as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if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they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were </a:t>
            </a:r>
            <a:r>
              <a:rPr sz="1200" b="1" i="1" spc="-10" dirty="0">
                <a:latin typeface="Times New Roman"/>
                <a:cs typeface="Times New Roman"/>
              </a:rPr>
              <a:t>“students”</a:t>
            </a:r>
            <a:endParaRPr sz="1200">
              <a:latin typeface="Times New Roman"/>
              <a:cs typeface="Times New Roman"/>
            </a:endParaRPr>
          </a:p>
          <a:p>
            <a:pPr marL="241300" marR="9017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adults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just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happen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“learners”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during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period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orientation.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condescending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autocratic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manner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demeaning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spc="-10" dirty="0">
                <a:latin typeface="Times New Roman"/>
                <a:cs typeface="Times New Roman"/>
              </a:rPr>
              <a:t>disrespectful.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240665" indent="-227965">
              <a:lnSpc>
                <a:spcPts val="1405"/>
              </a:lnSpc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Overwhelm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new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staff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with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details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and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minutiae</a:t>
            </a:r>
            <a:endParaRPr sz="1200">
              <a:latin typeface="Times New Roman"/>
              <a:cs typeface="Times New Roman"/>
            </a:endParaRPr>
          </a:p>
          <a:p>
            <a:pPr marL="241300" marR="5080">
              <a:lnSpc>
                <a:spcPct val="95700"/>
              </a:lnSpc>
              <a:spcBef>
                <a:spcPts val="30"/>
              </a:spcBef>
            </a:pP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easily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overwhelmed 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amount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information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 </a:t>
            </a:r>
            <a:r>
              <a:rPr sz="1200" spc="-10" dirty="0">
                <a:latin typeface="Times New Roman"/>
                <a:cs typeface="Times New Roman"/>
              </a:rPr>
              <a:t>encounter </a:t>
            </a:r>
            <a:r>
              <a:rPr sz="1200" dirty="0">
                <a:latin typeface="Times New Roman"/>
                <a:cs typeface="Times New Roman"/>
              </a:rPr>
              <a:t>during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first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weeks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employment.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help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distinguish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important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early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jobs,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restrict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information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instruction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essentials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necessary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their</a:t>
            </a:r>
            <a:r>
              <a:rPr sz="1200" spc="5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remainder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details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later,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member </a:t>
            </a:r>
            <a:r>
              <a:rPr sz="1200" spc="-25" dirty="0">
                <a:latin typeface="Times New Roman"/>
                <a:cs typeface="Times New Roman"/>
              </a:rPr>
              <a:t>can </a:t>
            </a:r>
            <a:r>
              <a:rPr sz="1200" dirty="0">
                <a:latin typeface="Times New Roman"/>
                <a:cs typeface="Times New Roman"/>
              </a:rPr>
              <a:t>assimilate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integrate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information.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286232"/>
            <a:ext cx="5709920" cy="2145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ts val="1405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Take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over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situations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or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do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for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preceptees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what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they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can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do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for </a:t>
            </a:r>
            <a:r>
              <a:rPr sz="1200" b="1" i="1" spc="-10" dirty="0">
                <a:latin typeface="Times New Roman"/>
                <a:cs typeface="Times New Roman"/>
              </a:rPr>
              <a:t>themselves</a:t>
            </a:r>
            <a:endParaRPr sz="1200">
              <a:latin typeface="Times New Roman"/>
              <a:cs typeface="Times New Roman"/>
            </a:endParaRPr>
          </a:p>
          <a:p>
            <a:pPr marL="241300" marR="508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Except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emergency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avoid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intervening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staff </a:t>
            </a:r>
            <a:r>
              <a:rPr sz="1200" dirty="0">
                <a:latin typeface="Times New Roman"/>
                <a:cs typeface="Times New Roman"/>
              </a:rPr>
              <a:t>member.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Although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requires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restraint,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encouraging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to </a:t>
            </a:r>
            <a:r>
              <a:rPr sz="1200" dirty="0">
                <a:latin typeface="Times New Roman"/>
                <a:cs typeface="Times New Roman"/>
              </a:rPr>
              <a:t>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things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themselves 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much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instruction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10" dirty="0">
                <a:latin typeface="Times New Roman"/>
                <a:cs typeface="Times New Roman"/>
              </a:rPr>
              <a:t> demonstrating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 it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them.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Dewey’s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maxim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 “we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 doing”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 helpful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point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20" dirty="0">
                <a:latin typeface="Times New Roman"/>
                <a:cs typeface="Times New Roman"/>
              </a:rPr>
              <a:t>keep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10" dirty="0">
                <a:latin typeface="Times New Roman"/>
                <a:cs typeface="Times New Roman"/>
              </a:rPr>
              <a:t>mind.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240665" indent="-227965">
              <a:lnSpc>
                <a:spcPts val="1405"/>
              </a:lnSpc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Unduly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rush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pace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of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instruction</a:t>
            </a:r>
            <a:endParaRPr sz="1200">
              <a:latin typeface="Times New Roman"/>
              <a:cs typeface="Times New Roman"/>
            </a:endParaRPr>
          </a:p>
          <a:p>
            <a:pPr marL="240665" marR="13335">
              <a:lnSpc>
                <a:spcPct val="95700"/>
              </a:lnSpc>
              <a:spcBef>
                <a:spcPts val="30"/>
              </a:spcBef>
            </a:pP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responsibilities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arduous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enough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without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added </a:t>
            </a:r>
            <a:r>
              <a:rPr sz="1200" dirty="0">
                <a:latin typeface="Times New Roman"/>
                <a:cs typeface="Times New Roman"/>
              </a:rPr>
              <a:t>pressure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imposed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hurrying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process.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Although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 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 </a:t>
            </a:r>
            <a:r>
              <a:rPr sz="1200" spc="-25" dirty="0">
                <a:latin typeface="Times New Roman"/>
                <a:cs typeface="Times New Roman"/>
              </a:rPr>
              <a:t>may </a:t>
            </a:r>
            <a:r>
              <a:rPr sz="1200" dirty="0">
                <a:latin typeface="Times New Roman"/>
                <a:cs typeface="Times New Roman"/>
              </a:rPr>
              <a:t>require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occasional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prodding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jump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starts,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adults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methodical,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step- </a:t>
            </a:r>
            <a:r>
              <a:rPr sz="1200" dirty="0">
                <a:latin typeface="Times New Roman"/>
                <a:cs typeface="Times New Roman"/>
              </a:rPr>
              <a:t>by-step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approach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enhances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ability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effectively.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226593"/>
            <a:ext cx="5641340" cy="214566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40665" marR="6985" indent="-227965">
              <a:lnSpc>
                <a:spcPts val="1380"/>
              </a:lnSpc>
              <a:spcBef>
                <a:spcPts val="195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Give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new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staff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assignments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or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responsibilities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that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are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beyond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their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ability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to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complete successfully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ts val="1300"/>
              </a:lnSpc>
            </a:pPr>
            <a:r>
              <a:rPr sz="1200" dirty="0">
                <a:latin typeface="Times New Roman"/>
                <a:cs typeface="Times New Roman"/>
              </a:rPr>
              <a:t>No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appreciates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cliff.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addition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making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failure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likely, </a:t>
            </a:r>
            <a:r>
              <a:rPr sz="1200" spc="-50" dirty="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241300" marR="34290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baptism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traumatize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compromise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trust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preceptor. </a:t>
            </a:r>
            <a:r>
              <a:rPr sz="1200" dirty="0">
                <a:latin typeface="Times New Roman"/>
                <a:cs typeface="Times New Roman"/>
              </a:rPr>
              <a:t>Before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making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assignments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new </a:t>
            </a:r>
            <a:r>
              <a:rPr sz="1200" dirty="0">
                <a:latin typeface="Times New Roman"/>
                <a:cs typeface="Times New Roman"/>
              </a:rPr>
              <a:t>employee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capable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handling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assigned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tasks.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Expectations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should </a:t>
            </a:r>
            <a:r>
              <a:rPr sz="1200" spc="-25" dirty="0">
                <a:latin typeface="Times New Roman"/>
                <a:cs typeface="Times New Roman"/>
              </a:rPr>
              <a:t>be </a:t>
            </a:r>
            <a:r>
              <a:rPr sz="1200" spc="-10" dirty="0">
                <a:latin typeface="Times New Roman"/>
                <a:cs typeface="Times New Roman"/>
              </a:rPr>
              <a:t>realistic.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240665" marR="173990" indent="-227965">
              <a:lnSpc>
                <a:spcPct val="95600"/>
              </a:lnSpc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Use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negative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feedback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when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critiquing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or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correcting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preceptee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performance </a:t>
            </a:r>
            <a:r>
              <a:rPr sz="1200" dirty="0">
                <a:latin typeface="Times New Roman"/>
                <a:cs typeface="Times New Roman"/>
              </a:rPr>
              <a:t>Negative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feedback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tends to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undermine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preceptor-</a:t>
            </a:r>
            <a:r>
              <a:rPr sz="1200" dirty="0">
                <a:latin typeface="Times New Roman"/>
                <a:cs typeface="Times New Roman"/>
              </a:rPr>
              <a:t>preceptee relationship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it </a:t>
            </a:r>
            <a:r>
              <a:rPr sz="1200" dirty="0">
                <a:latin typeface="Times New Roman"/>
                <a:cs typeface="Times New Roman"/>
              </a:rPr>
              <a:t>diminishes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employee’s </a:t>
            </a:r>
            <a:r>
              <a:rPr sz="1200" spc="-10" dirty="0">
                <a:latin typeface="Times New Roman"/>
                <a:cs typeface="Times New Roman"/>
              </a:rPr>
              <a:t>self-</a:t>
            </a:r>
            <a:r>
              <a:rPr sz="1200" dirty="0">
                <a:latin typeface="Times New Roman"/>
                <a:cs typeface="Times New Roman"/>
              </a:rPr>
              <a:t>esteem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</a:t>
            </a:r>
            <a:r>
              <a:rPr sz="1200" spc="-10" dirty="0">
                <a:latin typeface="Times New Roman"/>
                <a:cs typeface="Times New Roman"/>
              </a:rPr>
              <a:t>self-</a:t>
            </a:r>
            <a:r>
              <a:rPr sz="1200" dirty="0">
                <a:latin typeface="Times New Roman"/>
                <a:cs typeface="Times New Roman"/>
              </a:rPr>
              <a:t>confidence, elicits feelings of </a:t>
            </a:r>
            <a:r>
              <a:rPr sz="1200" spc="-10" dirty="0">
                <a:latin typeface="Times New Roman"/>
                <a:cs typeface="Times New Roman"/>
              </a:rPr>
              <a:t>failure, </a:t>
            </a:r>
            <a:r>
              <a:rPr sz="1200" dirty="0">
                <a:latin typeface="Times New Roman"/>
                <a:cs typeface="Times New Roman"/>
              </a:rPr>
              <a:t>reduces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motivation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tends 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focus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 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25" dirty="0">
                <a:latin typeface="Times New Roman"/>
                <a:cs typeface="Times New Roman"/>
              </a:rPr>
              <a:t>do.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Preceptor’s</a:t>
            </a:r>
            <a:r>
              <a:rPr spc="20" dirty="0"/>
              <a:t> </a:t>
            </a:r>
            <a:r>
              <a:rPr spc="-10" dirty="0"/>
              <a:t>Rapport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dirty="0"/>
              <a:t>Successful</a:t>
            </a:r>
            <a:r>
              <a:rPr spc="-10" dirty="0"/>
              <a:t> </a:t>
            </a:r>
            <a:r>
              <a:rPr dirty="0"/>
              <a:t>preceptorship</a:t>
            </a:r>
            <a:r>
              <a:rPr spc="-20" dirty="0"/>
              <a:t> </a:t>
            </a:r>
            <a:r>
              <a:rPr dirty="0"/>
              <a:t>programs</a:t>
            </a:r>
            <a:r>
              <a:rPr spc="-10" dirty="0"/>
              <a:t> </a:t>
            </a:r>
            <a:r>
              <a:rPr dirty="0"/>
              <a:t>are</a:t>
            </a:r>
            <a:r>
              <a:rPr spc="-10" dirty="0"/>
              <a:t> </a:t>
            </a:r>
            <a:r>
              <a:rPr dirty="0"/>
              <a:t>characterized</a:t>
            </a:r>
            <a:r>
              <a:rPr spc="-10" dirty="0"/>
              <a:t> </a:t>
            </a:r>
            <a:r>
              <a:rPr dirty="0"/>
              <a:t>by</a:t>
            </a:r>
            <a:r>
              <a:rPr spc="-10" dirty="0"/>
              <a:t> </a:t>
            </a:r>
            <a:r>
              <a:rPr dirty="0"/>
              <a:t>harmonious</a:t>
            </a:r>
            <a:r>
              <a:rPr spc="-10" dirty="0"/>
              <a:t> </a:t>
            </a:r>
            <a:r>
              <a:rPr dirty="0"/>
              <a:t>working</a:t>
            </a:r>
            <a:r>
              <a:rPr spc="-10" dirty="0"/>
              <a:t> relationships</a:t>
            </a:r>
            <a:r>
              <a:rPr spc="500" dirty="0"/>
              <a:t> </a:t>
            </a:r>
            <a:r>
              <a:rPr dirty="0"/>
              <a:t>among</a:t>
            </a:r>
            <a:r>
              <a:rPr spc="-20" dirty="0"/>
              <a:t> </a:t>
            </a:r>
            <a:r>
              <a:rPr dirty="0"/>
              <a:t>preceptors,</a:t>
            </a:r>
            <a:r>
              <a:rPr spc="-10" dirty="0"/>
              <a:t> </a:t>
            </a:r>
            <a:r>
              <a:rPr dirty="0"/>
              <a:t>preceptees,</a:t>
            </a:r>
            <a:r>
              <a:rPr spc="-10" dirty="0"/>
              <a:t> </a:t>
            </a:r>
            <a:r>
              <a:rPr dirty="0"/>
              <a:t>managers,</a:t>
            </a:r>
            <a:r>
              <a:rPr spc="-10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other</a:t>
            </a:r>
            <a:r>
              <a:rPr spc="-10" dirty="0"/>
              <a:t> </a:t>
            </a:r>
            <a:r>
              <a:rPr dirty="0"/>
              <a:t>departments.</a:t>
            </a:r>
            <a:r>
              <a:rPr spc="-5" dirty="0"/>
              <a:t> </a:t>
            </a:r>
            <a:r>
              <a:rPr dirty="0"/>
              <a:t>Especially</a:t>
            </a:r>
            <a:r>
              <a:rPr spc="-15" dirty="0"/>
              <a:t> </a:t>
            </a:r>
            <a:r>
              <a:rPr dirty="0"/>
              <a:t>in</a:t>
            </a:r>
            <a:r>
              <a:rPr spc="-10" dirty="0"/>
              <a:t> </a:t>
            </a:r>
            <a:r>
              <a:rPr dirty="0"/>
              <a:t>the</a:t>
            </a:r>
            <a:r>
              <a:rPr spc="-5" dirty="0"/>
              <a:t> </a:t>
            </a:r>
            <a:r>
              <a:rPr spc="-10" dirty="0"/>
              <a:t>preceptor- </a:t>
            </a:r>
            <a:r>
              <a:rPr dirty="0"/>
              <a:t>preceptee</a:t>
            </a:r>
            <a:r>
              <a:rPr spc="-20" dirty="0"/>
              <a:t> </a:t>
            </a:r>
            <a:r>
              <a:rPr dirty="0"/>
              <a:t>relationship,</a:t>
            </a:r>
            <a:r>
              <a:rPr spc="-20" dirty="0"/>
              <a:t> </a:t>
            </a:r>
            <a:r>
              <a:rPr dirty="0"/>
              <a:t>the</a:t>
            </a:r>
            <a:r>
              <a:rPr spc="-5" dirty="0"/>
              <a:t> </a:t>
            </a:r>
            <a:r>
              <a:rPr dirty="0"/>
              <a:t>achievement</a:t>
            </a:r>
            <a:r>
              <a:rPr spc="-1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an</a:t>
            </a:r>
            <a:r>
              <a:rPr spc="-5" dirty="0"/>
              <a:t> </a:t>
            </a:r>
            <a:r>
              <a:rPr dirty="0"/>
              <a:t>optimal</a:t>
            </a:r>
            <a:r>
              <a:rPr spc="-10" dirty="0"/>
              <a:t> </a:t>
            </a:r>
            <a:r>
              <a:rPr dirty="0"/>
              <a:t>level</a:t>
            </a:r>
            <a:r>
              <a:rPr spc="-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rapport</a:t>
            </a:r>
            <a:r>
              <a:rPr spc="-15" dirty="0"/>
              <a:t> </a:t>
            </a:r>
            <a:r>
              <a:rPr dirty="0"/>
              <a:t>requires</a:t>
            </a:r>
            <a:r>
              <a:rPr spc="-10" dirty="0"/>
              <a:t> </a:t>
            </a:r>
            <a:r>
              <a:rPr dirty="0"/>
              <a:t>that</a:t>
            </a:r>
            <a:r>
              <a:rPr spc="-10" dirty="0"/>
              <a:t> </a:t>
            </a:r>
            <a:r>
              <a:rPr dirty="0"/>
              <a:t>preceptors</a:t>
            </a:r>
            <a:r>
              <a:rPr spc="-5" dirty="0"/>
              <a:t> </a:t>
            </a:r>
            <a:r>
              <a:rPr spc="-25" dirty="0"/>
              <a:t>are </a:t>
            </a:r>
            <a:r>
              <a:rPr dirty="0"/>
              <a:t>able</a:t>
            </a:r>
            <a:r>
              <a:rPr spc="-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continue</a:t>
            </a:r>
            <a:r>
              <a:rPr spc="-5" dirty="0"/>
              <a:t> </a:t>
            </a:r>
            <a:r>
              <a:rPr dirty="0"/>
              <a:t>working</a:t>
            </a:r>
            <a:r>
              <a:rPr spc="-15" dirty="0"/>
              <a:t> </a:t>
            </a:r>
            <a:r>
              <a:rPr dirty="0"/>
              <a:t>effectively</a:t>
            </a:r>
            <a:r>
              <a:rPr spc="-15" dirty="0"/>
              <a:t> </a:t>
            </a:r>
            <a:r>
              <a:rPr dirty="0"/>
              <a:t>even</a:t>
            </a:r>
            <a:r>
              <a:rPr spc="-5" dirty="0"/>
              <a:t> </a:t>
            </a:r>
            <a:r>
              <a:rPr dirty="0"/>
              <a:t>with preceptees</a:t>
            </a:r>
            <a:r>
              <a:rPr spc="-5" dirty="0"/>
              <a:t> </a:t>
            </a:r>
            <a:r>
              <a:rPr dirty="0"/>
              <a:t>who</a:t>
            </a:r>
            <a:r>
              <a:rPr spc="-5" dirty="0"/>
              <a:t> </a:t>
            </a:r>
            <a:r>
              <a:rPr dirty="0"/>
              <a:t>pose</a:t>
            </a:r>
            <a:r>
              <a:rPr spc="-5" dirty="0"/>
              <a:t> </a:t>
            </a:r>
            <a:r>
              <a:rPr dirty="0"/>
              <a:t>special</a:t>
            </a:r>
            <a:r>
              <a:rPr spc="-5" dirty="0"/>
              <a:t> </a:t>
            </a:r>
            <a:r>
              <a:rPr dirty="0"/>
              <a:t>challenges.</a:t>
            </a:r>
            <a:r>
              <a:rPr spc="-5" dirty="0"/>
              <a:t> </a:t>
            </a:r>
            <a:r>
              <a:rPr dirty="0"/>
              <a:t>In </a:t>
            </a:r>
            <a:r>
              <a:rPr spc="-20" dirty="0"/>
              <a:t>this </a:t>
            </a:r>
            <a:r>
              <a:rPr dirty="0"/>
              <a:t>part</a:t>
            </a:r>
            <a:r>
              <a:rPr spc="-10" dirty="0"/>
              <a:t> </a:t>
            </a:r>
            <a:r>
              <a:rPr dirty="0"/>
              <a:t>of the</a:t>
            </a:r>
            <a:r>
              <a:rPr spc="-5" dirty="0"/>
              <a:t> </a:t>
            </a:r>
            <a:r>
              <a:rPr dirty="0"/>
              <a:t>training,</a:t>
            </a:r>
            <a:r>
              <a:rPr spc="5" dirty="0"/>
              <a:t> </a:t>
            </a:r>
            <a:r>
              <a:rPr dirty="0"/>
              <a:t>preceptor’s management</a:t>
            </a:r>
            <a:r>
              <a:rPr spc="5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dirty="0"/>
              <a:t>these</a:t>
            </a:r>
            <a:r>
              <a:rPr spc="5" dirty="0"/>
              <a:t> </a:t>
            </a:r>
            <a:r>
              <a:rPr dirty="0"/>
              <a:t>more problematic</a:t>
            </a:r>
            <a:r>
              <a:rPr spc="5" dirty="0"/>
              <a:t> </a:t>
            </a:r>
            <a:r>
              <a:rPr spc="-10" dirty="0"/>
              <a:t>preceptor-preceptee </a:t>
            </a:r>
            <a:r>
              <a:rPr dirty="0"/>
              <a:t>situations</a:t>
            </a:r>
            <a:r>
              <a:rPr spc="-15" dirty="0"/>
              <a:t> </a:t>
            </a:r>
            <a:r>
              <a:rPr dirty="0"/>
              <a:t>is</a:t>
            </a:r>
            <a:r>
              <a:rPr spc="-10" dirty="0"/>
              <a:t> addressed.</a:t>
            </a:r>
          </a:p>
          <a:p>
            <a:pPr>
              <a:lnSpc>
                <a:spcPct val="100000"/>
              </a:lnSpc>
            </a:pPr>
            <a:endParaRPr spc="-10" dirty="0"/>
          </a:p>
          <a:p>
            <a:pPr marL="12700" marR="142875">
              <a:lnSpc>
                <a:spcPts val="1380"/>
              </a:lnSpc>
            </a:pPr>
            <a:r>
              <a:rPr dirty="0"/>
              <a:t>Successful</a:t>
            </a:r>
            <a:r>
              <a:rPr spc="-10" dirty="0"/>
              <a:t> </a:t>
            </a:r>
            <a:r>
              <a:rPr dirty="0"/>
              <a:t>preceptorship</a:t>
            </a:r>
            <a:r>
              <a:rPr spc="-15" dirty="0"/>
              <a:t> </a:t>
            </a:r>
            <a:r>
              <a:rPr dirty="0"/>
              <a:t>programs</a:t>
            </a:r>
            <a:r>
              <a:rPr spc="-5" dirty="0"/>
              <a:t> </a:t>
            </a:r>
            <a:r>
              <a:rPr dirty="0"/>
              <a:t>also</a:t>
            </a:r>
            <a:r>
              <a:rPr spc="-10" dirty="0"/>
              <a:t> </a:t>
            </a:r>
            <a:r>
              <a:rPr dirty="0"/>
              <a:t>recognize</a:t>
            </a:r>
            <a:r>
              <a:rPr spc="-10" dirty="0"/>
              <a:t> </a:t>
            </a:r>
            <a:r>
              <a:rPr dirty="0"/>
              <a:t>that</a:t>
            </a:r>
            <a:r>
              <a:rPr spc="-10" dirty="0"/>
              <a:t> </a:t>
            </a:r>
            <a:r>
              <a:rPr dirty="0"/>
              <a:t>rapport</a:t>
            </a:r>
            <a:r>
              <a:rPr spc="-10" dirty="0"/>
              <a:t> </a:t>
            </a:r>
            <a:r>
              <a:rPr dirty="0"/>
              <a:t>among</a:t>
            </a:r>
            <a:r>
              <a:rPr spc="-10" dirty="0"/>
              <a:t> </a:t>
            </a:r>
            <a:r>
              <a:rPr dirty="0"/>
              <a:t>those</a:t>
            </a:r>
            <a:r>
              <a:rPr spc="-5" dirty="0"/>
              <a:t> </a:t>
            </a:r>
            <a:r>
              <a:rPr dirty="0"/>
              <a:t>involved</a:t>
            </a:r>
            <a:r>
              <a:rPr spc="-15" dirty="0"/>
              <a:t> </a:t>
            </a:r>
            <a:r>
              <a:rPr dirty="0"/>
              <a:t>with</a:t>
            </a:r>
            <a:r>
              <a:rPr spc="-5" dirty="0"/>
              <a:t> </a:t>
            </a:r>
            <a:r>
              <a:rPr spc="-25" dirty="0"/>
              <a:t>the </a:t>
            </a:r>
            <a:r>
              <a:rPr dirty="0"/>
              <a:t>orientation/preceptor</a:t>
            </a:r>
            <a:r>
              <a:rPr spc="-20" dirty="0"/>
              <a:t> </a:t>
            </a:r>
            <a:r>
              <a:rPr dirty="0"/>
              <a:t>program</a:t>
            </a:r>
            <a:r>
              <a:rPr spc="-15" dirty="0"/>
              <a:t> </a:t>
            </a:r>
            <a:r>
              <a:rPr dirty="0"/>
              <a:t>is,</a:t>
            </a:r>
            <a:r>
              <a:rPr spc="-10" dirty="0"/>
              <a:t> </a:t>
            </a:r>
            <a:r>
              <a:rPr dirty="0"/>
              <a:t>at</a:t>
            </a:r>
            <a:r>
              <a:rPr spc="-10" dirty="0"/>
              <a:t> </a:t>
            </a:r>
            <a:r>
              <a:rPr dirty="0"/>
              <a:t>least</a:t>
            </a:r>
            <a:r>
              <a:rPr spc="-10" dirty="0"/>
              <a:t> </a:t>
            </a:r>
            <a:r>
              <a:rPr dirty="0"/>
              <a:t>in</a:t>
            </a:r>
            <a:r>
              <a:rPr spc="-5" dirty="0"/>
              <a:t> </a:t>
            </a:r>
            <a:r>
              <a:rPr dirty="0"/>
              <a:t>part,</a:t>
            </a:r>
            <a:r>
              <a:rPr spc="-15" dirty="0"/>
              <a:t> </a:t>
            </a:r>
            <a:r>
              <a:rPr dirty="0"/>
              <a:t>predicated</a:t>
            </a:r>
            <a:r>
              <a:rPr spc="-10" dirty="0"/>
              <a:t> </a:t>
            </a:r>
            <a:r>
              <a:rPr dirty="0"/>
              <a:t>on</a:t>
            </a:r>
            <a:r>
              <a:rPr spc="-5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system</a:t>
            </a:r>
            <a:r>
              <a:rPr spc="-1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rights</a:t>
            </a:r>
            <a:r>
              <a:rPr spc="-5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wh8ich</a:t>
            </a:r>
            <a:r>
              <a:rPr spc="-5" dirty="0"/>
              <a:t> </a:t>
            </a:r>
            <a:r>
              <a:rPr spc="-25" dirty="0"/>
              <a:t>the </a:t>
            </a:r>
            <a:r>
              <a:rPr dirty="0"/>
              <a:t>preceptee</a:t>
            </a:r>
            <a:r>
              <a:rPr spc="-10" dirty="0"/>
              <a:t> </a:t>
            </a:r>
            <a:r>
              <a:rPr dirty="0"/>
              <a:t>and</a:t>
            </a:r>
            <a:r>
              <a:rPr spc="-5" dirty="0"/>
              <a:t> </a:t>
            </a:r>
            <a:r>
              <a:rPr dirty="0"/>
              <a:t>preceptor</a:t>
            </a:r>
            <a:r>
              <a:rPr spc="-10" dirty="0"/>
              <a:t> </a:t>
            </a:r>
            <a:r>
              <a:rPr dirty="0"/>
              <a:t>are</a:t>
            </a:r>
            <a:r>
              <a:rPr spc="-10" dirty="0"/>
              <a:t> </a:t>
            </a:r>
            <a:r>
              <a:rPr dirty="0"/>
              <a:t>entitled</a:t>
            </a:r>
            <a:r>
              <a:rPr spc="-15" dirty="0"/>
              <a:t> </a:t>
            </a:r>
            <a:r>
              <a:rPr dirty="0"/>
              <a:t>by</a:t>
            </a:r>
            <a:r>
              <a:rPr spc="-5" dirty="0"/>
              <a:t> </a:t>
            </a:r>
            <a:r>
              <a:rPr dirty="0"/>
              <a:t>virtue</a:t>
            </a:r>
            <a:r>
              <a:rPr spc="-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the</a:t>
            </a:r>
            <a:r>
              <a:rPr spc="-5" dirty="0"/>
              <a:t> </a:t>
            </a:r>
            <a:r>
              <a:rPr dirty="0"/>
              <a:t>responsibilities</a:t>
            </a:r>
            <a:r>
              <a:rPr spc="-5" dirty="0"/>
              <a:t> </a:t>
            </a:r>
            <a:r>
              <a:rPr dirty="0"/>
              <a:t>each</a:t>
            </a:r>
            <a:r>
              <a:rPr spc="-20" dirty="0"/>
              <a:t> </a:t>
            </a:r>
            <a:r>
              <a:rPr dirty="0"/>
              <a:t>has</a:t>
            </a:r>
            <a:r>
              <a:rPr spc="-5" dirty="0"/>
              <a:t> </a:t>
            </a:r>
            <a:r>
              <a:rPr dirty="0"/>
              <a:t>in</a:t>
            </a:r>
            <a:r>
              <a:rPr spc="-5" dirty="0"/>
              <a:t> </a:t>
            </a:r>
            <a:r>
              <a:rPr dirty="0"/>
              <a:t>this</a:t>
            </a:r>
            <a:r>
              <a:rPr spc="-5" dirty="0"/>
              <a:t> </a:t>
            </a:r>
            <a:r>
              <a:rPr spc="-20" dirty="0"/>
              <a:t>work </a:t>
            </a:r>
            <a:r>
              <a:rPr spc="-10" dirty="0"/>
              <a:t>relationship.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306108"/>
            <a:ext cx="5570220" cy="1970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ts val="1405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Keep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new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staff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in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dark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regarding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their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performance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and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progress</a:t>
            </a:r>
            <a:endParaRPr sz="1200">
              <a:latin typeface="Times New Roman"/>
              <a:cs typeface="Times New Roman"/>
            </a:endParaRPr>
          </a:p>
          <a:p>
            <a:pPr marL="241300" marR="508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Offer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feedback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feasible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following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often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necessary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that </a:t>
            </a:r>
            <a:r>
              <a:rPr sz="1200" dirty="0">
                <a:latin typeface="Times New Roman"/>
                <a:cs typeface="Times New Roman"/>
              </a:rPr>
              <a:t>orientees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always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at </a:t>
            </a:r>
            <a:r>
              <a:rPr sz="1200" dirty="0">
                <a:latin typeface="Times New Roman"/>
                <a:cs typeface="Times New Roman"/>
              </a:rPr>
              <a:t>scheduled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intervals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throughout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preceptorship.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240665" indent="-227965">
              <a:lnSpc>
                <a:spcPts val="1405"/>
              </a:lnSpc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Embarrass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the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new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hire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in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front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of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coworkers,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other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staff,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or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patients</a:t>
            </a:r>
            <a:endParaRPr sz="1200">
              <a:latin typeface="Times New Roman"/>
              <a:cs typeface="Times New Roman"/>
            </a:endParaRPr>
          </a:p>
          <a:p>
            <a:pPr marL="241300" marR="5080">
              <a:lnSpc>
                <a:spcPct val="95700"/>
              </a:lnSpc>
              <a:spcBef>
                <a:spcPts val="30"/>
              </a:spcBef>
            </a:pPr>
            <a:r>
              <a:rPr sz="1200" dirty="0">
                <a:latin typeface="Times New Roman"/>
                <a:cs typeface="Times New Roman"/>
              </a:rPr>
              <a:t>Even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corrective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critique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necessary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improve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preceptee’s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it </a:t>
            </a:r>
            <a:r>
              <a:rPr sz="1200" dirty="0">
                <a:latin typeface="Times New Roman"/>
                <a:cs typeface="Times New Roman"/>
              </a:rPr>
              <a:t>should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always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 location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 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 </a:t>
            </a:r>
            <a:r>
              <a:rPr sz="1200" spc="-25" dirty="0">
                <a:latin typeface="Times New Roman"/>
                <a:cs typeface="Times New Roman"/>
              </a:rPr>
              <a:t>be </a:t>
            </a:r>
            <a:r>
              <a:rPr sz="1200" dirty="0">
                <a:latin typeface="Times New Roman"/>
                <a:cs typeface="Times New Roman"/>
              </a:rPr>
              <a:t>made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feel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self-</a:t>
            </a:r>
            <a:r>
              <a:rPr sz="1200" dirty="0">
                <a:latin typeface="Times New Roman"/>
                <a:cs typeface="Times New Roman"/>
              </a:rPr>
              <a:t>conscious 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humiliated 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presence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Supporting the </a:t>
            </a:r>
            <a:r>
              <a:rPr sz="1200" spc="-25" dirty="0">
                <a:latin typeface="Times New Roman"/>
                <a:cs typeface="Times New Roman"/>
              </a:rPr>
              <a:t>new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member’s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credibility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extending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fundamental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human </a:t>
            </a:r>
            <a:r>
              <a:rPr sz="1200" dirty="0">
                <a:latin typeface="Times New Roman"/>
                <a:cs typeface="Times New Roman"/>
              </a:rPr>
              <a:t>consideration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toward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fostering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good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rapport.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266357"/>
            <a:ext cx="5679440" cy="160909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40665" marR="354965" indent="-227965">
              <a:lnSpc>
                <a:spcPts val="1380"/>
              </a:lnSpc>
              <a:spcBef>
                <a:spcPts val="195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Assume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that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new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but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highly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experienced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preceptee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requires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little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or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no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support, </a:t>
            </a:r>
            <a:r>
              <a:rPr sz="1200" b="1" i="1" dirty="0">
                <a:latin typeface="Times New Roman"/>
                <a:cs typeface="Times New Roman"/>
              </a:rPr>
              <a:t>supervision,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or</a:t>
            </a:r>
            <a:r>
              <a:rPr sz="1200" b="1" i="1" spc="-10" dirty="0">
                <a:latin typeface="Times New Roman"/>
                <a:cs typeface="Times New Roman"/>
              </a:rPr>
              <a:t> instruction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ts val="1300"/>
              </a:lnSpc>
            </a:pPr>
            <a:r>
              <a:rPr sz="1200" dirty="0">
                <a:latin typeface="Times New Roman"/>
                <a:cs typeface="Times New Roman"/>
              </a:rPr>
              <a:t>Even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arrive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years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position,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preceptors</a:t>
            </a:r>
            <a:endParaRPr sz="1200">
              <a:latin typeface="Times New Roman"/>
              <a:cs typeface="Times New Roman"/>
            </a:endParaRPr>
          </a:p>
          <a:p>
            <a:pPr marL="241300" marR="5080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verify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quality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competency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knowledge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skills </a:t>
            </a:r>
            <a:r>
              <a:rPr sz="1200" spc="-10" dirty="0">
                <a:latin typeface="Times New Roman"/>
                <a:cs typeface="Times New Roman"/>
              </a:rPr>
              <a:t>coincide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standards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employer.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hesitate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request </a:t>
            </a:r>
            <a:r>
              <a:rPr sz="1200" dirty="0">
                <a:latin typeface="Times New Roman"/>
                <a:cs typeface="Times New Roman"/>
              </a:rPr>
              <a:t>clarifications,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solicit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information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about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practices,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ask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questions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to </a:t>
            </a:r>
            <a:r>
              <a:rPr sz="1200" dirty="0">
                <a:latin typeface="Times New Roman"/>
                <a:cs typeface="Times New Roman"/>
              </a:rPr>
              <a:t>fears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queries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might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interpreted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weaknesses.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orientees,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regardless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opportunity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freely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solicit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answers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questions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they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10" dirty="0">
                <a:latin typeface="Times New Roman"/>
                <a:cs typeface="Times New Roman"/>
              </a:rPr>
              <a:t> have.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75564"/>
            <a:ext cx="5922010" cy="90805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b="1" dirty="0">
                <a:latin typeface="Times New Roman"/>
                <a:cs typeface="Times New Roman"/>
              </a:rPr>
              <a:t>Demonstrates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an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effective approach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to managing possible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problems in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preceptor-preceptee </a:t>
            </a:r>
            <a:r>
              <a:rPr sz="1200" b="1" dirty="0">
                <a:latin typeface="Times New Roman"/>
                <a:cs typeface="Times New Roman"/>
              </a:rPr>
              <a:t>working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relationships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4889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success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preceptorship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depends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human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interactions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finding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ways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to </a:t>
            </a:r>
            <a:r>
              <a:rPr sz="1200" dirty="0">
                <a:latin typeface="Times New Roman"/>
                <a:cs typeface="Times New Roman"/>
              </a:rPr>
              <a:t>overcome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occasional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challenges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interactions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necessary.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94830"/>
            <a:ext cx="5960110" cy="1291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Performance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Criteria</a:t>
            </a:r>
            <a:endParaRPr sz="1200">
              <a:latin typeface="Times New Roman"/>
              <a:cs typeface="Times New Roman"/>
            </a:endParaRPr>
          </a:p>
          <a:p>
            <a:pPr marL="469265" marR="575310" indent="-227965">
              <a:lnSpc>
                <a:spcPts val="1380"/>
              </a:lnSpc>
              <a:spcBef>
                <a:spcPts val="10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Explains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things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maintain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 </a:t>
            </a:r>
            <a:r>
              <a:rPr sz="1200" spc="-10" dirty="0">
                <a:latin typeface="Times New Roman"/>
                <a:cs typeface="Times New Roman"/>
              </a:rPr>
              <a:t>working </a:t>
            </a:r>
            <a:r>
              <a:rPr sz="1200" dirty="0">
                <a:latin typeface="Times New Roman"/>
                <a:cs typeface="Times New Roman"/>
              </a:rPr>
              <a:t>relationship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preceptee.</a:t>
            </a:r>
            <a:endParaRPr sz="1200">
              <a:latin typeface="Times New Roman"/>
              <a:cs typeface="Times New Roman"/>
            </a:endParaRPr>
          </a:p>
          <a:p>
            <a:pPr marL="469265" marR="5080" indent="-228600">
              <a:lnSpc>
                <a:spcPts val="1390"/>
              </a:lnSpc>
              <a:spcBef>
                <a:spcPts val="8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Explains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things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avoid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doing 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maintain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 </a:t>
            </a:r>
            <a:r>
              <a:rPr sz="1200" spc="-10" dirty="0">
                <a:latin typeface="Times New Roman"/>
                <a:cs typeface="Times New Roman"/>
              </a:rPr>
              <a:t>working </a:t>
            </a:r>
            <a:r>
              <a:rPr sz="1200" dirty="0">
                <a:latin typeface="Times New Roman"/>
                <a:cs typeface="Times New Roman"/>
              </a:rPr>
              <a:t>relationship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preceptee.</a:t>
            </a:r>
            <a:endParaRPr sz="1200">
              <a:latin typeface="Times New Roman"/>
              <a:cs typeface="Times New Roman"/>
            </a:endParaRPr>
          </a:p>
          <a:p>
            <a:pPr marL="469265" marR="534670" indent="-227965">
              <a:lnSpc>
                <a:spcPts val="1380"/>
              </a:lnSpc>
              <a:spcBef>
                <a:spcPts val="7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Demonstrates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approach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managing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possible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problems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preceptor-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working</a:t>
            </a:r>
            <a:r>
              <a:rPr sz="1200" spc="-10" dirty="0">
                <a:latin typeface="Times New Roman"/>
                <a:cs typeface="Times New Roman"/>
              </a:rPr>
              <a:t> relationships.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35800"/>
            <a:ext cx="5937250" cy="195961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697230">
              <a:lnSpc>
                <a:spcPts val="1380"/>
              </a:lnSpc>
              <a:spcBef>
                <a:spcPts val="195"/>
              </a:spcBef>
            </a:pPr>
            <a:r>
              <a:rPr sz="1200" b="1" dirty="0">
                <a:latin typeface="Times New Roman"/>
                <a:cs typeface="Times New Roman"/>
              </a:rPr>
              <a:t>Explains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at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least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3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things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preceptor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should</a:t>
            </a:r>
            <a:r>
              <a:rPr sz="12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do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to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maintain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an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effective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working </a:t>
            </a:r>
            <a:r>
              <a:rPr sz="1200" b="1" dirty="0">
                <a:latin typeface="Times New Roman"/>
                <a:cs typeface="Times New Roman"/>
              </a:rPr>
              <a:t>relationship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with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</a:t>
            </a:r>
            <a:r>
              <a:rPr sz="1200" b="1" spc="-10" dirty="0">
                <a:latin typeface="Times New Roman"/>
                <a:cs typeface="Times New Roman"/>
              </a:rPr>
              <a:t> preceptee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many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things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establish,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develop, 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maintain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working </a:t>
            </a:r>
            <a:r>
              <a:rPr sz="1200" dirty="0">
                <a:latin typeface="Times New Roman"/>
                <a:cs typeface="Times New Roman"/>
              </a:rPr>
              <a:t>relationship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Although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number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measures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appear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common </a:t>
            </a:r>
            <a:r>
              <a:rPr sz="1200" dirty="0">
                <a:latin typeface="Times New Roman"/>
                <a:cs typeface="Times New Roman"/>
              </a:rPr>
              <a:t>sense,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overlooked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environment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stressful,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busy,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distracting </a:t>
            </a:r>
            <a:r>
              <a:rPr sz="1200" spc="-25" dirty="0">
                <a:latin typeface="Times New Roman"/>
                <a:cs typeface="Times New Roman"/>
              </a:rPr>
              <a:t>for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preceptor.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104775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Reflect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few minutes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 felt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 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started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recall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25" dirty="0">
                <a:latin typeface="Times New Roman"/>
                <a:cs typeface="Times New Roman"/>
              </a:rPr>
              <a:t>two </a:t>
            </a:r>
            <a:r>
              <a:rPr sz="1200" dirty="0">
                <a:latin typeface="Times New Roman"/>
                <a:cs typeface="Times New Roman"/>
              </a:rPr>
              <a:t>things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 most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wanted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minimize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uncertainty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anxiety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maximize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during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orientation/preceptor</a:t>
            </a:r>
            <a:r>
              <a:rPr sz="1200" spc="-10" dirty="0">
                <a:latin typeface="Times New Roman"/>
                <a:cs typeface="Times New Roman"/>
              </a:rPr>
              <a:t> program.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485013"/>
            <a:ext cx="5705475" cy="1445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ts val="1405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Remember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what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it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felt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like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to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be a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new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staff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member</a:t>
            </a:r>
            <a:endParaRPr sz="1200">
              <a:latin typeface="Times New Roman"/>
              <a:cs typeface="Times New Roman"/>
            </a:endParaRPr>
          </a:p>
          <a:p>
            <a:pPr marL="241300" marR="26670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Almost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degree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anxiety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insecurity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regarding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relationship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employer.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240665" marR="5080" indent="-227965">
              <a:lnSpc>
                <a:spcPct val="95700"/>
              </a:lnSpc>
              <a:spcBef>
                <a:spcPts val="5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Make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every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effort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to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help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the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preceptee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feel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welcomed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and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accepted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as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staff</a:t>
            </a:r>
            <a:r>
              <a:rPr sz="1200" b="1" i="1" spc="-10" dirty="0">
                <a:latin typeface="Times New Roman"/>
                <a:cs typeface="Times New Roman"/>
              </a:rPr>
              <a:t> member </a:t>
            </a:r>
            <a:r>
              <a:rPr sz="1200" dirty="0">
                <a:latin typeface="Times New Roman"/>
                <a:cs typeface="Times New Roman"/>
              </a:rPr>
              <a:t>Feeling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welcomed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accepted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necessary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first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step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developing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trust </a:t>
            </a:r>
            <a:r>
              <a:rPr sz="1200" dirty="0">
                <a:latin typeface="Times New Roman"/>
                <a:cs typeface="Times New Roman"/>
              </a:rPr>
              <a:t>relationships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underlie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rapport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coworkers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throughout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employment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 </a:t>
            </a:r>
            <a:r>
              <a:rPr sz="1200" spc="-10" dirty="0">
                <a:latin typeface="Times New Roman"/>
                <a:cs typeface="Times New Roman"/>
              </a:rPr>
              <a:t>organization.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286232"/>
            <a:ext cx="5704205" cy="1620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 algn="just">
              <a:lnSpc>
                <a:spcPts val="1405"/>
              </a:lnSpc>
              <a:spcBef>
                <a:spcPts val="100"/>
              </a:spcBef>
              <a:buFont typeface="Symbol"/>
              <a:buChar char=""/>
              <a:tabLst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Be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available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when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orientee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needs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spc="-25" dirty="0">
                <a:latin typeface="Times New Roman"/>
                <a:cs typeface="Times New Roman"/>
              </a:rPr>
              <a:t>you</a:t>
            </a:r>
            <a:endParaRPr sz="1200">
              <a:latin typeface="Times New Roman"/>
              <a:cs typeface="Times New Roman"/>
            </a:endParaRPr>
          </a:p>
          <a:p>
            <a:pPr marL="241300" marR="144145" algn="just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Nothing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comforting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new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knowing 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 </a:t>
            </a:r>
            <a:r>
              <a:rPr sz="1200" spc="-25" dirty="0">
                <a:latin typeface="Times New Roman"/>
                <a:cs typeface="Times New Roman"/>
              </a:rPr>
              <a:t>be </a:t>
            </a:r>
            <a:r>
              <a:rPr sz="1200" dirty="0">
                <a:latin typeface="Times New Roman"/>
                <a:cs typeface="Times New Roman"/>
              </a:rPr>
              <a:t>there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needed.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Nothing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anxiety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provoking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not </a:t>
            </a:r>
            <a:r>
              <a:rPr sz="1200" dirty="0">
                <a:latin typeface="Times New Roman"/>
                <a:cs typeface="Times New Roman"/>
              </a:rPr>
              <a:t>being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locate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needed.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240665" indent="-227965">
              <a:lnSpc>
                <a:spcPts val="1405"/>
              </a:lnSpc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Listen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openly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and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fully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to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the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preceptee</a:t>
            </a:r>
            <a:endParaRPr sz="1200">
              <a:latin typeface="Times New Roman"/>
              <a:cs typeface="Times New Roman"/>
            </a:endParaRPr>
          </a:p>
          <a:p>
            <a:pPr marL="240665" marR="508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Effective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communication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two-</a:t>
            </a:r>
            <a:r>
              <a:rPr sz="1200" dirty="0">
                <a:latin typeface="Times New Roman"/>
                <a:cs typeface="Times New Roman"/>
              </a:rPr>
              <a:t>way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process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 requires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other.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Although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typically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quite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receptive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listening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converse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required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order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relationship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proceed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flourish.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286232"/>
            <a:ext cx="5694045" cy="1620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ts val="1405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Be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generous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in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providing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praise,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support,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and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encouragement</a:t>
            </a:r>
            <a:endParaRPr sz="1200">
              <a:latin typeface="Times New Roman"/>
              <a:cs typeface="Times New Roman"/>
            </a:endParaRPr>
          </a:p>
          <a:p>
            <a:pPr marL="241300" marR="508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Praise,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support,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encouragement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universal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solvents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good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relationships. </a:t>
            </a:r>
            <a:r>
              <a:rPr sz="1200" dirty="0">
                <a:latin typeface="Times New Roman"/>
                <a:cs typeface="Times New Roman"/>
              </a:rPr>
              <a:t>Recognition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 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 lavish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overdone, but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 readily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dispensed </a:t>
            </a:r>
            <a:r>
              <a:rPr sz="1200" spc="-25" dirty="0">
                <a:latin typeface="Times New Roman"/>
                <a:cs typeface="Times New Roman"/>
              </a:rPr>
              <a:t>as </a:t>
            </a:r>
            <a:r>
              <a:rPr sz="1200" dirty="0">
                <a:latin typeface="Times New Roman"/>
                <a:cs typeface="Times New Roman"/>
              </a:rPr>
              <a:t>appropriate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proportionate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situation.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240665" marR="10795" indent="-227965">
              <a:lnSpc>
                <a:spcPct val="95700"/>
              </a:lnSpc>
              <a:spcBef>
                <a:spcPts val="5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Be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gentle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and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constructive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when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offering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critiques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of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preceptee’s</a:t>
            </a:r>
            <a:r>
              <a:rPr sz="1200" b="1" i="1" spc="-10" dirty="0">
                <a:latin typeface="Times New Roman"/>
                <a:cs typeface="Times New Roman"/>
              </a:rPr>
              <a:t> performance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demonstrate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less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stellar,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can </a:t>
            </a:r>
            <a:r>
              <a:rPr sz="1200" dirty="0">
                <a:latin typeface="Times New Roman"/>
                <a:cs typeface="Times New Roman"/>
              </a:rPr>
              <a:t>best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improved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balanced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critique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confirms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performed </a:t>
            </a:r>
            <a:r>
              <a:rPr sz="1200" dirty="0">
                <a:latin typeface="Times New Roman"/>
                <a:cs typeface="Times New Roman"/>
              </a:rPr>
              <a:t>effectively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clarifies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modification.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246468"/>
            <a:ext cx="5706745" cy="1970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ts val="1405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Respect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new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employee’s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views,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feelings,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beliefs,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and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values</a:t>
            </a:r>
            <a:endParaRPr sz="1200">
              <a:latin typeface="Times New Roman"/>
              <a:cs typeface="Times New Roman"/>
            </a:endParaRPr>
          </a:p>
          <a:p>
            <a:pPr marL="240665" marR="69215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Even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 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number 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simultaneously,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 </a:t>
            </a:r>
            <a:r>
              <a:rPr sz="1200" spc="-25" dirty="0">
                <a:latin typeface="Times New Roman"/>
                <a:cs typeface="Times New Roman"/>
              </a:rPr>
              <a:t>one </a:t>
            </a:r>
            <a:r>
              <a:rPr sz="1200" dirty="0">
                <a:latin typeface="Times New Roman"/>
                <a:cs typeface="Times New Roman"/>
              </a:rPr>
              <a:t>wants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just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another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face.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unique </a:t>
            </a:r>
            <a:r>
              <a:rPr sz="1200" spc="-10" dirty="0">
                <a:latin typeface="Times New Roman"/>
                <a:cs typeface="Times New Roman"/>
              </a:rPr>
              <a:t>needs, </a:t>
            </a:r>
            <a:r>
              <a:rPr sz="1200" dirty="0">
                <a:latin typeface="Times New Roman"/>
                <a:cs typeface="Times New Roman"/>
              </a:rPr>
              <a:t>viewpoints,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beliefs,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values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respected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taken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into </a:t>
            </a:r>
            <a:r>
              <a:rPr sz="1200" spc="-10" dirty="0">
                <a:latin typeface="Times New Roman"/>
                <a:cs typeface="Times New Roman"/>
              </a:rPr>
              <a:t>account.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Times New Roman"/>
              <a:cs typeface="Times New Roman"/>
            </a:endParaRPr>
          </a:p>
          <a:p>
            <a:pPr marL="240665" marR="5080" indent="-227965">
              <a:lnSpc>
                <a:spcPts val="1390"/>
              </a:lnSpc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As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long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as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safety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is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not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jeopardized,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allow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preceptees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to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make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and learn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from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their </a:t>
            </a:r>
            <a:r>
              <a:rPr sz="1200" b="1" i="1" spc="-25" dirty="0">
                <a:latin typeface="Times New Roman"/>
                <a:cs typeface="Times New Roman"/>
              </a:rPr>
              <a:t>own </a:t>
            </a:r>
            <a:r>
              <a:rPr sz="1200" b="1" i="1" spc="-10" dirty="0">
                <a:latin typeface="Times New Roman"/>
                <a:cs typeface="Times New Roman"/>
              </a:rPr>
              <a:t>mistakes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ts val="1295"/>
              </a:lnSpc>
            </a:pPr>
            <a:r>
              <a:rPr sz="1200" dirty="0">
                <a:latin typeface="Times New Roman"/>
                <a:cs typeface="Times New Roman"/>
              </a:rPr>
              <a:t>Experience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great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teacher.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Lessons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trial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error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remain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us</a:t>
            </a:r>
            <a:endParaRPr sz="1200">
              <a:latin typeface="Times New Roman"/>
              <a:cs typeface="Times New Roman"/>
            </a:endParaRPr>
          </a:p>
          <a:p>
            <a:pPr marL="241300" marR="35560">
              <a:lnSpc>
                <a:spcPct val="95600"/>
              </a:lnSpc>
              <a:spcBef>
                <a:spcPts val="30"/>
              </a:spcBef>
            </a:pPr>
            <a:r>
              <a:rPr sz="1200" dirty="0">
                <a:latin typeface="Times New Roman"/>
                <a:cs typeface="Times New Roman"/>
              </a:rPr>
              <a:t>until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changed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 long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harmed, </a:t>
            </a:r>
            <a:r>
              <a:rPr sz="1200" spc="-10" dirty="0">
                <a:latin typeface="Times New Roman"/>
                <a:cs typeface="Times New Roman"/>
              </a:rPr>
              <a:t>preceptors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take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advantage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every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opportunity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 preceptees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discover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correct </a:t>
            </a:r>
            <a:r>
              <a:rPr sz="1200" spc="-10" dirty="0">
                <a:latin typeface="Times New Roman"/>
                <a:cs typeface="Times New Roman"/>
              </a:rPr>
              <a:t>their </a:t>
            </a:r>
            <a:r>
              <a:rPr sz="1200" dirty="0">
                <a:latin typeface="Times New Roman"/>
                <a:cs typeface="Times New Roman"/>
              </a:rPr>
              <a:t>own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10" dirty="0">
                <a:latin typeface="Times New Roman"/>
                <a:cs typeface="Times New Roman"/>
              </a:rPr>
              <a:t> errors.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345871"/>
            <a:ext cx="5705475" cy="2145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ts val="1405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Whenever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possible,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use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your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sense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of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humor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to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help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maintain</a:t>
            </a:r>
            <a:r>
              <a:rPr sz="1200" b="1" i="1" spc="-10" dirty="0">
                <a:latin typeface="Times New Roman"/>
                <a:cs typeface="Times New Roman"/>
              </a:rPr>
              <a:t> perspective</a:t>
            </a:r>
            <a:endParaRPr sz="1200">
              <a:latin typeface="Times New Roman"/>
              <a:cs typeface="Times New Roman"/>
            </a:endParaRPr>
          </a:p>
          <a:p>
            <a:pPr marL="241300" marR="508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 can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 so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anxious,</a:t>
            </a:r>
            <a:r>
              <a:rPr sz="1200" spc="-10" dirty="0">
                <a:latin typeface="Times New Roman"/>
                <a:cs typeface="Times New Roman"/>
              </a:rPr>
              <a:t> self-</a:t>
            </a:r>
            <a:r>
              <a:rPr sz="1200" dirty="0">
                <a:latin typeface="Times New Roman"/>
                <a:cs typeface="Times New Roman"/>
              </a:rPr>
              <a:t>absorbed, 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insecure 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fail 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humor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lighten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emotional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load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defuse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trepidation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injecting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healthy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humor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reestablish</a:t>
            </a:r>
            <a:r>
              <a:rPr sz="1200" spc="5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perspective.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240665" indent="-227965">
              <a:lnSpc>
                <a:spcPts val="1405"/>
              </a:lnSpc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Be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open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to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learning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from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the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preceptee</a:t>
            </a:r>
            <a:endParaRPr sz="1200">
              <a:latin typeface="Times New Roman"/>
              <a:cs typeface="Times New Roman"/>
            </a:endParaRPr>
          </a:p>
          <a:p>
            <a:pPr marL="241300" marR="64135">
              <a:lnSpc>
                <a:spcPct val="95700"/>
              </a:lnSpc>
              <a:spcBef>
                <a:spcPts val="30"/>
              </a:spcBef>
            </a:pPr>
            <a:r>
              <a:rPr sz="1200" dirty="0">
                <a:latin typeface="Times New Roman"/>
                <a:cs typeface="Times New Roman"/>
              </a:rPr>
              <a:t>One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foster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mutual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respect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collaboration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relationship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being </a:t>
            </a:r>
            <a:r>
              <a:rPr sz="1200" dirty="0">
                <a:latin typeface="Times New Roman"/>
                <a:cs typeface="Times New Roman"/>
              </a:rPr>
              <a:t>open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grounded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“student”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“teacher,” </a:t>
            </a:r>
            <a:r>
              <a:rPr sz="1200" dirty="0">
                <a:latin typeface="Times New Roman"/>
                <a:cs typeface="Times New Roman"/>
              </a:rPr>
              <a:t>employment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involve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adult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something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each </a:t>
            </a:r>
            <a:r>
              <a:rPr sz="1200" dirty="0">
                <a:latin typeface="Times New Roman"/>
                <a:cs typeface="Times New Roman"/>
              </a:rPr>
              <a:t>other.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especially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gratifying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seeks </a:t>
            </a:r>
            <a:r>
              <a:rPr sz="1200" dirty="0">
                <a:latin typeface="Times New Roman"/>
                <a:cs typeface="Times New Roman"/>
              </a:rPr>
              <a:t>opportunities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0" dirty="0">
                <a:latin typeface="Times New Roman"/>
                <a:cs typeface="Times New Roman"/>
              </a:rPr>
              <a:t> them.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2241</Words>
  <Application>Microsoft Office PowerPoint</Application>
  <PresentationFormat>Custom</PresentationFormat>
  <Paragraphs>91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Symbol</vt:lpstr>
      <vt:lpstr>Times New Roman</vt:lpstr>
      <vt:lpstr>Office Theme</vt:lpstr>
      <vt:lpstr>Chapter 6</vt:lpstr>
      <vt:lpstr>Preceptor’s Rapport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Preceptor Development Training Program Outline</dc:title>
  <dc:creator>watson</dc:creator>
  <cp:lastModifiedBy>McKinnon, Leandrea</cp:lastModifiedBy>
  <cp:revision>1</cp:revision>
  <dcterms:created xsi:type="dcterms:W3CDTF">2023-03-23T17:53:27Z</dcterms:created>
  <dcterms:modified xsi:type="dcterms:W3CDTF">2023-03-23T17:54:16Z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2013-05-16T00:00:00Z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2023-03-23T00:00:00Z</vt:filetime>
  </property>
  <property fmtid="{D5CDD505-2E9C-101B-9397-08002B2CF9AE}" pid="5" name="Producer">
    <vt:lpwstr>Acrobat Distiller 8.0.0 (Windows)</vt:lpwstr>
  </property>
</Properties>
</file>