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772400" cy="3663950"/>
  <p:notesSz cx="7772400" cy="36639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2" y="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005903"/>
            <a:ext cx="660654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1817116"/>
            <a:ext cx="544068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746315"/>
            <a:ext cx="3380994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746315"/>
            <a:ext cx="3380994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32298" y="234276"/>
            <a:ext cx="2707802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818730"/>
            <a:ext cx="5780405" cy="182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3017710"/>
            <a:ext cx="2487168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3017710"/>
            <a:ext cx="1787652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3017710"/>
            <a:ext cx="1787652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351155">
              <a:lnSpc>
                <a:spcPts val="1610"/>
              </a:lnSpc>
              <a:spcBef>
                <a:spcPts val="210"/>
              </a:spcBef>
            </a:pPr>
            <a:r>
              <a:rPr dirty="0"/>
              <a:t>Preceptor</a:t>
            </a:r>
            <a:r>
              <a:rPr spc="-80" dirty="0"/>
              <a:t> </a:t>
            </a:r>
            <a:r>
              <a:rPr spc="-10" dirty="0"/>
              <a:t>Responsibilities </a:t>
            </a:r>
            <a:r>
              <a:rPr dirty="0"/>
              <a:t>“Planner</a:t>
            </a:r>
            <a:r>
              <a:rPr spc="-5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Learning</a:t>
            </a:r>
            <a:r>
              <a:rPr spc="-50" dirty="0"/>
              <a:t> </a:t>
            </a:r>
            <a:r>
              <a:rPr spc="-10" dirty="0"/>
              <a:t>Experiences”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/>
              <a:t>The</a:t>
            </a:r>
            <a:r>
              <a:rPr spc="-5" dirty="0"/>
              <a:t> </a:t>
            </a:r>
            <a:r>
              <a:rPr dirty="0"/>
              <a:t>preceptor’s</a:t>
            </a:r>
            <a:r>
              <a:rPr spc="-5" dirty="0"/>
              <a:t> </a:t>
            </a:r>
            <a:r>
              <a:rPr dirty="0"/>
              <a:t>second</a:t>
            </a:r>
            <a:r>
              <a:rPr spc="-15" dirty="0"/>
              <a:t> </a:t>
            </a:r>
            <a:r>
              <a:rPr dirty="0"/>
              <a:t>subrole</a:t>
            </a:r>
            <a:r>
              <a:rPr spc="-10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serve as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planner</a:t>
            </a:r>
            <a:r>
              <a:rPr spc="-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learning</a:t>
            </a:r>
            <a:r>
              <a:rPr spc="-5" dirty="0"/>
              <a:t> </a:t>
            </a:r>
            <a:r>
              <a:rPr dirty="0"/>
              <a:t>experiences.</a:t>
            </a:r>
            <a:r>
              <a:rPr spc="-5" dirty="0"/>
              <a:t> </a:t>
            </a:r>
            <a:r>
              <a:rPr dirty="0"/>
              <a:t>It </a:t>
            </a:r>
            <a:r>
              <a:rPr spc="-10" dirty="0"/>
              <a:t>involves </a:t>
            </a:r>
            <a:r>
              <a:rPr dirty="0"/>
              <a:t>working</a:t>
            </a:r>
            <a:r>
              <a:rPr spc="-10" dirty="0"/>
              <a:t> </a:t>
            </a:r>
            <a:r>
              <a:rPr dirty="0"/>
              <a:t>with</a:t>
            </a:r>
            <a:r>
              <a:rPr spc="-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preceptee</a:t>
            </a:r>
            <a:r>
              <a:rPr spc="-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arrange</a:t>
            </a:r>
            <a:r>
              <a:rPr spc="-5" dirty="0"/>
              <a:t> </a:t>
            </a:r>
            <a:r>
              <a:rPr dirty="0"/>
              <a:t>learning</a:t>
            </a:r>
            <a:r>
              <a:rPr spc="-5" dirty="0"/>
              <a:t> </a:t>
            </a:r>
            <a:r>
              <a:rPr dirty="0"/>
              <a:t>activities</a:t>
            </a:r>
            <a:r>
              <a:rPr spc="-10" dirty="0"/>
              <a:t> </a:t>
            </a:r>
            <a:r>
              <a:rPr dirty="0"/>
              <a:t>that</a:t>
            </a:r>
            <a:r>
              <a:rPr spc="-10" dirty="0"/>
              <a:t> </a:t>
            </a:r>
            <a:r>
              <a:rPr dirty="0"/>
              <a:t>will</a:t>
            </a:r>
            <a:r>
              <a:rPr spc="-10" dirty="0"/>
              <a:t> </a:t>
            </a:r>
            <a:r>
              <a:rPr dirty="0"/>
              <a:t>enable</a:t>
            </a:r>
            <a:r>
              <a:rPr spc="-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preceptee</a:t>
            </a:r>
            <a:r>
              <a:rPr spc="-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spc="-20" dirty="0"/>
              <a:t>meet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expected</a:t>
            </a:r>
            <a:r>
              <a:rPr spc="-20" dirty="0"/>
              <a:t> </a:t>
            </a:r>
            <a:r>
              <a:rPr dirty="0"/>
              <a:t>outcomes</a:t>
            </a:r>
            <a:r>
              <a:rPr spc="-10" dirty="0"/>
              <a:t> </a:t>
            </a:r>
            <a:r>
              <a:rPr dirty="0"/>
              <a:t>established</a:t>
            </a:r>
            <a:r>
              <a:rPr spc="-10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orientation/preceptor</a:t>
            </a:r>
            <a:r>
              <a:rPr spc="-10" dirty="0"/>
              <a:t> program.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b="1" dirty="0">
                <a:latin typeface="Times New Roman"/>
                <a:cs typeface="Times New Roman"/>
              </a:rPr>
              <a:t>Performance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Criteria</a:t>
            </a:r>
          </a:p>
          <a:p>
            <a:pPr marL="469265" indent="-227965">
              <a:lnSpc>
                <a:spcPct val="100000"/>
              </a:lnSpc>
              <a:spcBef>
                <a:spcPts val="1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Identifies</a:t>
            </a:r>
            <a:r>
              <a:rPr spc="-10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dirty="0"/>
              <a:t>mutually</a:t>
            </a:r>
            <a:r>
              <a:rPr spc="-5" dirty="0"/>
              <a:t> </a:t>
            </a:r>
            <a:r>
              <a:rPr dirty="0"/>
              <a:t>agreed</a:t>
            </a:r>
            <a:r>
              <a:rPr spc="-5" dirty="0"/>
              <a:t> </a:t>
            </a:r>
            <a:r>
              <a:rPr dirty="0"/>
              <a:t>on</a:t>
            </a:r>
            <a:r>
              <a:rPr spc="-5" dirty="0"/>
              <a:t> </a:t>
            </a:r>
            <a:r>
              <a:rPr dirty="0"/>
              <a:t>set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learning</a:t>
            </a:r>
            <a:r>
              <a:rPr spc="-5" dirty="0"/>
              <a:t> </a:t>
            </a:r>
            <a:r>
              <a:rPr dirty="0"/>
              <a:t>needs</a:t>
            </a:r>
            <a:r>
              <a:rPr spc="-5" dirty="0"/>
              <a:t> </a:t>
            </a:r>
            <a:r>
              <a:rPr dirty="0"/>
              <a:t>with</a:t>
            </a:r>
            <a:r>
              <a:rPr spc="-5" dirty="0"/>
              <a:t> </a:t>
            </a:r>
            <a:r>
              <a:rPr dirty="0"/>
              <a:t>the</a:t>
            </a:r>
            <a:r>
              <a:rPr spc="-10" dirty="0"/>
              <a:t> preceptee.</a:t>
            </a: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Specifies</a:t>
            </a:r>
            <a:r>
              <a:rPr spc="-2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instructional</a:t>
            </a:r>
            <a:r>
              <a:rPr spc="-5" dirty="0"/>
              <a:t> </a:t>
            </a:r>
            <a:r>
              <a:rPr dirty="0"/>
              <a:t>methods</a:t>
            </a:r>
            <a:r>
              <a:rPr spc="-10" dirty="0"/>
              <a:t> </a:t>
            </a:r>
            <a:r>
              <a:rPr dirty="0"/>
              <a:t>available</a:t>
            </a:r>
            <a:r>
              <a:rPr spc="-5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use</a:t>
            </a:r>
            <a:r>
              <a:rPr spc="-5" dirty="0"/>
              <a:t> </a:t>
            </a:r>
            <a:r>
              <a:rPr dirty="0"/>
              <a:t>at</a:t>
            </a:r>
            <a:r>
              <a:rPr spc="-15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spc="-10" dirty="0"/>
              <a:t>agency.</a:t>
            </a: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Elicits</a:t>
            </a:r>
            <a:r>
              <a:rPr spc="-2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preceptee’s</a:t>
            </a:r>
            <a:r>
              <a:rPr spc="-15" dirty="0"/>
              <a:t> </a:t>
            </a:r>
            <a:r>
              <a:rPr dirty="0"/>
              <a:t>preferences</a:t>
            </a:r>
            <a:r>
              <a:rPr spc="-10" dirty="0"/>
              <a:t> </a:t>
            </a:r>
            <a:r>
              <a:rPr dirty="0"/>
              <a:t>among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available</a:t>
            </a:r>
            <a:r>
              <a:rPr spc="-10" dirty="0"/>
              <a:t> </a:t>
            </a:r>
            <a:r>
              <a:rPr dirty="0"/>
              <a:t>instructional</a:t>
            </a:r>
            <a:r>
              <a:rPr spc="-10" dirty="0"/>
              <a:t> methods.</a:t>
            </a:r>
          </a:p>
          <a:p>
            <a:pPr marL="469265" marR="142875" indent="-228600">
              <a:lnSpc>
                <a:spcPts val="1380"/>
              </a:lnSpc>
              <a:spcBef>
                <a:spcPts val="1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Designates</a:t>
            </a:r>
            <a:r>
              <a:rPr spc="-25" dirty="0"/>
              <a:t> </a:t>
            </a:r>
            <a:r>
              <a:rPr dirty="0"/>
              <a:t>teaching</a:t>
            </a:r>
            <a:r>
              <a:rPr spc="-5" dirty="0"/>
              <a:t> </a:t>
            </a:r>
            <a:r>
              <a:rPr dirty="0"/>
              <a:t>methods</a:t>
            </a:r>
            <a:r>
              <a:rPr spc="-5" dirty="0"/>
              <a:t> </a:t>
            </a:r>
            <a:r>
              <a:rPr dirty="0"/>
              <a:t>suitable</a:t>
            </a:r>
            <a:r>
              <a:rPr spc="-10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learning</a:t>
            </a:r>
            <a:r>
              <a:rPr spc="-5" dirty="0"/>
              <a:t> </a:t>
            </a:r>
            <a:r>
              <a:rPr dirty="0"/>
              <a:t>needs</a:t>
            </a:r>
            <a:r>
              <a:rPr spc="-1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compatible</a:t>
            </a:r>
            <a:r>
              <a:rPr spc="-5" dirty="0"/>
              <a:t> </a:t>
            </a:r>
            <a:r>
              <a:rPr dirty="0"/>
              <a:t>with</a:t>
            </a:r>
            <a:r>
              <a:rPr spc="-15" dirty="0"/>
              <a:t> </a:t>
            </a:r>
            <a:r>
              <a:rPr spc="-25" dirty="0"/>
              <a:t>the </a:t>
            </a:r>
            <a:r>
              <a:rPr dirty="0"/>
              <a:t>preceptee’s</a:t>
            </a:r>
            <a:r>
              <a:rPr spc="-25" dirty="0"/>
              <a:t> </a:t>
            </a:r>
            <a:r>
              <a:rPr spc="-10" dirty="0"/>
              <a:t>preferences.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3916"/>
            <a:ext cx="5912485" cy="21361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Teaching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address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reading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protocol,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participating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small-</a:t>
            </a:r>
            <a:r>
              <a:rPr sz="1200" dirty="0">
                <a:latin typeface="Times New Roman"/>
                <a:cs typeface="Times New Roman"/>
              </a:rPr>
              <a:t>group discussion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regarding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attitudes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 may affect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development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 </a:t>
            </a:r>
            <a:r>
              <a:rPr sz="1200" spc="-10" dirty="0">
                <a:latin typeface="Times New Roman"/>
                <a:cs typeface="Times New Roman"/>
              </a:rPr>
              <a:t>plans, </a:t>
            </a:r>
            <a:r>
              <a:rPr sz="1200" dirty="0">
                <a:latin typeface="Times New Roman"/>
                <a:cs typeface="Times New Roman"/>
              </a:rPr>
              <a:t>completing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written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exercises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writing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hypothetical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descriptions,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clinical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next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admitted.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4826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Pair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preceptor. 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 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one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 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25" dirty="0">
                <a:latin typeface="Times New Roman"/>
                <a:cs typeface="Times New Roman"/>
              </a:rPr>
              <a:t>new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member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prefers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teaching method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that </a:t>
            </a:r>
            <a:r>
              <a:rPr sz="1200" dirty="0">
                <a:latin typeface="Times New Roman"/>
                <a:cs typeface="Times New Roman"/>
              </a:rPr>
              <a:t>proposed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negotiating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designate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more </a:t>
            </a:r>
            <a:r>
              <a:rPr sz="1200" dirty="0">
                <a:latin typeface="Times New Roman"/>
                <a:cs typeface="Times New Roman"/>
              </a:rPr>
              <a:t>teaching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mutually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satisfactory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member.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1180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7."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94830"/>
            <a:ext cx="5375275" cy="1105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Identifies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mutually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agreed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on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set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learning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needs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with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preceptee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assessment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enables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distinguish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already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exists).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attained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still</a:t>
            </a:r>
            <a:r>
              <a:rPr sz="1200" spc="-10" dirty="0">
                <a:latin typeface="Times New Roman"/>
                <a:cs typeface="Times New Roman"/>
              </a:rPr>
              <a:t> exist).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focus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preceptor’s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 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 meet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 </a:t>
            </a:r>
            <a:r>
              <a:rPr sz="1200" spc="-10" dirty="0">
                <a:latin typeface="Times New Roman"/>
                <a:cs typeface="Times New Roman"/>
              </a:rPr>
              <a:t>needs.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93306"/>
            <a:ext cx="5899785" cy="21361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23241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available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 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brief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finite,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entire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attained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simultaneously,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begin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dividing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small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achieved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specified </a:t>
            </a:r>
            <a:r>
              <a:rPr sz="1200" dirty="0">
                <a:latin typeface="Times New Roman"/>
                <a:cs typeface="Times New Roman"/>
              </a:rPr>
              <a:t>period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division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 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accomplished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ways. </a:t>
            </a:r>
            <a:r>
              <a:rPr sz="1200" spc="-25" dirty="0">
                <a:latin typeface="Times New Roman"/>
                <a:cs typeface="Times New Roman"/>
              </a:rPr>
              <a:t>One </a:t>
            </a:r>
            <a:r>
              <a:rPr sz="1200" dirty="0">
                <a:latin typeface="Times New Roman"/>
                <a:cs typeface="Times New Roman"/>
              </a:rPr>
              <a:t>procedure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incorporates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mutual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planning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negotiation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steps: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Determine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total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amount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available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orientation.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period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planning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purposes,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daily,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twice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week,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weekly,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every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week,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 monthly,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subdivide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smaller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sets.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end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period,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 attained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set.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54774"/>
            <a:ext cx="5726430" cy="2661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1410"/>
              </a:lnSpc>
              <a:spcBef>
                <a:spcPts val="100"/>
              </a:spcBef>
              <a:buAutoNum type="arabicPeriod" startAt="3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Specify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achieved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selected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 </a:t>
            </a:r>
            <a:r>
              <a:rPr sz="1200" spc="-10" dirty="0">
                <a:latin typeface="Times New Roman"/>
                <a:cs typeface="Times New Roman"/>
              </a:rPr>
              <a:t>period.</a:t>
            </a:r>
            <a:endParaRPr sz="1200">
              <a:latin typeface="Times New Roman"/>
              <a:cs typeface="Times New Roman"/>
            </a:endParaRPr>
          </a:p>
          <a:p>
            <a:pPr marL="697865" marR="5080" lvl="1" indent="-228600">
              <a:lnSpc>
                <a:spcPts val="1380"/>
              </a:lnSpc>
              <a:spcBef>
                <a:spcPts val="65"/>
              </a:spcBef>
              <a:buAutoNum type="alphaLcPeriod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Two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influence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order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 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types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available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orientee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selected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frame.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General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guidelines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factors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10" dirty="0">
                <a:latin typeface="Times New Roman"/>
                <a:cs typeface="Times New Roman"/>
              </a:rPr>
              <a:t>follows:</a:t>
            </a:r>
            <a:endParaRPr sz="1200">
              <a:latin typeface="Times New Roman"/>
              <a:cs typeface="Times New Roman"/>
            </a:endParaRPr>
          </a:p>
          <a:p>
            <a:pPr marL="1155700" lvl="2" indent="-195580">
              <a:lnSpc>
                <a:spcPts val="1315"/>
              </a:lnSpc>
              <a:buAutoNum type="romanLcPeriod"/>
              <a:tabLst>
                <a:tab pos="1155700" algn="l"/>
              </a:tabLst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aim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meet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highest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first.</a:t>
            </a:r>
            <a:endParaRPr sz="1200">
              <a:latin typeface="Times New Roman"/>
              <a:cs typeface="Times New Roman"/>
            </a:endParaRPr>
          </a:p>
          <a:p>
            <a:pPr marL="1155065" marR="509270" lvl="2" indent="-237490">
              <a:lnSpc>
                <a:spcPts val="1380"/>
              </a:lnSpc>
              <a:spcBef>
                <a:spcPts val="65"/>
              </a:spcBef>
              <a:buAutoNum type="romanLcPeriod"/>
              <a:tabLst>
                <a:tab pos="1155700" algn="l"/>
              </a:tabLst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advantage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“windows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opportunity”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occur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frequently.</a:t>
            </a:r>
            <a:endParaRPr sz="12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buFont typeface="Times New Roman"/>
              <a:buAutoNum type="romanLcPeriod"/>
            </a:pPr>
            <a:endParaRPr sz="1200">
              <a:latin typeface="Times New Roman"/>
              <a:cs typeface="Times New Roman"/>
            </a:endParaRPr>
          </a:p>
          <a:p>
            <a:pPr marL="697865" marR="216535" lvl="1" indent="-228600">
              <a:lnSpc>
                <a:spcPts val="1380"/>
              </a:lnSpc>
              <a:buAutoNum type="alphaLcPeriod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mentioned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before,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represent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 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F-</a:t>
            </a:r>
            <a:r>
              <a:rPr sz="1200" dirty="0">
                <a:latin typeface="Times New Roman"/>
                <a:cs typeface="Times New Roman"/>
              </a:rPr>
              <a:t>factors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(fatal,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fundamental,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frequent, fixed,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10" dirty="0">
                <a:latin typeface="Times New Roman"/>
                <a:cs typeface="Times New Roman"/>
              </a:rPr>
              <a:t>facility).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AutoNum type="alphaLcPeriod"/>
            </a:pPr>
            <a:endParaRPr sz="1200">
              <a:latin typeface="Times New Roman"/>
              <a:cs typeface="Times New Roman"/>
            </a:endParaRPr>
          </a:p>
          <a:p>
            <a:pPr marL="697865" marR="327025" lvl="1" indent="-228600">
              <a:lnSpc>
                <a:spcPts val="1380"/>
              </a:lnSpc>
              <a:buAutoNum type="alphaLcPeriod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required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orientation/preceptor </a:t>
            </a:r>
            <a:r>
              <a:rPr sz="1200" dirty="0">
                <a:latin typeface="Times New Roman"/>
                <a:cs typeface="Times New Roman"/>
              </a:rPr>
              <a:t>program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arise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often,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advantage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these </a:t>
            </a:r>
            <a:r>
              <a:rPr sz="1200" dirty="0">
                <a:latin typeface="Times New Roman"/>
                <a:cs typeface="Times New Roman"/>
              </a:rPr>
              <a:t>windows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</a:t>
            </a:r>
            <a:r>
              <a:rPr sz="1200" spc="-10" dirty="0">
                <a:latin typeface="Times New Roman"/>
                <a:cs typeface="Times New Roman"/>
              </a:rPr>
              <a:t>occur.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373430"/>
            <a:ext cx="527304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1410"/>
              </a:lnSpc>
              <a:spcBef>
                <a:spcPts val="100"/>
              </a:spcBef>
              <a:buAutoNum type="arabicPeriod" startAt="4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Agree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tentative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dates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attaining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remaining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needs.</a:t>
            </a:r>
            <a:endParaRPr sz="1200">
              <a:latin typeface="Times New Roman"/>
              <a:cs typeface="Times New Roman"/>
            </a:endParaRPr>
          </a:p>
          <a:p>
            <a:pPr marL="698500" marR="5080" lvl="1" indent="-228600">
              <a:lnSpc>
                <a:spcPts val="1380"/>
              </a:lnSpc>
              <a:spcBef>
                <a:spcPts val="65"/>
              </a:spcBef>
              <a:buAutoNum type="alphaLcPeriod"/>
              <a:tabLst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Make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planned sufficient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attain </a:t>
            </a:r>
            <a:r>
              <a:rPr sz="1200" spc="-25" dirty="0">
                <a:latin typeface="Times New Roman"/>
                <a:cs typeface="Times New Roman"/>
              </a:rPr>
              <a:t>all </a:t>
            </a:r>
            <a:r>
              <a:rPr sz="1200" dirty="0">
                <a:latin typeface="Times New Roman"/>
                <a:cs typeface="Times New Roman"/>
              </a:rPr>
              <a:t>expected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outcomes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program.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5440"/>
            <a:ext cx="4288790" cy="317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Specifies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instructional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methods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available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for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use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at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10" dirty="0">
                <a:latin typeface="Times New Roman"/>
                <a:cs typeface="Times New Roman"/>
              </a:rPr>
              <a:t> agency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methods: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Reading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articles,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books,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agency </a:t>
            </a:r>
            <a:r>
              <a:rPr sz="1200" spc="-10" dirty="0">
                <a:latin typeface="Times New Roman"/>
                <a:cs typeface="Times New Roman"/>
              </a:rPr>
              <a:t>procedures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Completing</a:t>
            </a:r>
            <a:r>
              <a:rPr sz="1200" spc="-10" dirty="0">
                <a:latin typeface="Times New Roman"/>
                <a:cs typeface="Times New Roman"/>
              </a:rPr>
              <a:t> self-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packages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modules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Using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computer-</a:t>
            </a:r>
            <a:r>
              <a:rPr sz="1200" dirty="0">
                <a:latin typeface="Times New Roman"/>
                <a:cs typeface="Times New Roman"/>
              </a:rPr>
              <a:t>assisted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instruction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Watching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Videos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Practicing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laboratory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Observing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procedure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Practicing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preceptor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Return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demonstration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10" dirty="0">
                <a:latin typeface="Times New Roman"/>
                <a:cs typeface="Times New Roman"/>
              </a:rPr>
              <a:t>skill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Listening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lectures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Independently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services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Participating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small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group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discussions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Asking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questions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Completing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written</a:t>
            </a:r>
            <a:r>
              <a:rPr sz="1200" spc="-10" dirty="0">
                <a:latin typeface="Times New Roman"/>
                <a:cs typeface="Times New Roman"/>
              </a:rPr>
              <a:t> exercises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Participating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conference</a:t>
            </a:r>
            <a:endParaRPr sz="12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Practicing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aids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mannequins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53555"/>
            <a:ext cx="5743575" cy="1435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above instructional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 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prefer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10" dirty="0">
                <a:latin typeface="Times New Roman"/>
                <a:cs typeface="Times New Roman"/>
              </a:rPr>
              <a:t>preceptor?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5306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preferred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orientee’s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preferred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acquiring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instruction?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consensus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selected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represent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negotiation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acceptable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 </a:t>
            </a:r>
            <a:r>
              <a:rPr sz="1200" spc="-10" dirty="0">
                <a:latin typeface="Times New Roman"/>
                <a:cs typeface="Times New Roman"/>
              </a:rPr>
              <a:t>parties.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55079"/>
            <a:ext cx="5875020" cy="2353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Elicits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preceptee’s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preferences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among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available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instructional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methods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0"/>
              </a:spcBef>
            </a:pPr>
            <a:r>
              <a:rPr sz="1200" dirty="0">
                <a:latin typeface="Times New Roman"/>
                <a:cs typeface="Times New Roman"/>
              </a:rPr>
              <a:t>Most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adults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years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education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result,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10" dirty="0">
                <a:latin typeface="Times New Roman"/>
                <a:cs typeface="Times New Roman"/>
              </a:rPr>
              <a:t>great </a:t>
            </a:r>
            <a:r>
              <a:rPr sz="1200" dirty="0">
                <a:latin typeface="Times New Roman"/>
                <a:cs typeface="Times New Roman"/>
              </a:rPr>
              <a:t>deal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prefer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information,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Theses </a:t>
            </a:r>
            <a:r>
              <a:rPr sz="1200" dirty="0">
                <a:latin typeface="Times New Roman"/>
                <a:cs typeface="Times New Roman"/>
              </a:rPr>
              <a:t>reflective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preferences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quite</a:t>
            </a:r>
            <a:r>
              <a:rPr sz="1200" spc="-10" dirty="0">
                <a:latin typeface="Times New Roman"/>
                <a:cs typeface="Times New Roman"/>
              </a:rPr>
              <a:t> readily.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33147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Preceptees’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preferred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ascertained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observing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they </a:t>
            </a:r>
            <a:r>
              <a:rPr sz="1200" dirty="0">
                <a:latin typeface="Times New Roman"/>
                <a:cs typeface="Times New Roman"/>
              </a:rPr>
              <a:t>respond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example: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read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before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attempting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it.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Others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see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more.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b="1" i="1" dirty="0">
                <a:latin typeface="Times New Roman"/>
                <a:cs typeface="Times New Roman"/>
              </a:rPr>
              <a:t>hear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it.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want </a:t>
            </a:r>
            <a:r>
              <a:rPr sz="1200" b="1" i="1" spc="-10" dirty="0">
                <a:latin typeface="Times New Roman"/>
                <a:cs typeface="Times New Roman"/>
              </a:rPr>
              <a:t>hands-</a:t>
            </a:r>
            <a:r>
              <a:rPr sz="1200" b="1" i="1" dirty="0">
                <a:latin typeface="Times New Roman"/>
                <a:cs typeface="Times New Roman"/>
              </a:rPr>
              <a:t>on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practice before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attempt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procedure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 </a:t>
            </a:r>
            <a:r>
              <a:rPr sz="1200" spc="-10" dirty="0">
                <a:latin typeface="Times New Roman"/>
                <a:cs typeface="Times New Roman"/>
              </a:rPr>
              <a:t>patient.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Listening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offer 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clues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regarding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prefer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learn.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55079"/>
            <a:ext cx="5742305" cy="143383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238760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Designates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teaching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methods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suitable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for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learning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needs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and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compatible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with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25" dirty="0">
                <a:latin typeface="Times New Roman"/>
                <a:cs typeface="Times New Roman"/>
              </a:rPr>
              <a:t>the </a:t>
            </a:r>
            <a:r>
              <a:rPr sz="1200" b="1" dirty="0">
                <a:latin typeface="Times New Roman"/>
                <a:cs typeface="Times New Roman"/>
              </a:rPr>
              <a:t>preceptee’s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preferences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00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nature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suggest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materials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appropriate.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0096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selected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method(s)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obtain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desired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knowledge, </a:t>
            </a:r>
            <a:r>
              <a:rPr sz="1200" dirty="0">
                <a:latin typeface="Times New Roman"/>
                <a:cs typeface="Times New Roman"/>
              </a:rPr>
              <a:t>skills,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attitudes,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actual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performing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behavior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identified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10" dirty="0">
                <a:latin typeface="Times New Roman"/>
                <a:cs typeface="Times New Roman"/>
              </a:rPr>
              <a:t> need.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1032</Words>
  <Application>Microsoft Office PowerPoint</Application>
  <PresentationFormat>Custom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Symbol</vt:lpstr>
      <vt:lpstr>Times New Roman</vt:lpstr>
      <vt:lpstr>Office Theme</vt:lpstr>
      <vt:lpstr>Preceptor Responsibilities “Planner of Learning Experiences”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2023-03-23T16:20:46Z</dcterms:created>
  <dcterms:modified xsi:type="dcterms:W3CDTF">2023-03-23T16:21:31Z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