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7772400" cy="3683000"/>
  <p:notesSz cx="7772400" cy="3683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02" y="3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1023620"/>
            <a:ext cx="6606540" cy="693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1849120"/>
            <a:ext cx="5440680" cy="825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759460"/>
            <a:ext cx="3380994" cy="2179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759460"/>
            <a:ext cx="3380994" cy="2179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39672" y="313791"/>
            <a:ext cx="2293055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898245"/>
            <a:ext cx="5887084" cy="165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3070860"/>
            <a:ext cx="2487168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3070860"/>
            <a:ext cx="1787652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3070860"/>
            <a:ext cx="1787652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143510">
              <a:lnSpc>
                <a:spcPts val="1610"/>
              </a:lnSpc>
              <a:spcBef>
                <a:spcPts val="210"/>
              </a:spcBef>
            </a:pPr>
            <a:r>
              <a:rPr dirty="0"/>
              <a:t>Preceptor</a:t>
            </a:r>
            <a:r>
              <a:rPr spc="-80" dirty="0"/>
              <a:t> </a:t>
            </a:r>
            <a:r>
              <a:rPr spc="-10" dirty="0"/>
              <a:t>Responsibilities </a:t>
            </a:r>
            <a:r>
              <a:rPr dirty="0"/>
              <a:t>“Assessor</a:t>
            </a:r>
            <a:r>
              <a:rPr spc="-55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dirty="0"/>
              <a:t>Learning</a:t>
            </a:r>
            <a:r>
              <a:rPr spc="-50" dirty="0"/>
              <a:t> </a:t>
            </a:r>
            <a:r>
              <a:rPr spc="-10" dirty="0"/>
              <a:t>Needs”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/>
              <a:t>The</a:t>
            </a:r>
            <a:r>
              <a:rPr spc="-10" dirty="0"/>
              <a:t> </a:t>
            </a:r>
            <a:r>
              <a:rPr dirty="0"/>
              <a:t>preceptor’s</a:t>
            </a:r>
            <a:r>
              <a:rPr spc="-5" dirty="0"/>
              <a:t> </a:t>
            </a:r>
            <a:r>
              <a:rPr dirty="0"/>
              <a:t>third</a:t>
            </a:r>
            <a:r>
              <a:rPr spc="-10" dirty="0"/>
              <a:t> </a:t>
            </a:r>
            <a:r>
              <a:rPr dirty="0"/>
              <a:t>primary</a:t>
            </a:r>
            <a:r>
              <a:rPr spc="-5" dirty="0"/>
              <a:t> </a:t>
            </a:r>
            <a:r>
              <a:rPr dirty="0"/>
              <a:t>role</a:t>
            </a:r>
            <a:r>
              <a:rPr spc="-10" dirty="0"/>
              <a:t> </a:t>
            </a:r>
            <a:r>
              <a:rPr dirty="0"/>
              <a:t>is</a:t>
            </a:r>
            <a:r>
              <a:rPr spc="-10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serve</a:t>
            </a:r>
            <a:r>
              <a:rPr spc="-10" dirty="0"/>
              <a:t> </a:t>
            </a:r>
            <a:r>
              <a:rPr dirty="0"/>
              <a:t>as</a:t>
            </a:r>
            <a:r>
              <a:rPr spc="-10" dirty="0"/>
              <a:t> </a:t>
            </a:r>
            <a:r>
              <a:rPr dirty="0"/>
              <a:t>an</a:t>
            </a:r>
            <a:r>
              <a:rPr spc="-5" dirty="0"/>
              <a:t> </a:t>
            </a:r>
            <a:r>
              <a:rPr dirty="0"/>
              <a:t>educator</a:t>
            </a:r>
            <a:r>
              <a:rPr spc="-5" dirty="0"/>
              <a:t> </a:t>
            </a:r>
            <a:r>
              <a:rPr dirty="0"/>
              <a:t>for</a:t>
            </a:r>
            <a:r>
              <a:rPr spc="-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preceptee.</a:t>
            </a:r>
            <a:r>
              <a:rPr spc="-5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dirty="0"/>
              <a:t>educator</a:t>
            </a:r>
            <a:r>
              <a:rPr spc="-10" dirty="0"/>
              <a:t> </a:t>
            </a:r>
            <a:r>
              <a:rPr spc="-20" dirty="0"/>
              <a:t>role </a:t>
            </a:r>
            <a:r>
              <a:rPr dirty="0"/>
              <a:t>encompasses</a:t>
            </a:r>
            <a:r>
              <a:rPr spc="-15" dirty="0"/>
              <a:t> </a:t>
            </a:r>
            <a:r>
              <a:rPr dirty="0"/>
              <a:t>4</a:t>
            </a:r>
            <a:r>
              <a:rPr spc="-5" dirty="0"/>
              <a:t> </a:t>
            </a:r>
            <a:r>
              <a:rPr dirty="0"/>
              <a:t>subroles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dirty="0"/>
              <a:t>educational </a:t>
            </a:r>
            <a:r>
              <a:rPr spc="-10" dirty="0"/>
              <a:t>process:</a:t>
            </a:r>
          </a:p>
          <a:p>
            <a:pPr marL="469265" indent="-227965">
              <a:lnSpc>
                <a:spcPts val="143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pc="-10" dirty="0"/>
              <a:t>Assessment</a:t>
            </a: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pc="-10" dirty="0"/>
              <a:t>Planning</a:t>
            </a: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pc="-10" dirty="0"/>
              <a:t>Implementation</a:t>
            </a: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pc="-10" dirty="0"/>
              <a:t>Evaluation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pc="-10" dirty="0"/>
          </a:p>
          <a:p>
            <a:pPr marL="12700" marR="46990">
              <a:lnSpc>
                <a:spcPts val="1380"/>
              </a:lnSpc>
            </a:pPr>
            <a:r>
              <a:rPr dirty="0"/>
              <a:t>The</a:t>
            </a:r>
            <a:r>
              <a:rPr spc="-20" dirty="0"/>
              <a:t> </a:t>
            </a:r>
            <a:r>
              <a:rPr dirty="0"/>
              <a:t>first</a:t>
            </a:r>
            <a:r>
              <a:rPr spc="-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these</a:t>
            </a:r>
            <a:r>
              <a:rPr spc="-5" dirty="0"/>
              <a:t> </a:t>
            </a:r>
            <a:r>
              <a:rPr dirty="0"/>
              <a:t>subroles,</a:t>
            </a:r>
            <a:r>
              <a:rPr spc="-15" dirty="0"/>
              <a:t> </a:t>
            </a:r>
            <a:r>
              <a:rPr dirty="0"/>
              <a:t>assessor</a:t>
            </a:r>
            <a:r>
              <a:rPr spc="-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learning</a:t>
            </a:r>
            <a:r>
              <a:rPr spc="-5" dirty="0"/>
              <a:t> </a:t>
            </a:r>
            <a:r>
              <a:rPr dirty="0"/>
              <a:t>needs,</a:t>
            </a:r>
            <a:r>
              <a:rPr spc="-15" dirty="0"/>
              <a:t> </a:t>
            </a:r>
            <a:r>
              <a:rPr dirty="0"/>
              <a:t>involves</a:t>
            </a:r>
            <a:r>
              <a:rPr spc="-5" dirty="0"/>
              <a:t> </a:t>
            </a:r>
            <a:r>
              <a:rPr dirty="0"/>
              <a:t>helping</a:t>
            </a:r>
            <a:r>
              <a:rPr spc="-10" dirty="0"/>
              <a:t> </a:t>
            </a:r>
            <a:r>
              <a:rPr dirty="0"/>
              <a:t>preceptees</a:t>
            </a:r>
            <a:r>
              <a:rPr spc="-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spc="-10" dirty="0"/>
              <a:t>determine </a:t>
            </a:r>
            <a:r>
              <a:rPr dirty="0"/>
              <a:t>their</a:t>
            </a:r>
            <a:r>
              <a:rPr spc="-10" dirty="0"/>
              <a:t> </a:t>
            </a:r>
            <a:r>
              <a:rPr dirty="0"/>
              <a:t>learning</a:t>
            </a:r>
            <a:r>
              <a:rPr spc="-10" dirty="0"/>
              <a:t> </a:t>
            </a:r>
            <a:r>
              <a:rPr dirty="0"/>
              <a:t>needs</a:t>
            </a:r>
            <a:r>
              <a:rPr spc="-10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orientation</a:t>
            </a:r>
            <a:r>
              <a:rPr spc="-5" dirty="0"/>
              <a:t> </a:t>
            </a:r>
            <a:r>
              <a:rPr spc="-10" dirty="0"/>
              <a:t>program.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74649"/>
            <a:ext cx="5928995" cy="293560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67310">
              <a:lnSpc>
                <a:spcPts val="1380"/>
              </a:lnSpc>
              <a:spcBef>
                <a:spcPts val="195"/>
              </a:spcBef>
            </a:pPr>
            <a:r>
              <a:rPr sz="1200" b="1" i="1" dirty="0">
                <a:latin typeface="Times New Roman"/>
                <a:cs typeface="Times New Roman"/>
              </a:rPr>
              <a:t>A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nonlearning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need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deficiencies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neither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attributable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nor </a:t>
            </a:r>
            <a:r>
              <a:rPr sz="1200" dirty="0">
                <a:latin typeface="Times New Roman"/>
                <a:cs typeface="Times New Roman"/>
              </a:rPr>
              <a:t>solved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instruction.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Examples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nonlearning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caused </a:t>
            </a:r>
            <a:r>
              <a:rPr sz="1200" dirty="0">
                <a:latin typeface="Times New Roman"/>
                <a:cs typeface="Times New Roman"/>
              </a:rPr>
              <a:t>by any 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following: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3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Preoccupation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personal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home.</a:t>
            </a:r>
            <a:endParaRPr sz="1200">
              <a:latin typeface="Times New Roman"/>
              <a:cs typeface="Times New Roman"/>
            </a:endParaRPr>
          </a:p>
          <a:p>
            <a:pPr marL="469265" marR="182245" indent="-228600">
              <a:lnSpc>
                <a:spcPts val="1390"/>
              </a:lnSpc>
              <a:spcBef>
                <a:spcPts val="1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Environmental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factors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job-</a:t>
            </a:r>
            <a:r>
              <a:rPr sz="1200" dirty="0">
                <a:latin typeface="Times New Roman"/>
                <a:cs typeface="Times New Roman"/>
              </a:rPr>
              <a:t>related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anxiety,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cluttered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workspace,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noise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agency.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ts val="142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Health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illness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lack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sufficient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sleep.</a:t>
            </a:r>
            <a:endParaRPr sz="1200">
              <a:latin typeface="Times New Roman"/>
              <a:cs typeface="Times New Roman"/>
            </a:endParaRPr>
          </a:p>
          <a:p>
            <a:pPr marL="469265" marR="58419" indent="-228600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Attitude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lack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motivation,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unwillingness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assume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for </a:t>
            </a:r>
            <a:r>
              <a:rPr sz="1200" dirty="0">
                <a:latin typeface="Times New Roman"/>
                <a:cs typeface="Times New Roman"/>
              </a:rPr>
              <a:t>learning,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ineffective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relationships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authority</a:t>
            </a:r>
            <a:r>
              <a:rPr sz="1200" spc="-10" dirty="0">
                <a:latin typeface="Times New Roman"/>
                <a:cs typeface="Times New Roman"/>
              </a:rPr>
              <a:t> figures.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ts val="143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Influence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drugs or </a:t>
            </a:r>
            <a:r>
              <a:rPr sz="1200" spc="-10" dirty="0">
                <a:latin typeface="Times New Roman"/>
                <a:cs typeface="Times New Roman"/>
              </a:rPr>
              <a:t>alcohol.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Unrealistically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heavy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10" dirty="0">
                <a:latin typeface="Times New Roman"/>
                <a:cs typeface="Times New Roman"/>
              </a:rPr>
              <a:t> assignments.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Lack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equipment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supplies.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Conflicting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demands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 time,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attention,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responsibility.</a:t>
            </a:r>
            <a:endParaRPr sz="1200">
              <a:latin typeface="Times New Roman"/>
              <a:cs typeface="Times New Roman"/>
            </a:endParaRPr>
          </a:p>
          <a:p>
            <a:pPr marL="469265" marR="5080" indent="-228600">
              <a:lnSpc>
                <a:spcPts val="1380"/>
              </a:lnSpc>
              <a:spcBef>
                <a:spcPts val="1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Nonlearning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often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addressed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during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proctorship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may </a:t>
            </a:r>
            <a:r>
              <a:rPr sz="1200" dirty="0">
                <a:latin typeface="Times New Roman"/>
                <a:cs typeface="Times New Roman"/>
              </a:rPr>
              <a:t>interfere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secure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support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nurse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manager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resolve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nonlearning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needs.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73430"/>
            <a:ext cx="5645150" cy="734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primary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concern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meeting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genuine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needs.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examples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distinguish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learning </a:t>
            </a:r>
            <a:r>
              <a:rPr sz="1200" dirty="0">
                <a:latin typeface="Times New Roman"/>
                <a:cs typeface="Times New Roman"/>
              </a:rPr>
              <a:t>interests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nonlearning </a:t>
            </a:r>
            <a:r>
              <a:rPr sz="1200" spc="-10" dirty="0">
                <a:latin typeface="Times New Roman"/>
                <a:cs typeface="Times New Roman"/>
              </a:rPr>
              <a:t>needs?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35203"/>
            <a:ext cx="5939790" cy="198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Formulates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mutually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agreed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on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priority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learning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needs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with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preceptee</a:t>
            </a:r>
            <a:endParaRPr sz="1200">
              <a:latin typeface="Times New Roman"/>
              <a:cs typeface="Times New Roman"/>
            </a:endParaRPr>
          </a:p>
          <a:p>
            <a:pPr marL="12700" marR="24384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equal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importance.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over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because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represent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 </a:t>
            </a:r>
            <a:r>
              <a:rPr sz="1200" spc="-10" dirty="0">
                <a:latin typeface="Times New Roman"/>
                <a:cs typeface="Times New Roman"/>
              </a:rPr>
              <a:t>factors: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Times New Roman"/>
              <a:cs typeface="Times New Roman"/>
            </a:endParaRPr>
          </a:p>
          <a:p>
            <a:pPr marL="469265" marR="5080" indent="-228600">
              <a:lnSpc>
                <a:spcPts val="138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Fatal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Failure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result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serious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harm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life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or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member.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example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CPR. 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other examples?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Symbol"/>
              <a:buChar char=""/>
            </a:pPr>
            <a:endParaRPr sz="1200">
              <a:latin typeface="Times New Roman"/>
              <a:cs typeface="Times New Roman"/>
            </a:endParaRPr>
          </a:p>
          <a:p>
            <a:pPr marL="469265" marR="34925" indent="-227965">
              <a:lnSpc>
                <a:spcPct val="958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Fundamental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represents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fundamental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essential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competent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given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example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administration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medications.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examples?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403974"/>
            <a:ext cx="5662930" cy="268414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0665" marR="5080" indent="-227965">
              <a:lnSpc>
                <a:spcPts val="1380"/>
              </a:lnSpc>
              <a:spcBef>
                <a:spcPts val="19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Frequent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reflects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performed </a:t>
            </a:r>
            <a:r>
              <a:rPr sz="1200" dirty="0">
                <a:latin typeface="Times New Roman"/>
                <a:cs typeface="Times New Roman"/>
              </a:rPr>
              <a:t>frequently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specific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example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care </a:t>
            </a:r>
            <a:r>
              <a:rPr sz="1200" dirty="0">
                <a:latin typeface="Times New Roman"/>
                <a:cs typeface="Times New Roman"/>
              </a:rPr>
              <a:t>nurses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knowledgeable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hemodynamic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monitoring.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some </a:t>
            </a:r>
            <a:r>
              <a:rPr sz="1200" dirty="0">
                <a:latin typeface="Times New Roman"/>
                <a:cs typeface="Times New Roman"/>
              </a:rPr>
              <a:t>other </a:t>
            </a:r>
            <a:r>
              <a:rPr sz="1200" spc="-10" dirty="0">
                <a:latin typeface="Times New Roman"/>
                <a:cs typeface="Times New Roman"/>
              </a:rPr>
              <a:t>examples?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"/>
            </a:pPr>
            <a:endParaRPr sz="1200">
              <a:latin typeface="Times New Roman"/>
              <a:cs typeface="Times New Roman"/>
            </a:endParaRPr>
          </a:p>
          <a:p>
            <a:pPr marL="240665" marR="26034" indent="-227965">
              <a:lnSpc>
                <a:spcPct val="96000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Fixed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specific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frame.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 example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nurses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reassigned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inpatient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units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division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adapt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home 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 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service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scheduled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commence.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examples?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 marL="240665" marR="10160" indent="-227965">
              <a:lnSpc>
                <a:spcPts val="1380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Facility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mandated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healthcare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facility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program.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example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healthcare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agency’s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learn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function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disaster.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example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facility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requirements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meet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compliance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standards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those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Joint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Commission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Occupational </a:t>
            </a:r>
            <a:r>
              <a:rPr sz="1200" dirty="0">
                <a:latin typeface="Times New Roman"/>
                <a:cs typeface="Times New Roman"/>
              </a:rPr>
              <a:t>Health.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examples?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73430"/>
            <a:ext cx="5866130" cy="10845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importance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differently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them.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together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effectively,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negotiate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reach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consensus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over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others.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46545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55079"/>
            <a:ext cx="5876290" cy="1312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Performance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Criteria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Identifies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outcomes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orientation/preceptor</a:t>
            </a:r>
            <a:r>
              <a:rPr sz="1200" spc="-10" dirty="0">
                <a:latin typeface="Times New Roman"/>
                <a:cs typeface="Times New Roman"/>
              </a:rPr>
              <a:t> program.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Specifies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means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determining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needs.</a:t>
            </a:r>
            <a:endParaRPr sz="120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380"/>
              </a:lnSpc>
              <a:spcBef>
                <a:spcPts val="1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Determines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current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level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outcomes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orientation.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3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Distinguishes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nonlearning</a:t>
            </a:r>
            <a:r>
              <a:rPr sz="1200" spc="-10" dirty="0">
                <a:latin typeface="Times New Roman"/>
                <a:cs typeface="Times New Roman"/>
              </a:rPr>
              <a:t> needs.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Formulates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mutually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agreed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preceptee.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35800"/>
            <a:ext cx="5913120" cy="2528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Identifies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all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expected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outcomes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orientation/preceptor</a:t>
            </a:r>
            <a:r>
              <a:rPr sz="1200" b="1" spc="-10" dirty="0">
                <a:latin typeface="Times New Roman"/>
                <a:cs typeface="Times New Roman"/>
              </a:rPr>
              <a:t> program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Agencies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types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communicate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staff.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typically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originate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various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levels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within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organization.</a:t>
            </a:r>
            <a:endParaRPr sz="1200">
              <a:latin typeface="Times New Roman"/>
              <a:cs typeface="Times New Roman"/>
            </a:endParaRPr>
          </a:p>
          <a:p>
            <a:pPr marL="469265" marR="194945" indent="-228600">
              <a:lnSpc>
                <a:spcPts val="1380"/>
              </a:lnSpc>
              <a:spcBef>
                <a:spcPts val="8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policies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procedures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human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resource’s </a:t>
            </a:r>
            <a:r>
              <a:rPr sz="1200" dirty="0">
                <a:latin typeface="Times New Roman"/>
                <a:cs typeface="Times New Roman"/>
              </a:rPr>
              <a:t>objectives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reflect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 at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organization-</a:t>
            </a:r>
            <a:r>
              <a:rPr sz="1200" spc="-20" dirty="0">
                <a:latin typeface="Times New Roman"/>
                <a:cs typeface="Times New Roman"/>
              </a:rPr>
              <a:t>wide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employees. 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 </a:t>
            </a:r>
            <a:r>
              <a:rPr sz="1200" spc="-10" dirty="0">
                <a:latin typeface="Times New Roman"/>
                <a:cs typeface="Times New Roman"/>
              </a:rPr>
              <a:t>example?</a:t>
            </a:r>
            <a:endParaRPr sz="1200">
              <a:latin typeface="Times New Roman"/>
              <a:cs typeface="Times New Roman"/>
            </a:endParaRPr>
          </a:p>
          <a:p>
            <a:pPr marL="469265" marR="26670" indent="-227965">
              <a:lnSpc>
                <a:spcPct val="96000"/>
              </a:lnSpc>
              <a:spcBef>
                <a:spcPts val="4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nursing/therapy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policies,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procedures,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protocols,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standards,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guidelines,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developed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reflect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particular </a:t>
            </a:r>
            <a:r>
              <a:rPr sz="1200" dirty="0">
                <a:latin typeface="Times New Roman"/>
                <a:cs typeface="Times New Roman"/>
              </a:rPr>
              <a:t>department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service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agency.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 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example?</a:t>
            </a:r>
            <a:endParaRPr sz="1200">
              <a:latin typeface="Times New Roman"/>
              <a:cs typeface="Times New Roman"/>
            </a:endParaRPr>
          </a:p>
          <a:p>
            <a:pPr marL="469265" marR="27305" indent="-227965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Many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healthcare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agencies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also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pertain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</a:t>
            </a:r>
            <a:r>
              <a:rPr sz="1200" dirty="0">
                <a:latin typeface="Times New Roman"/>
                <a:cs typeface="Times New Roman"/>
              </a:rPr>
              <a:t>specific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department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example?</a:t>
            </a:r>
            <a:endParaRPr sz="1200">
              <a:latin typeface="Times New Roman"/>
              <a:cs typeface="Times New Roman"/>
            </a:endParaRPr>
          </a:p>
          <a:p>
            <a:pPr marL="469265" marR="22225" indent="-227965">
              <a:lnSpc>
                <a:spcPts val="1380"/>
              </a:lnSpc>
              <a:spcBef>
                <a:spcPts val="8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addition,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also 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 unique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position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she 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 has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hired.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 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 </a:t>
            </a:r>
            <a:r>
              <a:rPr sz="1200" spc="-10" dirty="0">
                <a:latin typeface="Times New Roman"/>
                <a:cs typeface="Times New Roman"/>
              </a:rPr>
              <a:t>example?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54165"/>
            <a:ext cx="5845175" cy="200469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Compiling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important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everyone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participates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in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orientation/preceptor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program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(preceptee,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coworkers,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managers,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educators) </a:t>
            </a:r>
            <a:r>
              <a:rPr sz="1200" dirty="0">
                <a:latin typeface="Times New Roman"/>
                <a:cs typeface="Times New Roman"/>
              </a:rPr>
              <a:t>has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same set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 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 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 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end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Friction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frustration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arise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individual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holds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those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others.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examined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ensure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 </a:t>
            </a:r>
            <a:r>
              <a:rPr sz="1200" spc="-10" dirty="0">
                <a:latin typeface="Times New Roman"/>
                <a:cs typeface="Times New Roman"/>
              </a:rPr>
              <a:t>follows: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 </a:t>
            </a:r>
            <a:r>
              <a:rPr sz="1200" spc="-20" dirty="0">
                <a:latin typeface="Times New Roman"/>
                <a:cs typeface="Times New Roman"/>
              </a:rPr>
              <a:t>site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Written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(rather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just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someone’s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opinion)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Inclusive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essential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job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Stated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clear,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unambiguous,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observable,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measurable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terms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52945"/>
            <a:ext cx="5536565" cy="734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assess </a:t>
            </a:r>
            <a:r>
              <a:rPr sz="1200" spc="-10" dirty="0">
                <a:latin typeface="Times New Roman"/>
                <a:cs typeface="Times New Roman"/>
              </a:rPr>
              <a:t>preceptees?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Verify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complete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outcomes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new </a:t>
            </a:r>
            <a:r>
              <a:rPr sz="1200" dirty="0">
                <a:latin typeface="Times New Roman"/>
                <a:cs typeface="Times New Roman"/>
              </a:rPr>
              <a:t>employees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secure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copies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 missing </a:t>
            </a:r>
            <a:r>
              <a:rPr sz="1200" spc="-10" dirty="0">
                <a:latin typeface="Times New Roman"/>
                <a:cs typeface="Times New Roman"/>
              </a:rPr>
              <a:t>elements).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95440"/>
            <a:ext cx="5853430" cy="3087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Specifies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at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least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4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means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for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determining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preceptee’s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learning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needs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program,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exist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discrepancy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new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 role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currently 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 </a:t>
            </a:r>
            <a:r>
              <a:rPr sz="1200" spc="-2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present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 gap </a:t>
            </a:r>
            <a:r>
              <a:rPr sz="1200" spc="-10" dirty="0">
                <a:latin typeface="Times New Roman"/>
                <a:cs typeface="Times New Roman"/>
              </a:rPr>
              <a:t>exists.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reflect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something.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45085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Think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 ways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determine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spc="-10" dirty="0">
                <a:latin typeface="Times New Roman"/>
                <a:cs typeface="Times New Roman"/>
              </a:rPr>
              <a:t>orientation.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3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Ask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perceive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needs.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Question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about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experiences.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Observe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preceptees’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actual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performance.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Encourage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questions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time.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Listen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carefully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nature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number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questions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ask.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Review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verbally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preceptees.</a:t>
            </a:r>
            <a:endParaRPr sz="1200">
              <a:latin typeface="Times New Roman"/>
              <a:cs typeface="Times New Roman"/>
            </a:endParaRPr>
          </a:p>
          <a:p>
            <a:pPr marL="469265" marR="699135" indent="-227965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Ask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 to complete a </a:t>
            </a:r>
            <a:r>
              <a:rPr sz="1200" spc="-10" dirty="0">
                <a:latin typeface="Times New Roman"/>
                <a:cs typeface="Times New Roman"/>
              </a:rPr>
              <a:t>self-</a:t>
            </a:r>
            <a:r>
              <a:rPr sz="1200" dirty="0">
                <a:latin typeface="Times New Roman"/>
                <a:cs typeface="Times New Roman"/>
              </a:rPr>
              <a:t>assessment related 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set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orientation expectations.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15314"/>
            <a:ext cx="5879465" cy="160909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131445">
              <a:lnSpc>
                <a:spcPts val="1380"/>
              </a:lnSpc>
              <a:spcBef>
                <a:spcPts val="195"/>
              </a:spcBef>
            </a:pPr>
            <a:r>
              <a:rPr sz="1200" b="1" dirty="0">
                <a:latin typeface="Times New Roman"/>
                <a:cs typeface="Times New Roman"/>
              </a:rPr>
              <a:t>Determines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preceptee’s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current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level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performance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relative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to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expected</a:t>
            </a:r>
            <a:r>
              <a:rPr sz="1200" b="1" spc="-10" dirty="0">
                <a:latin typeface="Times New Roman"/>
                <a:cs typeface="Times New Roman"/>
              </a:rPr>
              <a:t> outcomes </a:t>
            </a:r>
            <a:r>
              <a:rPr sz="1200" b="1" dirty="0">
                <a:latin typeface="Times New Roman"/>
                <a:cs typeface="Times New Roman"/>
              </a:rPr>
              <a:t>for</a:t>
            </a:r>
            <a:r>
              <a:rPr sz="1200" b="1" spc="-10" dirty="0">
                <a:latin typeface="Times New Roman"/>
                <a:cs typeface="Times New Roman"/>
              </a:rPr>
              <a:t> orientation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00"/>
              </a:lnSpc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tools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12700" marR="4318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document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agency’s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important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their </a:t>
            </a:r>
            <a:r>
              <a:rPr sz="1200" dirty="0">
                <a:latin typeface="Times New Roman"/>
                <a:cs typeface="Times New Roman"/>
              </a:rPr>
              <a:t>job.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could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this?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demonstrate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already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various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agency </a:t>
            </a:r>
            <a:r>
              <a:rPr sz="1200" dirty="0">
                <a:latin typeface="Times New Roman"/>
                <a:cs typeface="Times New Roman"/>
              </a:rPr>
              <a:t>expects,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 exists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area because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 gap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desired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spc="-10" dirty="0">
                <a:latin typeface="Times New Roman"/>
                <a:cs typeface="Times New Roman"/>
              </a:rPr>
              <a:t>current performance.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93916"/>
            <a:ext cx="5913120" cy="178562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64135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focuses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attention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exist.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orientation/preceptor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program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thereby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guided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focusing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further </a:t>
            </a:r>
            <a:r>
              <a:rPr sz="1200" dirty="0">
                <a:latin typeface="Times New Roman"/>
                <a:cs typeface="Times New Roman"/>
              </a:rPr>
              <a:t>instruction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provided.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assessing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current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level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keep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same </a:t>
            </a:r>
            <a:r>
              <a:rPr sz="1200" spc="-10" dirty="0">
                <a:latin typeface="Times New Roman"/>
                <a:cs typeface="Times New Roman"/>
              </a:rPr>
              <a:t>orientee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levels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 perform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competent, </a:t>
            </a:r>
            <a:r>
              <a:rPr sz="1200" dirty="0">
                <a:latin typeface="Times New Roman"/>
                <a:cs typeface="Times New Roman"/>
              </a:rPr>
              <a:t>proficient,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level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familiar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novice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or </a:t>
            </a:r>
            <a:r>
              <a:rPr sz="1200" spc="-10" dirty="0">
                <a:latin typeface="Times New Roman"/>
                <a:cs typeface="Times New Roman"/>
              </a:rPr>
              <a:t>advanced-</a:t>
            </a:r>
            <a:r>
              <a:rPr sz="1200" dirty="0">
                <a:latin typeface="Times New Roman"/>
                <a:cs typeface="Times New Roman"/>
              </a:rPr>
              <a:t>beginner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level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 the situation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 unfamiliar to 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experience. As a result, </a:t>
            </a:r>
            <a:r>
              <a:rPr sz="1200" spc="-10" dirty="0">
                <a:latin typeface="Times New Roman"/>
                <a:cs typeface="Times New Roman"/>
              </a:rPr>
              <a:t>various </a:t>
            </a:r>
            <a:r>
              <a:rPr sz="1200" dirty="0">
                <a:latin typeface="Times New Roman"/>
                <a:cs typeface="Times New Roman"/>
              </a:rPr>
              <a:t>areas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assessments 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reveal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divergent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uniform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levels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performance.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example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this?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35203"/>
            <a:ext cx="5866130" cy="2134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Distinguishes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between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learning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and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nonlearning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needs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assessing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distinguish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interests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nonlearning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needs.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339725">
              <a:lnSpc>
                <a:spcPts val="1380"/>
              </a:lnSpc>
            </a:pPr>
            <a:r>
              <a:rPr sz="1200" b="1" i="1" dirty="0">
                <a:latin typeface="Times New Roman"/>
                <a:cs typeface="Times New Roman"/>
              </a:rPr>
              <a:t>A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learning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need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exits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gap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desired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current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remedied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 form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instruction.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needs </a:t>
            </a:r>
            <a:r>
              <a:rPr sz="1200" dirty="0">
                <a:latin typeface="Times New Roman"/>
                <a:cs typeface="Times New Roman"/>
              </a:rPr>
              <a:t>constitute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essential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areas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outcomes 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that </a:t>
            </a:r>
            <a:r>
              <a:rPr sz="1200" dirty="0">
                <a:latin typeface="Times New Roman"/>
                <a:cs typeface="Times New Roman"/>
              </a:rPr>
              <a:t>employee’s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10" dirty="0">
                <a:latin typeface="Times New Roman"/>
                <a:cs typeface="Times New Roman"/>
              </a:rPr>
              <a:t> program.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177800" algn="just">
              <a:lnSpc>
                <a:spcPts val="1380"/>
              </a:lnSpc>
            </a:pPr>
            <a:r>
              <a:rPr sz="1200" b="1" i="1" dirty="0">
                <a:latin typeface="Times New Roman"/>
                <a:cs typeface="Times New Roman"/>
              </a:rPr>
              <a:t>A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learning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interest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topic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desires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learn </a:t>
            </a:r>
            <a:r>
              <a:rPr sz="1200" dirty="0">
                <a:latin typeface="Times New Roman"/>
                <a:cs typeface="Times New Roman"/>
              </a:rPr>
              <a:t>about,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outcomes 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program.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examples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interests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needs?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1502</Words>
  <Application>Microsoft Office PowerPoint</Application>
  <PresentationFormat>Custom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Symbol</vt:lpstr>
      <vt:lpstr>Times New Roman</vt:lpstr>
      <vt:lpstr>Office Theme</vt:lpstr>
      <vt:lpstr>Preceptor Responsibilities “Assessor of Learning Needs”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2023-03-23T16:19:12Z</dcterms:created>
  <dcterms:modified xsi:type="dcterms:W3CDTF">2023-03-23T16:20:10Z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