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3263900"/>
  <p:notesSz cx="7772400" cy="32639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4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962596"/>
            <a:ext cx="6606540" cy="652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1738884"/>
            <a:ext cx="5440680" cy="77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714184"/>
            <a:ext cx="3380994" cy="2049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714184"/>
            <a:ext cx="3380994" cy="2049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1586" y="373431"/>
            <a:ext cx="2209226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957884"/>
            <a:ext cx="5852795" cy="1468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2887789"/>
            <a:ext cx="2487168" cy="155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2887789"/>
            <a:ext cx="1787652" cy="155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2887789"/>
            <a:ext cx="1787652" cy="155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3335" marR="5080" indent="100965">
              <a:lnSpc>
                <a:spcPts val="1610"/>
              </a:lnSpc>
              <a:spcBef>
                <a:spcPts val="210"/>
              </a:spcBef>
            </a:pPr>
            <a:r>
              <a:rPr dirty="0"/>
              <a:t>Preceptor</a:t>
            </a:r>
            <a:r>
              <a:rPr spc="-80" dirty="0"/>
              <a:t> </a:t>
            </a:r>
            <a:r>
              <a:rPr spc="-10" dirty="0"/>
              <a:t>Responsibilities “Facilitator</a:t>
            </a:r>
            <a:r>
              <a:rPr spc="5" dirty="0"/>
              <a:t> </a:t>
            </a:r>
            <a:r>
              <a:rPr dirty="0"/>
              <a:t>of</a:t>
            </a:r>
            <a:r>
              <a:rPr spc="10" dirty="0"/>
              <a:t> </a:t>
            </a:r>
            <a:r>
              <a:rPr spc="-10" dirty="0"/>
              <a:t>Socialization”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/>
              <a:t>The</a:t>
            </a:r>
            <a:r>
              <a:rPr spc="-20" dirty="0"/>
              <a:t> </a:t>
            </a:r>
            <a:r>
              <a:rPr dirty="0"/>
              <a:t>preceptor’s</a:t>
            </a:r>
            <a:r>
              <a:rPr spc="-10" dirty="0"/>
              <a:t> </a:t>
            </a:r>
            <a:r>
              <a:rPr dirty="0"/>
              <a:t>second</a:t>
            </a:r>
            <a:r>
              <a:rPr spc="-15" dirty="0"/>
              <a:t> </a:t>
            </a:r>
            <a:r>
              <a:rPr dirty="0"/>
              <a:t>primary</a:t>
            </a:r>
            <a:r>
              <a:rPr spc="-10" dirty="0"/>
              <a:t> </a:t>
            </a:r>
            <a:r>
              <a:rPr dirty="0"/>
              <a:t>role</a:t>
            </a:r>
            <a:r>
              <a:rPr spc="-1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facilitate</a:t>
            </a:r>
            <a:r>
              <a:rPr spc="-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socialization</a:t>
            </a:r>
            <a:r>
              <a:rPr spc="-10" dirty="0"/>
              <a:t> </a:t>
            </a:r>
            <a:r>
              <a:rPr dirty="0"/>
              <a:t>or</a:t>
            </a:r>
            <a:r>
              <a:rPr spc="-5" dirty="0"/>
              <a:t> </a:t>
            </a:r>
            <a:r>
              <a:rPr dirty="0"/>
              <a:t>integration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preceptees </a:t>
            </a:r>
            <a:r>
              <a:rPr dirty="0"/>
              <a:t>with</a:t>
            </a:r>
            <a:r>
              <a:rPr spc="-5" dirty="0"/>
              <a:t> </a:t>
            </a:r>
            <a:r>
              <a:rPr dirty="0"/>
              <a:t>their</a:t>
            </a:r>
            <a:r>
              <a:rPr spc="-5" dirty="0"/>
              <a:t> </a:t>
            </a:r>
            <a:r>
              <a:rPr dirty="0"/>
              <a:t>new</a:t>
            </a:r>
            <a:r>
              <a:rPr spc="-10" dirty="0"/>
              <a:t> </a:t>
            </a:r>
            <a:r>
              <a:rPr dirty="0"/>
              <a:t>place of</a:t>
            </a:r>
            <a:r>
              <a:rPr spc="-10" dirty="0"/>
              <a:t> </a:t>
            </a:r>
            <a:r>
              <a:rPr dirty="0"/>
              <a:t>employment</a:t>
            </a:r>
            <a:r>
              <a:rPr spc="-5" dirty="0"/>
              <a:t> </a:t>
            </a:r>
            <a:r>
              <a:rPr dirty="0"/>
              <a:t>and </a:t>
            </a:r>
            <a:r>
              <a:rPr spc="-10" dirty="0"/>
              <a:t>coworkers.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b="1" dirty="0">
                <a:latin typeface="Times New Roman"/>
                <a:cs typeface="Times New Roman"/>
              </a:rPr>
              <a:t>Performance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Criteria</a:t>
            </a:r>
          </a:p>
          <a:p>
            <a:pPr marL="469265" indent="-227965">
              <a:lnSpc>
                <a:spcPct val="100000"/>
              </a:lnSpc>
              <a:spcBef>
                <a:spcPts val="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Recognizes</a:t>
            </a:r>
            <a:r>
              <a:rPr spc="-10" dirty="0"/>
              <a:t> </a:t>
            </a:r>
            <a:r>
              <a:rPr dirty="0"/>
              <a:t>elements</a:t>
            </a:r>
            <a:r>
              <a:rPr spc="-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current</a:t>
            </a:r>
            <a:r>
              <a:rPr spc="-5" dirty="0"/>
              <a:t> </a:t>
            </a:r>
            <a:r>
              <a:rPr dirty="0"/>
              <a:t>situation</a:t>
            </a:r>
            <a:r>
              <a:rPr spc="-5" dirty="0"/>
              <a:t> </a:t>
            </a:r>
            <a:r>
              <a:rPr dirty="0"/>
              <a:t>that</a:t>
            </a:r>
            <a:r>
              <a:rPr spc="-10" dirty="0"/>
              <a:t> </a:t>
            </a:r>
            <a:r>
              <a:rPr dirty="0"/>
              <a:t>may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dirty="0"/>
              <a:t>new</a:t>
            </a:r>
            <a:r>
              <a:rPr spc="-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a </a:t>
            </a:r>
            <a:r>
              <a:rPr spc="-10" dirty="0"/>
              <a:t>preceptee.</a:t>
            </a: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Demonstrates</a:t>
            </a:r>
            <a:r>
              <a:rPr spc="-15" dirty="0"/>
              <a:t> </a:t>
            </a:r>
            <a:r>
              <a:rPr dirty="0"/>
              <a:t>how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assist</a:t>
            </a:r>
            <a:r>
              <a:rPr spc="-5" dirty="0"/>
              <a:t> </a:t>
            </a:r>
            <a:r>
              <a:rPr dirty="0"/>
              <a:t>preceptees in</a:t>
            </a:r>
            <a:r>
              <a:rPr spc="-5" dirty="0"/>
              <a:t> </a:t>
            </a:r>
            <a:r>
              <a:rPr dirty="0"/>
              <a:t>each</a:t>
            </a:r>
            <a:r>
              <a:rPr spc="-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the 4</a:t>
            </a:r>
            <a:r>
              <a:rPr spc="-5" dirty="0"/>
              <a:t> </a:t>
            </a:r>
            <a:r>
              <a:rPr dirty="0"/>
              <a:t>phases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reality </a:t>
            </a:r>
            <a:r>
              <a:rPr spc="-10" dirty="0"/>
              <a:t>shock.</a:t>
            </a:r>
          </a:p>
          <a:p>
            <a:pPr marL="469265" marR="28575" indent="-228600">
              <a:lnSpc>
                <a:spcPts val="1390"/>
              </a:lnSpc>
              <a:spcBef>
                <a:spcPts val="114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Demonstrates</a:t>
            </a:r>
            <a:r>
              <a:rPr spc="-20" dirty="0"/>
              <a:t> </a:t>
            </a:r>
            <a:r>
              <a:rPr dirty="0"/>
              <a:t>how</a:t>
            </a:r>
            <a:r>
              <a:rPr spc="-1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assist</a:t>
            </a:r>
            <a:r>
              <a:rPr spc="-10" dirty="0"/>
              <a:t> </a:t>
            </a:r>
            <a:r>
              <a:rPr dirty="0"/>
              <a:t>preceptees</a:t>
            </a:r>
            <a:r>
              <a:rPr spc="-1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integrating</a:t>
            </a:r>
            <a:r>
              <a:rPr spc="-10" dirty="0"/>
              <a:t> </a:t>
            </a:r>
            <a:r>
              <a:rPr dirty="0"/>
              <a:t>socially</a:t>
            </a:r>
            <a:r>
              <a:rPr spc="-1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professionally</a:t>
            </a:r>
            <a:r>
              <a:rPr spc="-10" dirty="0"/>
              <a:t> </a:t>
            </a:r>
            <a:r>
              <a:rPr dirty="0"/>
              <a:t>as</a:t>
            </a:r>
            <a:r>
              <a:rPr spc="-5" dirty="0"/>
              <a:t> </a:t>
            </a:r>
            <a:r>
              <a:rPr spc="-10" dirty="0"/>
              <a:t>staff members.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14400"/>
            <a:ext cx="5853430" cy="1785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Brainstorm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possible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elements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enter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orientation.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number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challenges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preceptees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adjust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circumstances,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easy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 overwhelmed.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example,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children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preoccupied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secure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reliable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coincide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schedule.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905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Think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own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Describe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felt.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 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 </a:t>
            </a:r>
            <a:r>
              <a:rPr sz="1200" spc="-25" dirty="0">
                <a:latin typeface="Times New Roman"/>
                <a:cs typeface="Times New Roman"/>
              </a:rPr>
              <a:t>you </a:t>
            </a:r>
            <a:r>
              <a:rPr sz="1200" dirty="0">
                <a:latin typeface="Times New Roman"/>
                <a:cs typeface="Times New Roman"/>
              </a:rPr>
              <a:t>trying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adjust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time? 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circumstances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 </a:t>
            </a:r>
            <a:r>
              <a:rPr sz="1200" spc="-10" dirty="0">
                <a:latin typeface="Times New Roman"/>
                <a:cs typeface="Times New Roman"/>
              </a:rPr>
              <a:t>learning </a:t>
            </a:r>
            <a:r>
              <a:rPr sz="1200" dirty="0">
                <a:latin typeface="Times New Roman"/>
                <a:cs typeface="Times New Roman"/>
              </a:rPr>
              <a:t>readiness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needs?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72820"/>
            <a:ext cx="5964555" cy="16103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Depending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cope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circumstances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their </a:t>
            </a:r>
            <a:r>
              <a:rPr sz="1200" dirty="0">
                <a:latin typeface="Times New Roman"/>
                <a:cs typeface="Times New Roman"/>
              </a:rPr>
              <a:t>readiness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learn.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1048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making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adjustments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them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“fit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welcomed.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6451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social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accepted,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respected, </a:t>
            </a:r>
            <a:r>
              <a:rPr sz="1200" dirty="0">
                <a:latin typeface="Times New Roman"/>
                <a:cs typeface="Times New Roman"/>
              </a:rPr>
              <a:t>welcomed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supported?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92696"/>
            <a:ext cx="4235450" cy="1325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 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introduce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10" dirty="0">
                <a:latin typeface="Times New Roman"/>
                <a:cs typeface="Times New Roman"/>
              </a:rPr>
              <a:t> groups?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Coworkers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team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Coworkers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teams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departments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interact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with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Agency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resources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(payroll,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fiscal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etc)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Managerial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administrative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staff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groups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pertinent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department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13790"/>
            <a:ext cx="5920740" cy="2377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 you accomplish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following?</a:t>
            </a:r>
            <a:endParaRPr sz="1200">
              <a:latin typeface="Times New Roman"/>
              <a:cs typeface="Times New Roman"/>
            </a:endParaRPr>
          </a:p>
          <a:p>
            <a:pPr marL="469265" marR="337820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Acquaint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unwritten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rules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within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organization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Relate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departments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social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norms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workplace</a:t>
            </a:r>
            <a:endParaRPr sz="1200">
              <a:latin typeface="Times New Roman"/>
              <a:cs typeface="Times New Roman"/>
            </a:endParaRPr>
          </a:p>
          <a:p>
            <a:pPr marL="469265" marR="535940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Institute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manner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outside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orientee’s department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90"/>
              </a:lnSpc>
              <a:spcBef>
                <a:spcPts val="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Communicate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peers,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supervisors,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managers,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physicians,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unlicensed</a:t>
            </a:r>
            <a:r>
              <a:rPr sz="1200" spc="-10" dirty="0">
                <a:latin typeface="Times New Roman"/>
                <a:cs typeface="Times New Roman"/>
              </a:rPr>
              <a:t> staff, </a:t>
            </a:r>
            <a:r>
              <a:rPr sz="1200" dirty="0">
                <a:latin typeface="Times New Roman"/>
                <a:cs typeface="Times New Roman"/>
              </a:rPr>
              <a:t>support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volunteers,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relevant </a:t>
            </a:r>
            <a:r>
              <a:rPr sz="1200" spc="-10" dirty="0">
                <a:latin typeface="Times New Roman"/>
                <a:cs typeface="Times New Roman"/>
              </a:rPr>
              <a:t>groups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advantage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professional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growth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advancement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2006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453</Words>
  <Application>Microsoft Office PowerPoint</Application>
  <PresentationFormat>Custom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Symbol</vt:lpstr>
      <vt:lpstr>Times New Roman</vt:lpstr>
      <vt:lpstr>Office Theme</vt:lpstr>
      <vt:lpstr>Preceptor Responsibilities “Facilitator of Socialization”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2023-03-23T16:17:43Z</dcterms:created>
  <dcterms:modified xsi:type="dcterms:W3CDTF">2023-03-23T16:18:35Z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