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7772400" cy="4832350"/>
  <p:notesSz cx="7772400" cy="48323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40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60604" y="623316"/>
            <a:ext cx="265119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706116"/>
            <a:ext cx="5440680" cy="1208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111440"/>
            <a:ext cx="3380994" cy="31893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111440"/>
            <a:ext cx="3380994" cy="31893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2773" y="214401"/>
            <a:ext cx="2006853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798855"/>
            <a:ext cx="5887084" cy="22009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4494085"/>
            <a:ext cx="2487168" cy="2416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4494085"/>
            <a:ext cx="1787652" cy="2416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4494085"/>
            <a:ext cx="1787652" cy="2416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/>
              <a:t>Chapter</a:t>
            </a:r>
            <a:r>
              <a:rPr sz="4800" spc="-175" dirty="0"/>
              <a:t> </a:t>
            </a:r>
            <a:r>
              <a:rPr sz="4800" spc="-50" dirty="0"/>
              <a:t>5</a:t>
            </a:r>
            <a:endParaRPr sz="4800"/>
          </a:p>
        </p:txBody>
      </p:sp>
      <p:sp>
        <p:nvSpPr>
          <p:cNvPr id="3" name="object 3"/>
          <p:cNvSpPr txBox="1"/>
          <p:nvPr/>
        </p:nvSpPr>
        <p:spPr>
          <a:xfrm>
            <a:off x="1841337" y="2025396"/>
            <a:ext cx="4090035" cy="1457325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12700" marR="5080" indent="745490">
              <a:lnSpc>
                <a:spcPts val="5510"/>
              </a:lnSpc>
              <a:spcBef>
                <a:spcPts val="450"/>
              </a:spcBef>
            </a:pPr>
            <a:r>
              <a:rPr sz="4800" b="1" spc="-10" dirty="0">
                <a:latin typeface="Times New Roman"/>
                <a:cs typeface="Times New Roman"/>
              </a:rPr>
              <a:t>Preceptor Responsibilities</a:t>
            </a:r>
            <a:endParaRPr sz="4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476884" marR="5080" indent="-464184">
              <a:lnSpc>
                <a:spcPts val="1610"/>
              </a:lnSpc>
              <a:spcBef>
                <a:spcPts val="210"/>
              </a:spcBef>
            </a:pPr>
            <a:r>
              <a:rPr dirty="0"/>
              <a:t>Preceptor</a:t>
            </a:r>
            <a:r>
              <a:rPr spc="-80" dirty="0"/>
              <a:t> </a:t>
            </a:r>
            <a:r>
              <a:rPr spc="-10" dirty="0"/>
              <a:t>Responsibilities </a:t>
            </a:r>
            <a:r>
              <a:rPr dirty="0"/>
              <a:t>“Role</a:t>
            </a:r>
            <a:r>
              <a:rPr spc="-45" dirty="0"/>
              <a:t> </a:t>
            </a:r>
            <a:r>
              <a:rPr spc="-10" dirty="0"/>
              <a:t>Model”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/>
              <a:t>A</a:t>
            </a:r>
            <a:r>
              <a:rPr spc="-10" dirty="0"/>
              <a:t> </a:t>
            </a:r>
            <a:r>
              <a:rPr dirty="0"/>
              <a:t>role</a:t>
            </a:r>
            <a:r>
              <a:rPr spc="-5" dirty="0"/>
              <a:t> </a:t>
            </a:r>
            <a:r>
              <a:rPr dirty="0"/>
              <a:t>model</a:t>
            </a:r>
            <a:r>
              <a:rPr spc="-5" dirty="0"/>
              <a:t> </a:t>
            </a:r>
            <a:r>
              <a:rPr dirty="0"/>
              <a:t>is</a:t>
            </a:r>
            <a:r>
              <a:rPr spc="-5" dirty="0"/>
              <a:t> </a:t>
            </a:r>
            <a:r>
              <a:rPr dirty="0"/>
              <a:t>an</a:t>
            </a:r>
            <a:r>
              <a:rPr spc="-10" dirty="0"/>
              <a:t> </a:t>
            </a:r>
            <a:r>
              <a:rPr dirty="0"/>
              <a:t>individual</a:t>
            </a:r>
            <a:r>
              <a:rPr spc="-5" dirty="0"/>
              <a:t> </a:t>
            </a:r>
            <a:r>
              <a:rPr dirty="0"/>
              <a:t>who</a:t>
            </a:r>
            <a:r>
              <a:rPr spc="-5" dirty="0"/>
              <a:t> </a:t>
            </a:r>
            <a:r>
              <a:rPr dirty="0"/>
              <a:t>exemplifies</a:t>
            </a:r>
            <a:r>
              <a:rPr spc="-5" dirty="0"/>
              <a:t> </a:t>
            </a:r>
            <a:r>
              <a:rPr dirty="0"/>
              <a:t>through his</a:t>
            </a:r>
            <a:r>
              <a:rPr spc="-5" dirty="0"/>
              <a:t> </a:t>
            </a:r>
            <a:r>
              <a:rPr dirty="0"/>
              <a:t>or</a:t>
            </a:r>
            <a:r>
              <a:rPr spc="-10" dirty="0"/>
              <a:t> </a:t>
            </a:r>
            <a:r>
              <a:rPr dirty="0"/>
              <a:t>her</a:t>
            </a:r>
            <a:r>
              <a:rPr spc="-5" dirty="0"/>
              <a:t> </a:t>
            </a:r>
            <a:r>
              <a:rPr dirty="0"/>
              <a:t>behavior</a:t>
            </a:r>
            <a:r>
              <a:rPr spc="-5" dirty="0"/>
              <a:t> </a:t>
            </a:r>
            <a:r>
              <a:rPr dirty="0"/>
              <a:t>how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specific</a:t>
            </a:r>
            <a:r>
              <a:rPr spc="-5" dirty="0"/>
              <a:t> </a:t>
            </a:r>
            <a:r>
              <a:rPr dirty="0"/>
              <a:t>role</a:t>
            </a:r>
            <a:r>
              <a:rPr spc="-5" dirty="0"/>
              <a:t> </a:t>
            </a:r>
            <a:r>
              <a:rPr spc="-25" dirty="0"/>
              <a:t>is </a:t>
            </a:r>
            <a:r>
              <a:rPr dirty="0"/>
              <a:t>to be </a:t>
            </a:r>
            <a:r>
              <a:rPr spc="-10" dirty="0"/>
              <a:t>enacted.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b="1" dirty="0">
                <a:latin typeface="Times New Roman"/>
                <a:cs typeface="Times New Roman"/>
              </a:rPr>
              <a:t>Performance</a:t>
            </a:r>
            <a:r>
              <a:rPr b="1" spc="-20" dirty="0">
                <a:latin typeface="Times New Roman"/>
                <a:cs typeface="Times New Roman"/>
              </a:rPr>
              <a:t> </a:t>
            </a:r>
            <a:r>
              <a:rPr b="1" spc="-10" dirty="0">
                <a:latin typeface="Times New Roman"/>
                <a:cs typeface="Times New Roman"/>
              </a:rPr>
              <a:t>Criteria</a:t>
            </a:r>
          </a:p>
          <a:p>
            <a:pPr marL="469265" marR="327025" indent="-227965">
              <a:lnSpc>
                <a:spcPts val="1380"/>
              </a:lnSpc>
              <a:spcBef>
                <a:spcPts val="11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Provides</a:t>
            </a:r>
            <a:r>
              <a:rPr spc="-10" dirty="0"/>
              <a:t> </a:t>
            </a:r>
            <a:r>
              <a:rPr dirty="0"/>
              <a:t>patient</a:t>
            </a:r>
            <a:r>
              <a:rPr spc="-10" dirty="0"/>
              <a:t> </a:t>
            </a:r>
            <a:r>
              <a:rPr dirty="0"/>
              <a:t>care</a:t>
            </a:r>
            <a:r>
              <a:rPr spc="-5" dirty="0"/>
              <a:t> </a:t>
            </a:r>
            <a:r>
              <a:rPr dirty="0"/>
              <a:t>services</a:t>
            </a:r>
            <a:r>
              <a:rPr spc="-10" dirty="0"/>
              <a:t> </a:t>
            </a:r>
            <a:r>
              <a:rPr dirty="0"/>
              <a:t>according</a:t>
            </a:r>
            <a:r>
              <a:rPr spc="-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established</a:t>
            </a:r>
            <a:r>
              <a:rPr spc="-10" dirty="0"/>
              <a:t> </a:t>
            </a:r>
            <a:r>
              <a:rPr dirty="0"/>
              <a:t>agency,</a:t>
            </a:r>
            <a:r>
              <a:rPr spc="-5" dirty="0"/>
              <a:t> </a:t>
            </a:r>
            <a:r>
              <a:rPr dirty="0"/>
              <a:t>department</a:t>
            </a:r>
            <a:r>
              <a:rPr spc="-1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spc="-20" dirty="0"/>
              <a:t>unit </a:t>
            </a:r>
            <a:r>
              <a:rPr spc="-10" dirty="0"/>
              <a:t>standards.</a:t>
            </a:r>
          </a:p>
          <a:p>
            <a:pPr marL="469265" marR="521334" indent="-227965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Fulfills</a:t>
            </a:r>
            <a:r>
              <a:rPr spc="-10" dirty="0"/>
              <a:t> </a:t>
            </a:r>
            <a:r>
              <a:rPr dirty="0"/>
              <a:t>duties</a:t>
            </a:r>
            <a:r>
              <a:rPr spc="-10" dirty="0"/>
              <a:t> </a:t>
            </a:r>
            <a:r>
              <a:rPr dirty="0"/>
              <a:t>according</a:t>
            </a:r>
            <a:r>
              <a:rPr spc="-20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established</a:t>
            </a:r>
            <a:r>
              <a:rPr spc="-5" dirty="0"/>
              <a:t> </a:t>
            </a:r>
            <a:r>
              <a:rPr dirty="0"/>
              <a:t>agency,</a:t>
            </a:r>
            <a:r>
              <a:rPr spc="-10" dirty="0"/>
              <a:t> </a:t>
            </a:r>
            <a:r>
              <a:rPr dirty="0"/>
              <a:t>department</a:t>
            </a:r>
            <a:r>
              <a:rPr spc="-10" dirty="0"/>
              <a:t> </a:t>
            </a:r>
            <a:r>
              <a:rPr dirty="0"/>
              <a:t>and</a:t>
            </a:r>
            <a:r>
              <a:rPr spc="-10" dirty="0"/>
              <a:t> </a:t>
            </a:r>
            <a:r>
              <a:rPr dirty="0"/>
              <a:t>unit</a:t>
            </a:r>
            <a:r>
              <a:rPr spc="-10" dirty="0"/>
              <a:t> </a:t>
            </a:r>
            <a:r>
              <a:rPr dirty="0"/>
              <a:t>policies</a:t>
            </a:r>
            <a:r>
              <a:rPr spc="-5" dirty="0"/>
              <a:t> </a:t>
            </a:r>
            <a:r>
              <a:rPr spc="-25" dirty="0"/>
              <a:t>and </a:t>
            </a:r>
            <a:r>
              <a:rPr spc="-10" dirty="0"/>
              <a:t>procedures.</a:t>
            </a:r>
          </a:p>
          <a:p>
            <a:pPr marL="469265" indent="-227965">
              <a:lnSpc>
                <a:spcPts val="1430"/>
              </a:lnSpc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Demonstrates</a:t>
            </a:r>
            <a:r>
              <a:rPr spc="-10" dirty="0"/>
              <a:t> </a:t>
            </a:r>
            <a:r>
              <a:rPr dirty="0"/>
              <a:t>safe</a:t>
            </a:r>
            <a:r>
              <a:rPr spc="-5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correct</a:t>
            </a:r>
            <a:r>
              <a:rPr spc="-5" dirty="0"/>
              <a:t> </a:t>
            </a:r>
            <a:r>
              <a:rPr dirty="0"/>
              <a:t>operation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equipment</a:t>
            </a:r>
            <a:r>
              <a:rPr spc="-5" dirty="0"/>
              <a:t> </a:t>
            </a:r>
            <a:r>
              <a:rPr dirty="0"/>
              <a:t>used</a:t>
            </a:r>
            <a:r>
              <a:rPr spc="-5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</a:t>
            </a:r>
            <a:r>
              <a:rPr spc="-20" dirty="0"/>
              <a:t>job.</a:t>
            </a:r>
          </a:p>
          <a:p>
            <a:pPr marL="469265" indent="-227965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Uses</a:t>
            </a:r>
            <a:r>
              <a:rPr spc="-20" dirty="0"/>
              <a:t> </a:t>
            </a:r>
            <a:r>
              <a:rPr dirty="0"/>
              <a:t>resources</a:t>
            </a:r>
            <a:r>
              <a:rPr spc="-10" dirty="0"/>
              <a:t> </a:t>
            </a:r>
            <a:r>
              <a:rPr dirty="0"/>
              <a:t>effectively,</a:t>
            </a:r>
            <a:r>
              <a:rPr spc="-5" dirty="0"/>
              <a:t> </a:t>
            </a:r>
            <a:r>
              <a:rPr dirty="0"/>
              <a:t>appropriately,</a:t>
            </a:r>
            <a:r>
              <a:rPr spc="-10" dirty="0"/>
              <a:t> </a:t>
            </a:r>
            <a:r>
              <a:rPr dirty="0"/>
              <a:t>and</a:t>
            </a:r>
            <a:r>
              <a:rPr spc="-15" dirty="0"/>
              <a:t> </a:t>
            </a:r>
            <a:r>
              <a:rPr spc="-10" dirty="0"/>
              <a:t>efficiently.</a:t>
            </a:r>
          </a:p>
          <a:p>
            <a:pPr marL="469265" indent="-227965">
              <a:lnSpc>
                <a:spcPct val="100000"/>
              </a:lnSpc>
              <a:spcBef>
                <a:spcPts val="3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Maintains</a:t>
            </a:r>
            <a:r>
              <a:rPr spc="-20" dirty="0"/>
              <a:t> </a:t>
            </a:r>
            <a:r>
              <a:rPr dirty="0"/>
              <a:t>effective</a:t>
            </a:r>
            <a:r>
              <a:rPr spc="-10" dirty="0"/>
              <a:t> </a:t>
            </a:r>
            <a:r>
              <a:rPr dirty="0"/>
              <a:t>working</a:t>
            </a:r>
            <a:r>
              <a:rPr spc="-10" dirty="0"/>
              <a:t> </a:t>
            </a:r>
            <a:r>
              <a:rPr dirty="0"/>
              <a:t>relationships</a:t>
            </a:r>
            <a:r>
              <a:rPr spc="-10" dirty="0"/>
              <a:t> </a:t>
            </a:r>
            <a:r>
              <a:rPr dirty="0"/>
              <a:t>with</a:t>
            </a:r>
            <a:r>
              <a:rPr spc="-5" dirty="0"/>
              <a:t> </a:t>
            </a:r>
            <a:r>
              <a:rPr dirty="0"/>
              <a:t>all</a:t>
            </a:r>
            <a:r>
              <a:rPr spc="-10" dirty="0"/>
              <a:t> </a:t>
            </a:r>
            <a:r>
              <a:rPr dirty="0"/>
              <a:t>members</a:t>
            </a:r>
            <a:r>
              <a:rPr spc="-10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healthcare</a:t>
            </a:r>
            <a:r>
              <a:rPr spc="-5" dirty="0"/>
              <a:t> </a:t>
            </a:r>
            <a:r>
              <a:rPr spc="-10" dirty="0"/>
              <a:t>team.</a:t>
            </a:r>
          </a:p>
          <a:p>
            <a:pPr marL="469265" indent="-227965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/>
              <a:t>Documents</a:t>
            </a:r>
            <a:r>
              <a:rPr spc="-20" dirty="0"/>
              <a:t> </a:t>
            </a:r>
            <a:r>
              <a:rPr dirty="0"/>
              <a:t>related</a:t>
            </a:r>
            <a:r>
              <a:rPr spc="-1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established</a:t>
            </a:r>
            <a:r>
              <a:rPr spc="-10" dirty="0"/>
              <a:t> </a:t>
            </a:r>
            <a:r>
              <a:rPr dirty="0"/>
              <a:t>practice</a:t>
            </a:r>
            <a:r>
              <a:rPr spc="-5" dirty="0"/>
              <a:t> </a:t>
            </a:r>
            <a:r>
              <a:rPr dirty="0"/>
              <a:t>standards,</a:t>
            </a:r>
            <a:r>
              <a:rPr spc="-15" dirty="0"/>
              <a:t> </a:t>
            </a:r>
            <a:r>
              <a:rPr dirty="0"/>
              <a:t>policies,</a:t>
            </a:r>
            <a:r>
              <a:rPr spc="-15" dirty="0"/>
              <a:t> </a:t>
            </a:r>
            <a:r>
              <a:rPr dirty="0"/>
              <a:t>procedures,</a:t>
            </a:r>
            <a:r>
              <a:rPr spc="-2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spc="-10" dirty="0"/>
              <a:t>protocols.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274040"/>
            <a:ext cx="5943600" cy="248666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15367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Familiarize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yourself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policies,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procedures,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protocols,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standards,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equipment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used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your </a:t>
            </a:r>
            <a:r>
              <a:rPr sz="1200" dirty="0">
                <a:latin typeface="Times New Roman"/>
                <a:cs typeface="Times New Roman"/>
              </a:rPr>
              <a:t>department.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Verify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understanding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each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documents.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Ensure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work </a:t>
            </a:r>
            <a:r>
              <a:rPr sz="1200" dirty="0">
                <a:latin typeface="Times New Roman"/>
                <a:cs typeface="Times New Roman"/>
              </a:rPr>
              <a:t>practices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consistent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 </a:t>
            </a:r>
            <a:r>
              <a:rPr sz="1200" spc="-10" dirty="0">
                <a:latin typeface="Times New Roman"/>
                <a:cs typeface="Times New Roman"/>
              </a:rPr>
              <a:t>materials.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resources 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available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them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 </a:t>
            </a:r>
            <a:r>
              <a:rPr sz="1200" spc="-10" dirty="0">
                <a:latin typeface="Times New Roman"/>
                <a:cs typeface="Times New Roman"/>
              </a:rPr>
              <a:t>resolve </a:t>
            </a:r>
            <a:r>
              <a:rPr sz="1200" dirty="0">
                <a:latin typeface="Times New Roman"/>
                <a:cs typeface="Times New Roman"/>
              </a:rPr>
              <a:t>problems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questions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arise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during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employment.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Make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list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resources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and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available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staff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 how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these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services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resources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may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contacted.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Prepare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 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shared with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your </a:t>
            </a:r>
            <a:r>
              <a:rPr sz="1200" spc="-10" dirty="0">
                <a:latin typeface="Times New Roman"/>
                <a:cs typeface="Times New Roman"/>
              </a:rPr>
              <a:t>preceptees.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466090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New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employees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need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know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who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 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their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team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how to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contact them. Prepare </a:t>
            </a:r>
            <a:r>
              <a:rPr sz="1200" spc="-20" dirty="0">
                <a:latin typeface="Times New Roman"/>
                <a:cs typeface="Times New Roman"/>
              </a:rPr>
              <a:t>this </a:t>
            </a:r>
            <a:r>
              <a:rPr sz="1200" dirty="0">
                <a:latin typeface="Times New Roman"/>
                <a:cs typeface="Times New Roman"/>
              </a:rPr>
              <a:t>information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that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can be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shared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with </a:t>
            </a:r>
            <a:r>
              <a:rPr sz="1200" spc="-10" dirty="0">
                <a:latin typeface="Times New Roman"/>
                <a:cs typeface="Times New Roman"/>
              </a:rPr>
              <a:t>preceptees.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 marR="542925">
              <a:lnSpc>
                <a:spcPts val="1380"/>
              </a:lnSpc>
            </a:pPr>
            <a:r>
              <a:rPr sz="1200" dirty="0">
                <a:latin typeface="Times New Roman"/>
                <a:cs typeface="Times New Roman"/>
              </a:rPr>
              <a:t>Alspach,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JoAnn.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"Chapter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4."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From</a:t>
            </a:r>
            <a:r>
              <a:rPr sz="1200" i="1" spc="-2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Staff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Nurse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to</a:t>
            </a:r>
            <a:r>
              <a:rPr sz="1200" i="1" spc="-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Preceptor:</a:t>
            </a:r>
            <a:r>
              <a:rPr sz="1200" i="1" spc="-15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A</a:t>
            </a:r>
            <a:r>
              <a:rPr sz="1200" i="1" spc="-10" dirty="0">
                <a:latin typeface="Times New Roman"/>
                <a:cs typeface="Times New Roman"/>
              </a:rPr>
              <a:t> </a:t>
            </a:r>
            <a:r>
              <a:rPr sz="1200" i="1" dirty="0">
                <a:latin typeface="Times New Roman"/>
                <a:cs typeface="Times New Roman"/>
              </a:rPr>
              <a:t>Preceptor</a:t>
            </a:r>
            <a:r>
              <a:rPr sz="1200" i="1" spc="-10" dirty="0">
                <a:latin typeface="Times New Roman"/>
                <a:cs typeface="Times New Roman"/>
              </a:rPr>
              <a:t> Development </a:t>
            </a:r>
            <a:r>
              <a:rPr sz="1200" i="1" dirty="0">
                <a:latin typeface="Times New Roman"/>
                <a:cs typeface="Times New Roman"/>
              </a:rPr>
              <a:t>Program</a:t>
            </a:r>
            <a:r>
              <a:rPr sz="1200" dirty="0">
                <a:latin typeface="Times New Roman"/>
                <a:cs typeface="Times New Roman"/>
              </a:rPr>
              <a:t>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Aliso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Viejo,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CA: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AACN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Critical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Care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Publication,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2000.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N.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pag.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Print.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272</Words>
  <Application>Microsoft Office PowerPoint</Application>
  <PresentationFormat>Custom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Symbol</vt:lpstr>
      <vt:lpstr>Times New Roman</vt:lpstr>
      <vt:lpstr>Office Theme</vt:lpstr>
      <vt:lpstr>Chapter 5</vt:lpstr>
      <vt:lpstr>Preceptor Responsibilities “Role Model”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Word - Preceptor Development Training Program Outline</dc:title>
  <dc:creator>watson</dc:creator>
  <cp:lastModifiedBy>McKinnon, Leandrea</cp:lastModifiedBy>
  <cp:revision>1</cp:revision>
  <dcterms:created xsi:type="dcterms:W3CDTF">2023-03-23T16:14:03Z</dcterms:created>
  <dcterms:modified xsi:type="dcterms:W3CDTF">2023-03-23T16:16:51Z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2013-05-16T00:00:00Z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2023-03-23T00:00:00Z</vt:filetime>
  </property>
  <property fmtid="{D5CDD505-2E9C-101B-9397-08002B2CF9AE}" pid="5" name="Producer">
    <vt:lpwstr>Acrobat Distiller 8.0.0 (Windows)</vt:lpwstr>
  </property>
</Properties>
</file>