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772400" cy="5130800"/>
  <p:notesSz cx="7772400" cy="5130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53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60604" y="146240"/>
            <a:ext cx="265119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528316"/>
            <a:ext cx="5440680" cy="1128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038415"/>
            <a:ext cx="3380994" cy="29798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038415"/>
            <a:ext cx="3380994" cy="29798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1983" y="214401"/>
            <a:ext cx="2948432" cy="602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2772" y="1143787"/>
            <a:ext cx="6087109" cy="2955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4198810"/>
            <a:ext cx="2487168" cy="2257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4198810"/>
            <a:ext cx="1787652" cy="2257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4198810"/>
            <a:ext cx="1787652" cy="2257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Chapter</a:t>
            </a:r>
            <a:r>
              <a:rPr sz="4800" spc="-175" dirty="0"/>
              <a:t> </a:t>
            </a:r>
            <a:r>
              <a:rPr sz="4800" spc="-50" dirty="0"/>
              <a:t>4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224970" y="1548320"/>
            <a:ext cx="5323205" cy="21590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lnSpc>
                <a:spcPct val="95800"/>
              </a:lnSpc>
              <a:spcBef>
                <a:spcPts val="340"/>
              </a:spcBef>
              <a:tabLst>
                <a:tab pos="3108960" algn="l"/>
              </a:tabLst>
            </a:pPr>
            <a:r>
              <a:rPr sz="4800" b="1" spc="-10" dirty="0">
                <a:latin typeface="Times New Roman"/>
                <a:cs typeface="Times New Roman"/>
              </a:rPr>
              <a:t>Differences</a:t>
            </a:r>
            <a:r>
              <a:rPr sz="4800" b="1" dirty="0">
                <a:latin typeface="Times New Roman"/>
                <a:cs typeface="Times New Roman"/>
              </a:rPr>
              <a:t>	</a:t>
            </a:r>
            <a:r>
              <a:rPr sz="4800" b="1" spc="-10" dirty="0">
                <a:latin typeface="Times New Roman"/>
                <a:cs typeface="Times New Roman"/>
              </a:rPr>
              <a:t>Between </a:t>
            </a:r>
            <a:r>
              <a:rPr sz="4800" b="1" dirty="0">
                <a:latin typeface="Times New Roman"/>
                <a:cs typeface="Times New Roman"/>
              </a:rPr>
              <a:t>Preceptor &amp;</a:t>
            </a:r>
            <a:r>
              <a:rPr sz="4800" b="1" spc="-5" dirty="0">
                <a:latin typeface="Times New Roman"/>
                <a:cs typeface="Times New Roman"/>
              </a:rPr>
              <a:t> </a:t>
            </a:r>
            <a:r>
              <a:rPr sz="4800" b="1" spc="-10" dirty="0">
                <a:latin typeface="Times New Roman"/>
                <a:cs typeface="Times New Roman"/>
              </a:rPr>
              <a:t>Staff Member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1983" y="214401"/>
            <a:ext cx="29476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Differences</a:t>
            </a:r>
            <a:r>
              <a:rPr spc="-35" dirty="0"/>
              <a:t> </a:t>
            </a:r>
            <a:r>
              <a:rPr dirty="0"/>
              <a:t>between</a:t>
            </a:r>
            <a:r>
              <a:rPr spc="-30" dirty="0"/>
              <a:t> </a:t>
            </a:r>
            <a:r>
              <a:rPr dirty="0"/>
              <a:t>Preceptor</a:t>
            </a:r>
            <a:r>
              <a:rPr spc="-35" dirty="0"/>
              <a:t> </a:t>
            </a:r>
            <a:r>
              <a:rPr dirty="0"/>
              <a:t>&amp;</a:t>
            </a:r>
            <a:r>
              <a:rPr spc="-35" dirty="0"/>
              <a:t> </a:t>
            </a:r>
            <a:r>
              <a:rPr spc="-10" dirty="0"/>
              <a:t>Staff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593876"/>
            <a:ext cx="5933440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number 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ways.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be </a:t>
            </a:r>
            <a:r>
              <a:rPr sz="1200" dirty="0">
                <a:latin typeface="Times New Roman"/>
                <a:cs typeface="Times New Roman"/>
              </a:rPr>
              <a:t>acknowledged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prevent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conflicts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preceptors.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42772" y="1143787"/>
          <a:ext cx="6080760" cy="2955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3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6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1610">
                <a:tc>
                  <a:txBody>
                    <a:bodyPr/>
                    <a:lstStyle/>
                    <a:p>
                      <a:pPr marL="67945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Feature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Staff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Values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Preceptor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Values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Primary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Role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Care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provider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ts val="14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Coordinator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care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provided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Teacher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caregiving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ts val="14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Teacher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care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provider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Recipient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Service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Patient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family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ts val="14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Assigned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unit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department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staff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(preceptee)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15">
                <a:tc>
                  <a:txBody>
                    <a:bodyPr/>
                    <a:lstStyle/>
                    <a:p>
                      <a:pPr marL="67945" marR="389890">
                        <a:lnSpc>
                          <a:spcPts val="138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Type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Service Provided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Direct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Continual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ts val="1395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Holistic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Indirect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Intermittent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ts val="1395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Selected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aspects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980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Responsible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for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Patient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family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unit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Preceptee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370840" indent="-228600">
                        <a:lnSpc>
                          <a:spcPts val="1380"/>
                        </a:lnSpc>
                        <a:spcBef>
                          <a:spcPts val="4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Care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by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preceptee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patient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family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unit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marL="67945" marR="584200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Workload Contribution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Full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Partial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Priorities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marR="272415" indent="-228600">
                        <a:lnSpc>
                          <a:spcPts val="139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Safe,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efficient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effective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patient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care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services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marR="92710" indent="-228600">
                        <a:lnSpc>
                          <a:spcPts val="139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Preceptee’s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learning,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competency,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orientation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1700" y="4434357"/>
            <a:ext cx="5405755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64833"/>
            <a:ext cx="5941695" cy="232219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469265" marR="110489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create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conflict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relationship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“do </a:t>
            </a:r>
            <a:r>
              <a:rPr sz="1200" dirty="0">
                <a:latin typeface="Times New Roman"/>
                <a:cs typeface="Times New Roman"/>
              </a:rPr>
              <a:t>for”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guide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10" dirty="0">
                <a:latin typeface="Times New Roman"/>
                <a:cs typeface="Times New Roman"/>
              </a:rPr>
              <a:t>themselves.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469265" marR="5080" indent="-228600">
              <a:lnSpc>
                <a:spcPct val="959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Except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emergencies,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service </a:t>
            </a:r>
            <a:r>
              <a:rPr sz="1200" dirty="0">
                <a:latin typeface="Times New Roman"/>
                <a:cs typeface="Times New Roman"/>
              </a:rPr>
              <a:t>providers.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 emergency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 if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“took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manually </a:t>
            </a:r>
            <a:r>
              <a:rPr sz="1200" dirty="0">
                <a:latin typeface="Times New Roman"/>
                <a:cs typeface="Times New Roman"/>
              </a:rPr>
              <a:t>ventilating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stopped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breathing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use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resuscitation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equipment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properly.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life-</a:t>
            </a:r>
            <a:r>
              <a:rPr sz="1200" dirty="0">
                <a:latin typeface="Times New Roman"/>
                <a:cs typeface="Times New Roman"/>
              </a:rPr>
              <a:t>threatening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nature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10" dirty="0">
                <a:latin typeface="Times New Roman"/>
                <a:cs typeface="Times New Roman"/>
              </a:rPr>
              <a:t> requires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intervene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resuscitate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provide </a:t>
            </a:r>
            <a:r>
              <a:rPr sz="1200" dirty="0">
                <a:latin typeface="Times New Roman"/>
                <a:cs typeface="Times New Roman"/>
              </a:rPr>
              <a:t>instruction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task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later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harm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patient.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4102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429895" marR="5080" indent="-417830">
              <a:lnSpc>
                <a:spcPts val="1610"/>
              </a:lnSpc>
              <a:spcBef>
                <a:spcPts val="210"/>
              </a:spcBef>
            </a:pPr>
            <a:r>
              <a:rPr spc="-10" dirty="0"/>
              <a:t>Differences</a:t>
            </a:r>
            <a:r>
              <a:rPr spc="-35" dirty="0"/>
              <a:t> </a:t>
            </a:r>
            <a:r>
              <a:rPr dirty="0"/>
              <a:t>between</a:t>
            </a:r>
            <a:r>
              <a:rPr spc="-30" dirty="0"/>
              <a:t> </a:t>
            </a:r>
            <a:r>
              <a:rPr dirty="0"/>
              <a:t>Preceptor</a:t>
            </a:r>
            <a:r>
              <a:rPr spc="-35" dirty="0"/>
              <a:t> </a:t>
            </a:r>
            <a:r>
              <a:rPr dirty="0"/>
              <a:t>&amp;</a:t>
            </a:r>
            <a:r>
              <a:rPr spc="-35" dirty="0"/>
              <a:t> </a:t>
            </a:r>
            <a:r>
              <a:rPr spc="-10" dirty="0"/>
              <a:t>Staff </a:t>
            </a:r>
            <a:r>
              <a:rPr dirty="0"/>
              <a:t>“Type</a:t>
            </a:r>
            <a:r>
              <a:rPr spc="-4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Service</a:t>
            </a:r>
            <a:r>
              <a:rPr spc="-40" dirty="0"/>
              <a:t> </a:t>
            </a:r>
            <a:r>
              <a:rPr spc="-10" dirty="0"/>
              <a:t>Provided”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829398"/>
            <a:ext cx="5890895" cy="25082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469265" marR="434975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normal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course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 direct,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ongoing,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holistic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care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assigned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unit.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8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however,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indirect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provided </a:t>
            </a:r>
            <a:r>
              <a:rPr sz="1200" dirty="0">
                <a:latin typeface="Times New Roman"/>
                <a:cs typeface="Times New Roman"/>
              </a:rPr>
              <a:t>through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intermittent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hands-on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care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useful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instruction, 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applied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selected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rather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totality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marL="469265" marR="8255" indent="-227965">
              <a:lnSpc>
                <a:spcPts val="1380"/>
              </a:lnSpc>
              <a:spcBef>
                <a:spcPts val="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arise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preceptorships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uncomfortable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functioning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initially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associate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satisfaction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with </a:t>
            </a:r>
            <a:r>
              <a:rPr sz="1200" dirty="0">
                <a:latin typeface="Times New Roman"/>
                <a:cs typeface="Times New Roman"/>
              </a:rPr>
              <a:t>performing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customary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49022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6185" rIns="0" bIns="0" rtlCol="0">
            <a:spAutoFit/>
          </a:bodyPr>
          <a:lstStyle/>
          <a:p>
            <a:pPr marL="478790" marR="5080" indent="-466725">
              <a:lnSpc>
                <a:spcPts val="1610"/>
              </a:lnSpc>
              <a:spcBef>
                <a:spcPts val="210"/>
              </a:spcBef>
            </a:pPr>
            <a:r>
              <a:rPr spc="-10" dirty="0"/>
              <a:t>Differences</a:t>
            </a:r>
            <a:r>
              <a:rPr spc="-35" dirty="0"/>
              <a:t> </a:t>
            </a:r>
            <a:r>
              <a:rPr dirty="0"/>
              <a:t>between</a:t>
            </a:r>
            <a:r>
              <a:rPr spc="-30" dirty="0"/>
              <a:t> </a:t>
            </a:r>
            <a:r>
              <a:rPr dirty="0"/>
              <a:t>Preceptor</a:t>
            </a:r>
            <a:r>
              <a:rPr spc="-35" dirty="0"/>
              <a:t> </a:t>
            </a:r>
            <a:r>
              <a:rPr dirty="0"/>
              <a:t>&amp;</a:t>
            </a:r>
            <a:r>
              <a:rPr spc="-35" dirty="0"/>
              <a:t> </a:t>
            </a:r>
            <a:r>
              <a:rPr spc="-10" dirty="0"/>
              <a:t>Staff </a:t>
            </a:r>
            <a:r>
              <a:rPr dirty="0"/>
              <a:t>“Workload</a:t>
            </a:r>
            <a:r>
              <a:rPr spc="-80" dirty="0"/>
              <a:t> </a:t>
            </a:r>
            <a:r>
              <a:rPr spc="-10" dirty="0"/>
              <a:t>Contribution”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889038"/>
            <a:ext cx="5954395" cy="28479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469265" marR="5080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customary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role,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make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contribution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unit </a:t>
            </a:r>
            <a:r>
              <a:rPr sz="1200" spc="-10" dirty="0">
                <a:latin typeface="Times New Roman"/>
                <a:cs typeface="Times New Roman"/>
              </a:rPr>
              <a:t>workload.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contribution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fulfilling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own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also </a:t>
            </a:r>
            <a:r>
              <a:rPr sz="1200" dirty="0">
                <a:latin typeface="Times New Roman"/>
                <a:cs typeface="Times New Roman"/>
              </a:rPr>
              <a:t>helping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coworkers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duties.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marL="469265" marR="20955" indent="-227965">
              <a:lnSpc>
                <a:spcPts val="138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granted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somewhat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reduced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workload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compensate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additional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demands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pick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portions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preceptor’s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normal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workload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addition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usual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amount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situation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resentment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among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coworkers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toward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result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conflicts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workplace.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arises,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useful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convene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present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grievances,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sets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(orientee,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unit)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conflict,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determine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more </a:t>
            </a:r>
            <a:r>
              <a:rPr sz="1200" dirty="0">
                <a:latin typeface="Times New Roman"/>
                <a:cs typeface="Times New Roman"/>
              </a:rPr>
              <a:t>satisfactory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alternative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approaches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feasible,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arrive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mutually </a:t>
            </a:r>
            <a:r>
              <a:rPr sz="1200" dirty="0">
                <a:latin typeface="Times New Roman"/>
                <a:cs typeface="Times New Roman"/>
              </a:rPr>
              <a:t>agreeable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solutions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situation.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5372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5699" rIns="0" bIns="0" rtlCol="0">
            <a:spAutoFit/>
          </a:bodyPr>
          <a:lstStyle/>
          <a:p>
            <a:pPr marL="784860" marR="5080" indent="-772795">
              <a:lnSpc>
                <a:spcPts val="1610"/>
              </a:lnSpc>
              <a:spcBef>
                <a:spcPts val="210"/>
              </a:spcBef>
            </a:pPr>
            <a:r>
              <a:rPr spc="-10" dirty="0"/>
              <a:t>Differences</a:t>
            </a:r>
            <a:r>
              <a:rPr spc="-35" dirty="0"/>
              <a:t> </a:t>
            </a:r>
            <a:r>
              <a:rPr dirty="0"/>
              <a:t>between</a:t>
            </a:r>
            <a:r>
              <a:rPr spc="-30" dirty="0"/>
              <a:t> </a:t>
            </a:r>
            <a:r>
              <a:rPr dirty="0"/>
              <a:t>Preceptor</a:t>
            </a:r>
            <a:r>
              <a:rPr spc="-35" dirty="0"/>
              <a:t> </a:t>
            </a:r>
            <a:r>
              <a:rPr dirty="0"/>
              <a:t>&amp;</a:t>
            </a:r>
            <a:r>
              <a:rPr spc="-35" dirty="0"/>
              <a:t> </a:t>
            </a:r>
            <a:r>
              <a:rPr spc="-10" dirty="0"/>
              <a:t>Staff </a:t>
            </a:r>
            <a:r>
              <a:rPr dirty="0"/>
              <a:t>“Work</a:t>
            </a:r>
            <a:r>
              <a:rPr spc="-55" dirty="0"/>
              <a:t> </a:t>
            </a:r>
            <a:r>
              <a:rPr spc="-10" dirty="0"/>
              <a:t>Priorities”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968553"/>
            <a:ext cx="5916295" cy="25082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469265" marR="203835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safe,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efficient,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patient </a:t>
            </a:r>
            <a:r>
              <a:rPr sz="1200" dirty="0">
                <a:latin typeface="Times New Roman"/>
                <a:cs typeface="Times New Roman"/>
              </a:rPr>
              <a:t>care </a:t>
            </a:r>
            <a:r>
              <a:rPr sz="1200" spc="-10" dirty="0">
                <a:latin typeface="Times New Roman"/>
                <a:cs typeface="Times New Roman"/>
              </a:rPr>
              <a:t>services.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marL="469265" marR="20955" indent="-227965">
              <a:lnSpc>
                <a:spcPts val="138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however,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shift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facilitating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10" dirty="0">
                <a:latin typeface="Times New Roman"/>
                <a:cs typeface="Times New Roman"/>
              </a:rPr>
              <a:t> learning, </a:t>
            </a:r>
            <a:r>
              <a:rPr sz="1200" dirty="0">
                <a:latin typeface="Times New Roman"/>
                <a:cs typeface="Times New Roman"/>
              </a:rPr>
              <a:t>verifying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competency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assisting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preceptees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successful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program.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80"/>
              </a:lnSpc>
              <a:spcBef>
                <a:spcPts val="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preceptorship,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 feel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loyalties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commitments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usual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coworkers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versus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 </a:t>
            </a:r>
            <a:r>
              <a:rPr sz="1200" dirty="0">
                <a:latin typeface="Times New Roman"/>
                <a:cs typeface="Times New Roman"/>
              </a:rPr>
              <a:t>especially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troublesome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predicament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always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be </a:t>
            </a:r>
            <a:r>
              <a:rPr sz="1200" dirty="0">
                <a:latin typeface="Times New Roman"/>
                <a:cs typeface="Times New Roman"/>
              </a:rPr>
              <a:t>expanding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face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diminishing </a:t>
            </a:r>
            <a:r>
              <a:rPr sz="1200" spc="-10" dirty="0">
                <a:latin typeface="Times New Roman"/>
                <a:cs typeface="Times New Roman"/>
              </a:rPr>
              <a:t>resources.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1562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614680" marR="5080" indent="-602615">
              <a:lnSpc>
                <a:spcPts val="1610"/>
              </a:lnSpc>
              <a:spcBef>
                <a:spcPts val="210"/>
              </a:spcBef>
            </a:pPr>
            <a:r>
              <a:rPr spc="-10" dirty="0"/>
              <a:t>Differences</a:t>
            </a:r>
            <a:r>
              <a:rPr spc="-35" dirty="0"/>
              <a:t> </a:t>
            </a:r>
            <a:r>
              <a:rPr dirty="0"/>
              <a:t>between</a:t>
            </a:r>
            <a:r>
              <a:rPr spc="-30" dirty="0"/>
              <a:t> </a:t>
            </a:r>
            <a:r>
              <a:rPr dirty="0"/>
              <a:t>Preceptor</a:t>
            </a:r>
            <a:r>
              <a:rPr spc="-35" dirty="0"/>
              <a:t> </a:t>
            </a:r>
            <a:r>
              <a:rPr dirty="0"/>
              <a:t>&amp;</a:t>
            </a:r>
            <a:r>
              <a:rPr spc="-35" dirty="0"/>
              <a:t> </a:t>
            </a:r>
            <a:r>
              <a:rPr spc="-10" dirty="0"/>
              <a:t>Staff </a:t>
            </a:r>
            <a:r>
              <a:rPr dirty="0"/>
              <a:t>“Points</a:t>
            </a:r>
            <a:r>
              <a:rPr spc="-35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spc="-10" dirty="0"/>
              <a:t>Emphasize”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829398"/>
            <a:ext cx="5946140" cy="28479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469265" marR="233045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 “give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up”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assume 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</a:t>
            </a:r>
            <a:r>
              <a:rPr sz="1200" spc="-25" dirty="0">
                <a:latin typeface="Times New Roman"/>
                <a:cs typeface="Times New Roman"/>
              </a:rPr>
              <a:t>can </a:t>
            </a:r>
            <a:r>
              <a:rPr sz="1200" dirty="0">
                <a:latin typeface="Times New Roman"/>
                <a:cs typeface="Times New Roman"/>
              </a:rPr>
              <a:t>neither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two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together,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replace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other.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reconciled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integrated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with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first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achieving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marriage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acknowledge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differences.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8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understand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 two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 merged,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recall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transition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you </a:t>
            </a:r>
            <a:r>
              <a:rPr sz="1200" dirty="0">
                <a:latin typeface="Times New Roman"/>
                <a:cs typeface="Times New Roman"/>
              </a:rPr>
              <a:t>needed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make 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student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nurse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 therapist.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 </a:t>
            </a:r>
            <a:r>
              <a:rPr sz="1200" spc="-10" dirty="0">
                <a:latin typeface="Times New Roman"/>
                <a:cs typeface="Times New Roman"/>
              </a:rPr>
              <a:t>first </a:t>
            </a:r>
            <a:r>
              <a:rPr sz="1200" dirty="0">
                <a:latin typeface="Times New Roman"/>
                <a:cs typeface="Times New Roman"/>
              </a:rPr>
              <a:t>needed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acknowledge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theory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different, </a:t>
            </a:r>
            <a:r>
              <a:rPr sz="1200" dirty="0">
                <a:latin typeface="Times New Roman"/>
                <a:cs typeface="Times New Roman"/>
              </a:rPr>
              <a:t>then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confront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primary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biculturalism: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integration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two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cultures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school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 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values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attempts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achieve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(learned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school)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dealing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real </a:t>
            </a:r>
            <a:r>
              <a:rPr sz="1200" dirty="0">
                <a:latin typeface="Times New Roman"/>
                <a:cs typeface="Times New Roman"/>
              </a:rPr>
              <a:t>(constraints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work).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4546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1065</Words>
  <Application>Microsoft Office PowerPoint</Application>
  <PresentationFormat>Custom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Symbol</vt:lpstr>
      <vt:lpstr>Times New Roman</vt:lpstr>
      <vt:lpstr>Office Theme</vt:lpstr>
      <vt:lpstr>Chapter 4</vt:lpstr>
      <vt:lpstr>Differences between Preceptor &amp; Staff</vt:lpstr>
      <vt:lpstr>PowerPoint Presentation</vt:lpstr>
      <vt:lpstr>Differences between Preceptor &amp; Staff “Type of Service Provided”</vt:lpstr>
      <vt:lpstr>Differences between Preceptor &amp; Staff “Workload Contribution”</vt:lpstr>
      <vt:lpstr>Differences between Preceptor &amp; Staff “Work Priorities”</vt:lpstr>
      <vt:lpstr>Differences between Preceptor &amp; Staff “Points to Emphasize”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2023-03-23T16:08:33Z</dcterms:created>
  <dcterms:modified xsi:type="dcterms:W3CDTF">2023-03-23T16:09:21Z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