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7772400" cy="5073650"/>
  <p:notesSz cx="7772400" cy="50736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51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60604" y="702830"/>
            <a:ext cx="265119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418080"/>
            <a:ext cx="5440680" cy="1079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993140"/>
            <a:ext cx="3380994" cy="2849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993140"/>
            <a:ext cx="3380994" cy="2849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98267" y="214401"/>
            <a:ext cx="2975864" cy="3580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673392"/>
            <a:ext cx="5848984" cy="1259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4015740"/>
            <a:ext cx="2487168" cy="215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4015740"/>
            <a:ext cx="1787652" cy="215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4015740"/>
            <a:ext cx="1787652" cy="215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Chapter</a:t>
            </a:r>
            <a:r>
              <a:rPr sz="4800" spc="-175" dirty="0"/>
              <a:t> </a:t>
            </a:r>
            <a:r>
              <a:rPr sz="4800" spc="-50" dirty="0"/>
              <a:t>3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2069937" y="2104910"/>
            <a:ext cx="36315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latin typeface="Times New Roman"/>
                <a:cs typeface="Times New Roman"/>
              </a:rPr>
              <a:t>Reality</a:t>
            </a:r>
            <a:r>
              <a:rPr sz="4800" b="1" spc="-195" dirty="0">
                <a:latin typeface="Times New Roman"/>
                <a:cs typeface="Times New Roman"/>
              </a:rPr>
              <a:t> </a:t>
            </a:r>
            <a:r>
              <a:rPr sz="4800" b="1" spc="-10" dirty="0">
                <a:latin typeface="Times New Roman"/>
                <a:cs typeface="Times New Roman"/>
              </a:rPr>
              <a:t>Shock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1580" rIns="0" bIns="0" rtlCol="0">
            <a:spAutoFit/>
          </a:bodyPr>
          <a:lstStyle/>
          <a:p>
            <a:pPr marL="284480">
              <a:lnSpc>
                <a:spcPct val="100000"/>
              </a:lnSpc>
              <a:spcBef>
                <a:spcPts val="95"/>
              </a:spcBef>
            </a:pPr>
            <a:r>
              <a:rPr dirty="0"/>
              <a:t>Reality</a:t>
            </a:r>
            <a:r>
              <a:rPr spc="-60" dirty="0"/>
              <a:t> </a:t>
            </a:r>
            <a:r>
              <a:rPr dirty="0"/>
              <a:t>Shock</a:t>
            </a:r>
            <a:r>
              <a:rPr spc="-65" dirty="0"/>
              <a:t> </a:t>
            </a:r>
            <a:r>
              <a:rPr dirty="0"/>
              <a:t>“SHOCK”</a:t>
            </a:r>
            <a:r>
              <a:rPr spc="-50" dirty="0"/>
              <a:t> </a:t>
            </a:r>
            <a:r>
              <a:rPr spc="-20" dirty="0"/>
              <a:t>Phase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/>
              <a:t>You</a:t>
            </a:r>
            <a:r>
              <a:rPr spc="-5" dirty="0"/>
              <a:t> </a:t>
            </a:r>
            <a:r>
              <a:rPr dirty="0"/>
              <a:t>are</a:t>
            </a:r>
            <a:r>
              <a:rPr spc="-5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newly</a:t>
            </a:r>
            <a:r>
              <a:rPr spc="-5" dirty="0"/>
              <a:t> </a:t>
            </a:r>
            <a:r>
              <a:rPr dirty="0"/>
              <a:t>hired</a:t>
            </a:r>
            <a:r>
              <a:rPr spc="-5" dirty="0"/>
              <a:t> </a:t>
            </a:r>
            <a:r>
              <a:rPr dirty="0"/>
              <a:t>clinician</a:t>
            </a:r>
            <a:r>
              <a:rPr spc="-5" dirty="0"/>
              <a:t> </a:t>
            </a:r>
            <a:r>
              <a:rPr dirty="0"/>
              <a:t>who</a:t>
            </a:r>
            <a:r>
              <a:rPr spc="-15" dirty="0"/>
              <a:t> </a:t>
            </a:r>
            <a:r>
              <a:rPr dirty="0"/>
              <a:t>has</a:t>
            </a:r>
            <a:r>
              <a:rPr spc="-5" dirty="0"/>
              <a:t> </a:t>
            </a:r>
            <a:r>
              <a:rPr dirty="0"/>
              <a:t>worked in</a:t>
            </a:r>
            <a:r>
              <a:rPr spc="-5" dirty="0"/>
              <a:t> </a:t>
            </a:r>
            <a:r>
              <a:rPr dirty="0"/>
              <a:t>this</a:t>
            </a:r>
            <a:r>
              <a:rPr spc="-5" dirty="0"/>
              <a:t> </a:t>
            </a:r>
            <a:r>
              <a:rPr dirty="0"/>
              <a:t>position</a:t>
            </a:r>
            <a:r>
              <a:rPr spc="-5" dirty="0"/>
              <a:t> </a:t>
            </a:r>
            <a:r>
              <a:rPr dirty="0"/>
              <a:t>at</a:t>
            </a:r>
            <a:r>
              <a:rPr spc="-5" dirty="0"/>
              <a:t> </a:t>
            </a:r>
            <a:r>
              <a:rPr dirty="0"/>
              <a:t>another</a:t>
            </a:r>
            <a:r>
              <a:rPr spc="-5" dirty="0"/>
              <a:t> </a:t>
            </a:r>
            <a:r>
              <a:rPr dirty="0"/>
              <a:t>agency</a:t>
            </a:r>
            <a:r>
              <a:rPr spc="-5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7 </a:t>
            </a:r>
            <a:r>
              <a:rPr spc="-10" dirty="0"/>
              <a:t>years. </a:t>
            </a:r>
            <a:r>
              <a:rPr dirty="0"/>
              <a:t>You</a:t>
            </a:r>
            <a:r>
              <a:rPr spc="-15" dirty="0"/>
              <a:t> </a:t>
            </a:r>
            <a:r>
              <a:rPr dirty="0"/>
              <a:t>did</a:t>
            </a:r>
            <a:r>
              <a:rPr spc="-5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work</a:t>
            </a:r>
            <a:r>
              <a:rPr spc="-5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18</a:t>
            </a:r>
            <a:r>
              <a:rPr spc="-5" dirty="0"/>
              <a:t> </a:t>
            </a:r>
            <a:r>
              <a:rPr dirty="0"/>
              <a:t>months</a:t>
            </a:r>
            <a:r>
              <a:rPr spc="-5" dirty="0"/>
              <a:t> </a:t>
            </a:r>
            <a:r>
              <a:rPr dirty="0"/>
              <a:t>immediately</a:t>
            </a:r>
            <a:r>
              <a:rPr spc="-5" dirty="0"/>
              <a:t> </a:t>
            </a:r>
            <a:r>
              <a:rPr dirty="0"/>
              <a:t>before starting</a:t>
            </a:r>
            <a:r>
              <a:rPr spc="-15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dirty="0"/>
              <a:t>new</a:t>
            </a:r>
            <a:r>
              <a:rPr spc="-10" dirty="0"/>
              <a:t> </a:t>
            </a:r>
            <a:r>
              <a:rPr dirty="0"/>
              <a:t>job</a:t>
            </a:r>
            <a:r>
              <a:rPr spc="-5" dirty="0"/>
              <a:t> </a:t>
            </a:r>
            <a:r>
              <a:rPr dirty="0"/>
              <a:t>because</a:t>
            </a:r>
            <a:r>
              <a:rPr spc="-5" dirty="0"/>
              <a:t> </a:t>
            </a:r>
            <a:r>
              <a:rPr dirty="0"/>
              <a:t>you</a:t>
            </a:r>
            <a:r>
              <a:rPr spc="-5" dirty="0"/>
              <a:t> </a:t>
            </a:r>
            <a:r>
              <a:rPr dirty="0"/>
              <a:t>had </a:t>
            </a:r>
            <a:r>
              <a:rPr spc="-25" dirty="0"/>
              <a:t>24- </a:t>
            </a:r>
            <a:r>
              <a:rPr dirty="0"/>
              <a:t>hour</a:t>
            </a:r>
            <a:r>
              <a:rPr spc="-10" dirty="0"/>
              <a:t> </a:t>
            </a:r>
            <a:r>
              <a:rPr dirty="0"/>
              <a:t>responsibility</a:t>
            </a:r>
            <a:r>
              <a:rPr spc="-15" dirty="0"/>
              <a:t> </a:t>
            </a:r>
            <a:r>
              <a:rPr dirty="0"/>
              <a:t>caring</a:t>
            </a:r>
            <a:r>
              <a:rPr spc="-5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dirty="0"/>
              <a:t>parent</a:t>
            </a:r>
            <a:r>
              <a:rPr spc="-5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declining</a:t>
            </a:r>
            <a:r>
              <a:rPr spc="-5" dirty="0"/>
              <a:t> </a:t>
            </a:r>
            <a:r>
              <a:rPr dirty="0"/>
              <a:t>health.</a:t>
            </a:r>
            <a:r>
              <a:rPr spc="-10" dirty="0"/>
              <a:t> </a:t>
            </a:r>
            <a:r>
              <a:rPr dirty="0"/>
              <a:t>After</a:t>
            </a:r>
            <a:r>
              <a:rPr spc="-5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dirty="0"/>
              <a:t>first</a:t>
            </a:r>
            <a:r>
              <a:rPr spc="-10" dirty="0"/>
              <a:t> </a:t>
            </a:r>
            <a:r>
              <a:rPr dirty="0"/>
              <a:t>week</a:t>
            </a:r>
            <a:r>
              <a:rPr spc="-10" dirty="0"/>
              <a:t> </a:t>
            </a:r>
            <a:r>
              <a:rPr dirty="0"/>
              <a:t>on</a:t>
            </a:r>
            <a:r>
              <a:rPr spc="-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job,</a:t>
            </a:r>
            <a:r>
              <a:rPr spc="-5" dirty="0"/>
              <a:t> </a:t>
            </a:r>
            <a:r>
              <a:rPr spc="-25" dirty="0"/>
              <a:t>you </a:t>
            </a:r>
            <a:r>
              <a:rPr dirty="0"/>
              <a:t>tell</a:t>
            </a:r>
            <a:r>
              <a:rPr spc="-10" dirty="0"/>
              <a:t> </a:t>
            </a:r>
            <a:r>
              <a:rPr dirty="0"/>
              <a:t>your</a:t>
            </a:r>
            <a:r>
              <a:rPr spc="-5" dirty="0"/>
              <a:t> </a:t>
            </a:r>
            <a:r>
              <a:rPr dirty="0"/>
              <a:t>preceptor</a:t>
            </a:r>
            <a:r>
              <a:rPr spc="-10" dirty="0"/>
              <a:t> </a:t>
            </a:r>
            <a:r>
              <a:rPr dirty="0"/>
              <a:t>that</a:t>
            </a:r>
            <a:r>
              <a:rPr spc="-5" dirty="0"/>
              <a:t> </a:t>
            </a:r>
            <a:r>
              <a:rPr dirty="0"/>
              <a:t>you must</a:t>
            </a:r>
            <a:r>
              <a:rPr spc="-5" dirty="0"/>
              <a:t> </a:t>
            </a:r>
            <a:r>
              <a:rPr dirty="0"/>
              <a:t>speak</a:t>
            </a:r>
            <a:r>
              <a:rPr spc="-5" dirty="0"/>
              <a:t> </a:t>
            </a:r>
            <a:r>
              <a:rPr dirty="0"/>
              <a:t>with</a:t>
            </a:r>
            <a:r>
              <a:rPr spc="-10" dirty="0"/>
              <a:t> </a:t>
            </a:r>
            <a:r>
              <a:rPr dirty="0"/>
              <a:t>him</a:t>
            </a:r>
            <a:r>
              <a:rPr spc="-15" dirty="0"/>
              <a:t> </a:t>
            </a:r>
            <a:r>
              <a:rPr dirty="0"/>
              <a:t>or</a:t>
            </a:r>
            <a:r>
              <a:rPr spc="-5" dirty="0"/>
              <a:t> </a:t>
            </a:r>
            <a:r>
              <a:rPr dirty="0"/>
              <a:t>her</a:t>
            </a:r>
            <a:r>
              <a:rPr spc="-5" dirty="0"/>
              <a:t> </a:t>
            </a:r>
            <a:r>
              <a:rPr dirty="0"/>
              <a:t>about</a:t>
            </a:r>
            <a:r>
              <a:rPr spc="-10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dirty="0"/>
              <a:t>deplorable</a:t>
            </a:r>
            <a:r>
              <a:rPr spc="-5" dirty="0"/>
              <a:t> </a:t>
            </a:r>
            <a:r>
              <a:rPr dirty="0"/>
              <a:t>circumstances</a:t>
            </a:r>
            <a:r>
              <a:rPr spc="-5" dirty="0"/>
              <a:t> </a:t>
            </a:r>
            <a:r>
              <a:rPr spc="-25" dirty="0"/>
              <a:t>you </a:t>
            </a:r>
            <a:r>
              <a:rPr dirty="0"/>
              <a:t>have</a:t>
            </a:r>
            <a:r>
              <a:rPr spc="-5" dirty="0"/>
              <a:t> </a:t>
            </a:r>
            <a:r>
              <a:rPr dirty="0"/>
              <a:t>observed</a:t>
            </a:r>
            <a:r>
              <a:rPr spc="-5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your</a:t>
            </a:r>
            <a:r>
              <a:rPr spc="-10" dirty="0"/>
              <a:t> </a:t>
            </a:r>
            <a:r>
              <a:rPr dirty="0"/>
              <a:t>team:</a:t>
            </a:r>
            <a:r>
              <a:rPr spc="-5" dirty="0"/>
              <a:t> </a:t>
            </a:r>
            <a:r>
              <a:rPr dirty="0"/>
              <a:t>staff</a:t>
            </a:r>
            <a:r>
              <a:rPr spc="-10" dirty="0"/>
              <a:t> </a:t>
            </a:r>
            <a:r>
              <a:rPr dirty="0"/>
              <a:t>responds</a:t>
            </a:r>
            <a:r>
              <a:rPr spc="-5" dirty="0"/>
              <a:t> </a:t>
            </a:r>
            <a:r>
              <a:rPr dirty="0"/>
              <a:t>lethargically</a:t>
            </a:r>
            <a:r>
              <a:rPr spc="-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you,</a:t>
            </a:r>
            <a:r>
              <a:rPr spc="-5" dirty="0"/>
              <a:t> </a:t>
            </a:r>
            <a:r>
              <a:rPr dirty="0"/>
              <a:t>no</a:t>
            </a:r>
            <a:r>
              <a:rPr spc="-5" dirty="0"/>
              <a:t> </a:t>
            </a:r>
            <a:r>
              <a:rPr dirty="0"/>
              <a:t>one</a:t>
            </a:r>
            <a:r>
              <a:rPr spc="-5" dirty="0"/>
              <a:t> </a:t>
            </a:r>
            <a:r>
              <a:rPr dirty="0"/>
              <a:t>seems</a:t>
            </a:r>
            <a:r>
              <a:rPr spc="-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know</a:t>
            </a:r>
            <a:r>
              <a:rPr spc="-5" dirty="0"/>
              <a:t> </a:t>
            </a:r>
            <a:r>
              <a:rPr spc="-10" dirty="0"/>
              <a:t>where </a:t>
            </a:r>
            <a:r>
              <a:rPr dirty="0"/>
              <a:t>anything</a:t>
            </a:r>
            <a:r>
              <a:rPr spc="-30" dirty="0"/>
              <a:t> </a:t>
            </a:r>
            <a:r>
              <a:rPr dirty="0"/>
              <a:t>is,</a:t>
            </a:r>
            <a:r>
              <a:rPr spc="-15" dirty="0"/>
              <a:t> </a:t>
            </a:r>
            <a:r>
              <a:rPr dirty="0"/>
              <a:t>patient</a:t>
            </a:r>
            <a:r>
              <a:rPr spc="-5" dirty="0"/>
              <a:t> </a:t>
            </a:r>
            <a:r>
              <a:rPr dirty="0"/>
              <a:t>orders</a:t>
            </a:r>
            <a:r>
              <a:rPr spc="-5" dirty="0"/>
              <a:t> </a:t>
            </a:r>
            <a:r>
              <a:rPr dirty="0"/>
              <a:t>are</a:t>
            </a:r>
            <a:r>
              <a:rPr spc="-5" dirty="0"/>
              <a:t> </a:t>
            </a:r>
            <a:r>
              <a:rPr dirty="0"/>
              <a:t>often</a:t>
            </a:r>
            <a:r>
              <a:rPr spc="-15" dirty="0"/>
              <a:t> </a:t>
            </a:r>
            <a:r>
              <a:rPr dirty="0"/>
              <a:t>missing,</a:t>
            </a:r>
            <a:r>
              <a:rPr spc="-5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staffing</a:t>
            </a:r>
            <a:r>
              <a:rPr spc="-5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never</a:t>
            </a:r>
            <a:r>
              <a:rPr spc="-5" dirty="0"/>
              <a:t> </a:t>
            </a:r>
            <a:r>
              <a:rPr dirty="0"/>
              <a:t>adequate</a:t>
            </a:r>
            <a:r>
              <a:rPr spc="-5" dirty="0"/>
              <a:t> </a:t>
            </a:r>
            <a:r>
              <a:rPr dirty="0"/>
              <a:t>for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spc="-10" dirty="0"/>
              <a:t>workload.</a:t>
            </a:r>
          </a:p>
          <a:p>
            <a:pPr marL="12700">
              <a:lnSpc>
                <a:spcPts val="1345"/>
              </a:lnSpc>
            </a:pPr>
            <a:r>
              <a:rPr dirty="0"/>
              <a:t>You</a:t>
            </a:r>
            <a:r>
              <a:rPr spc="-15" dirty="0"/>
              <a:t> </a:t>
            </a:r>
            <a:r>
              <a:rPr dirty="0"/>
              <a:t>tell</a:t>
            </a:r>
            <a:r>
              <a:rPr spc="-5" dirty="0"/>
              <a:t> </a:t>
            </a:r>
            <a:r>
              <a:rPr dirty="0"/>
              <a:t>your preceptor</a:t>
            </a:r>
            <a:r>
              <a:rPr spc="-10" dirty="0"/>
              <a:t> </a:t>
            </a:r>
            <a:r>
              <a:rPr dirty="0"/>
              <a:t>that</a:t>
            </a:r>
            <a:r>
              <a:rPr spc="-5" dirty="0"/>
              <a:t> </a:t>
            </a:r>
            <a:r>
              <a:rPr dirty="0"/>
              <a:t>you do</a:t>
            </a:r>
            <a:r>
              <a:rPr spc="-5" dirty="0"/>
              <a:t> </a:t>
            </a:r>
            <a:r>
              <a:rPr dirty="0"/>
              <a:t>not</a:t>
            </a:r>
            <a:r>
              <a:rPr spc="-5" dirty="0"/>
              <a:t> </a:t>
            </a:r>
            <a:r>
              <a:rPr dirty="0"/>
              <a:t>think you</a:t>
            </a:r>
            <a:r>
              <a:rPr spc="-15" dirty="0"/>
              <a:t> </a:t>
            </a:r>
            <a:r>
              <a:rPr dirty="0"/>
              <a:t>can take</a:t>
            </a:r>
            <a:r>
              <a:rPr spc="-5" dirty="0"/>
              <a:t> </a:t>
            </a:r>
            <a:r>
              <a:rPr dirty="0"/>
              <a:t>much</a:t>
            </a:r>
            <a:r>
              <a:rPr spc="-5" dirty="0"/>
              <a:t> </a:t>
            </a:r>
            <a:r>
              <a:rPr dirty="0"/>
              <a:t>more of</a:t>
            </a:r>
            <a:r>
              <a:rPr spc="-10" dirty="0"/>
              <a:t> </a:t>
            </a:r>
            <a:r>
              <a:rPr dirty="0"/>
              <a:t>this </a:t>
            </a:r>
            <a:r>
              <a:rPr spc="-10" dirty="0"/>
              <a:t>situation.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13790"/>
            <a:ext cx="5951855" cy="1785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Listen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fully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openly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concerns.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241300" marR="174625" indent="-228600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Avoid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defensive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maintain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toward </a:t>
            </a:r>
            <a:r>
              <a:rPr sz="1200" spc="-10" dirty="0">
                <a:latin typeface="Times New Roman"/>
                <a:cs typeface="Times New Roman"/>
              </a:rPr>
              <a:t>necessary improvements.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240665" marR="5080" indent="-228600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issues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identified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truly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her </a:t>
            </a:r>
            <a:r>
              <a:rPr sz="1200" dirty="0">
                <a:latin typeface="Times New Roman"/>
                <a:cs typeface="Times New Roman"/>
              </a:rPr>
              <a:t>concerns.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consider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been </a:t>
            </a:r>
            <a:r>
              <a:rPr sz="1200" dirty="0">
                <a:latin typeface="Times New Roman"/>
                <a:cs typeface="Times New Roman"/>
              </a:rPr>
              <a:t>made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resolving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suggestions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address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Explain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mechanisms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available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department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making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those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suggested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</a:t>
            </a:r>
            <a:r>
              <a:rPr sz="1200" spc="5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specify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first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steps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implementing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process.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174649"/>
            <a:ext cx="5946775" cy="30124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1300" marR="34290" indent="-228600">
              <a:lnSpc>
                <a:spcPts val="1380"/>
              </a:lnSpc>
              <a:spcBef>
                <a:spcPts val="195"/>
              </a:spcBef>
              <a:buAutoNum type="arabicPeriod" startAt="4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issues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identified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(perhaps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merely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represent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practice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accustomed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transpired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employed), help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understand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fully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offer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explanations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excuses)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views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explore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issue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raised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discussion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among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without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seeming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overly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new </a:t>
            </a:r>
            <a:r>
              <a:rPr sz="1200" spc="-10" dirty="0">
                <a:latin typeface="Times New Roman"/>
                <a:cs typeface="Times New Roman"/>
              </a:rPr>
              <a:t>coworkers.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4"/>
            </a:pPr>
            <a:endParaRPr sz="12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1380"/>
              </a:lnSpc>
              <a:buAutoNum type="arabicPeriod" startAt="4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Remind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 avoid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 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type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discussion if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</a:t>
            </a:r>
            <a:r>
              <a:rPr sz="1200" spc="-25" dirty="0">
                <a:latin typeface="Times New Roman"/>
                <a:cs typeface="Times New Roman"/>
              </a:rPr>
              <a:t>had </a:t>
            </a:r>
            <a:r>
              <a:rPr sz="1200" dirty="0">
                <a:latin typeface="Times New Roman"/>
                <a:cs typeface="Times New Roman"/>
              </a:rPr>
              <a:t>mentioned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first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suggestions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that </a:t>
            </a:r>
            <a:r>
              <a:rPr sz="1200" dirty="0">
                <a:latin typeface="Times New Roman"/>
                <a:cs typeface="Times New Roman"/>
              </a:rPr>
              <a:t>time.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Another way to prevent this form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bottle-</a:t>
            </a:r>
            <a:r>
              <a:rPr sz="1200" dirty="0">
                <a:latin typeface="Times New Roman"/>
                <a:cs typeface="Times New Roman"/>
              </a:rPr>
              <a:t>up frustration is by giving </a:t>
            </a:r>
            <a:r>
              <a:rPr sz="1200" spc="-10" dirty="0">
                <a:latin typeface="Times New Roman"/>
                <a:cs typeface="Times New Roman"/>
              </a:rPr>
              <a:t>preceptees </a:t>
            </a:r>
            <a:r>
              <a:rPr sz="1200" dirty="0">
                <a:latin typeface="Times New Roman"/>
                <a:cs typeface="Times New Roman"/>
              </a:rPr>
              <a:t>numerous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reactions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impressions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daily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weekly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basis.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If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mention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flaws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system,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encourage </a:t>
            </a:r>
            <a:r>
              <a:rPr sz="1200" dirty="0">
                <a:latin typeface="Times New Roman"/>
                <a:cs typeface="Times New Roman"/>
              </a:rPr>
              <a:t>recognition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areas needing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attention,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speak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candidly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response.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461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95"/>
              </a:spcBef>
            </a:pPr>
            <a:r>
              <a:rPr dirty="0"/>
              <a:t>Reality</a:t>
            </a:r>
            <a:r>
              <a:rPr spc="-35" dirty="0"/>
              <a:t> </a:t>
            </a:r>
            <a:r>
              <a:rPr dirty="0"/>
              <a:t>Shock</a:t>
            </a:r>
            <a:r>
              <a:rPr spc="-45" dirty="0"/>
              <a:t> </a:t>
            </a:r>
            <a:r>
              <a:rPr spc="-10" dirty="0"/>
              <a:t>“RECOVERY”</a:t>
            </a:r>
            <a:r>
              <a:rPr spc="-30" dirty="0"/>
              <a:t> </a:t>
            </a:r>
            <a:r>
              <a:rPr spc="-10"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593876"/>
            <a:ext cx="5963285" cy="178562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extremely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diligent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compulsive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15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years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real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3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years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nearby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health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agency.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 </a:t>
            </a:r>
            <a:r>
              <a:rPr sz="1200" spc="-20" dirty="0">
                <a:latin typeface="Times New Roman"/>
                <a:cs typeface="Times New Roman"/>
              </a:rPr>
              <a:t>lost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downsizing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terrified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losing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 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 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heavy </a:t>
            </a:r>
            <a:r>
              <a:rPr sz="1200" spc="-10" dirty="0">
                <a:latin typeface="Times New Roman"/>
                <a:cs typeface="Times New Roman"/>
              </a:rPr>
              <a:t>financial </a:t>
            </a:r>
            <a:r>
              <a:rPr sz="1200" dirty="0">
                <a:latin typeface="Times New Roman"/>
                <a:cs typeface="Times New Roman"/>
              </a:rPr>
              <a:t>pressures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family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circumstances.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take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seriously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want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 supervisor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coworkers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quality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 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 </a:t>
            </a:r>
            <a:r>
              <a:rPr sz="1200" dirty="0">
                <a:latin typeface="Times New Roman"/>
                <a:cs typeface="Times New Roman"/>
              </a:rPr>
              <a:t>second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week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spend 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cardiac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risk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modification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after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inquires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this </a:t>
            </a:r>
            <a:r>
              <a:rPr sz="1200" dirty="0">
                <a:latin typeface="Times New Roman"/>
                <a:cs typeface="Times New Roman"/>
              </a:rPr>
              <a:t>instruction,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discover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taught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wrong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feel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foolish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embarrassed,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fear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peers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supervisor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perceive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irresponsible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incompetent.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74040"/>
            <a:ext cx="5887085" cy="23114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1300" marR="67310" indent="-228600">
              <a:lnSpc>
                <a:spcPts val="1380"/>
              </a:lnSpc>
              <a:spcBef>
                <a:spcPts val="195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Help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keep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perspective.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outcome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 </a:t>
            </a:r>
            <a:r>
              <a:rPr sz="1200" spc="-20" dirty="0">
                <a:latin typeface="Times New Roman"/>
                <a:cs typeface="Times New Roman"/>
              </a:rPr>
              <a:t>that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repeat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instruction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patient.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241300" marR="62865" indent="-228600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Suggest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“lighten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up”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associated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wanting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well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 overshadow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 </a:t>
            </a:r>
            <a:r>
              <a:rPr sz="1200" spc="-10" dirty="0">
                <a:latin typeface="Times New Roman"/>
                <a:cs typeface="Times New Roman"/>
              </a:rPr>
              <a:t>effectiveness.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humor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fears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embarrassment.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 might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relate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own 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memorable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clinical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blunders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longer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views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perfect.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long 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suffer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harm,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laughing 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yourself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 </a:t>
            </a:r>
            <a:r>
              <a:rPr sz="1200" spc="-10" dirty="0">
                <a:latin typeface="Times New Roman"/>
                <a:cs typeface="Times New Roman"/>
              </a:rPr>
              <a:t>reduce </a:t>
            </a:r>
            <a:r>
              <a:rPr sz="1200" dirty="0">
                <a:latin typeface="Times New Roman"/>
                <a:cs typeface="Times New Roman"/>
              </a:rPr>
              <a:t>unnecessary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tensions.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486409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134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Reality</a:t>
            </a:r>
            <a:r>
              <a:rPr spc="-35" dirty="0"/>
              <a:t> </a:t>
            </a:r>
            <a:r>
              <a:rPr dirty="0"/>
              <a:t>Shock</a:t>
            </a:r>
            <a:r>
              <a:rPr spc="-40" dirty="0"/>
              <a:t> </a:t>
            </a:r>
            <a:r>
              <a:rPr spc="-10" dirty="0"/>
              <a:t>“RESOLUTION”</a:t>
            </a:r>
            <a:r>
              <a:rPr spc="-30" dirty="0"/>
              <a:t> </a:t>
            </a:r>
            <a:r>
              <a:rPr spc="-10"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713155"/>
            <a:ext cx="5879465" cy="14351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nurse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recently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small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facility.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took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 </a:t>
            </a:r>
            <a:r>
              <a:rPr sz="1200" spc="-20" dirty="0">
                <a:latin typeface="Times New Roman"/>
                <a:cs typeface="Times New Roman"/>
              </a:rPr>
              <a:t>with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large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home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agency.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patient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populations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workload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heavier,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feel </a:t>
            </a:r>
            <a:r>
              <a:rPr sz="1200" dirty="0">
                <a:latin typeface="Times New Roman"/>
                <a:cs typeface="Times New Roman"/>
              </a:rPr>
              <a:t>isolated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adjust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environment. </a:t>
            </a:r>
            <a:r>
              <a:rPr sz="1200" spc="-25" dirty="0">
                <a:latin typeface="Times New Roman"/>
                <a:cs typeface="Times New Roman"/>
              </a:rPr>
              <a:t>Now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nearing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completion,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professional </a:t>
            </a:r>
            <a:r>
              <a:rPr sz="1200" dirty="0">
                <a:latin typeface="Times New Roman"/>
                <a:cs typeface="Times New Roman"/>
              </a:rPr>
              <a:t>decisions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seems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because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decisions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less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determined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clinical </a:t>
            </a:r>
            <a:r>
              <a:rPr sz="1200" dirty="0">
                <a:latin typeface="Times New Roman"/>
                <a:cs typeface="Times New Roman"/>
              </a:rPr>
              <a:t>pathways,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maps,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dictates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managed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Although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reconciled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many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differences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present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positions,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issue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affecting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 </a:t>
            </a:r>
            <a:r>
              <a:rPr sz="1200" dirty="0">
                <a:latin typeface="Times New Roman"/>
                <a:cs typeface="Times New Roman"/>
              </a:rPr>
              <a:t>professional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satisfaction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negatively.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3916"/>
            <a:ext cx="594677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scenario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affords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good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opportunity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teach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constructive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solving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10" dirty="0">
                <a:latin typeface="Times New Roman"/>
                <a:cs typeface="Times New Roman"/>
              </a:rPr>
              <a:t>preceptees.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241300" marR="111125" indent="-228600" algn="just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Explain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inevitable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continue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affect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healthcare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provided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clients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survive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thrive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professionally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managed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setting.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241300" marR="43180" indent="-228600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viewing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protocols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maps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pathways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immutable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dictates, </a:t>
            </a:r>
            <a:r>
              <a:rPr sz="1200" dirty="0">
                <a:latin typeface="Times New Roman"/>
                <a:cs typeface="Times New Roman"/>
              </a:rPr>
              <a:t>explain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employees 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mechanisms how,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why,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devices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are </a:t>
            </a:r>
            <a:r>
              <a:rPr sz="1200" dirty="0">
                <a:latin typeface="Times New Roman"/>
                <a:cs typeface="Times New Roman"/>
              </a:rPr>
              <a:t>constructed,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 evaluated,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 modified.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believe </a:t>
            </a:r>
            <a:r>
              <a:rPr sz="1200" spc="-20" dirty="0">
                <a:latin typeface="Times New Roman"/>
                <a:cs typeface="Times New Roman"/>
              </a:rPr>
              <a:t>that </a:t>
            </a:r>
            <a:r>
              <a:rPr sz="1200" dirty="0">
                <a:latin typeface="Times New Roman"/>
                <a:cs typeface="Times New Roman"/>
              </a:rPr>
              <a:t>improvements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established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warranted,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initiate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follow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through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making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necessary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changes.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Rather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perceiving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professional </a:t>
            </a:r>
            <a:r>
              <a:rPr sz="1200" dirty="0">
                <a:latin typeface="Times New Roman"/>
                <a:cs typeface="Times New Roman"/>
              </a:rPr>
              <a:t>decisions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personal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level,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discretionary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capability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spc="-10" dirty="0">
                <a:latin typeface="Times New Roman"/>
                <a:cs typeface="Times New Roman"/>
              </a:rPr>
              <a:t>team-</a:t>
            </a:r>
            <a:r>
              <a:rPr sz="1200" dirty="0">
                <a:latin typeface="Times New Roman"/>
                <a:cs typeface="Times New Roman"/>
              </a:rPr>
              <a:t>oriented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process.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93916"/>
            <a:ext cx="5739130" cy="16103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1300" marR="410845" indent="-228600">
              <a:lnSpc>
                <a:spcPts val="1380"/>
              </a:lnSpc>
              <a:spcBef>
                <a:spcPts val="195"/>
              </a:spcBef>
              <a:buAutoNum type="arabicPeriod" startAt="4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Describe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preceptee’s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role can 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team-</a:t>
            </a:r>
            <a:r>
              <a:rPr sz="1200" dirty="0">
                <a:latin typeface="Times New Roman"/>
                <a:cs typeface="Times New Roman"/>
              </a:rPr>
              <a:t>oriented change </a:t>
            </a:r>
            <a:r>
              <a:rPr sz="1200" spc="-10" dirty="0">
                <a:latin typeface="Times New Roman"/>
                <a:cs typeface="Times New Roman"/>
              </a:rPr>
              <a:t>process.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4"/>
            </a:pPr>
            <a:endParaRPr sz="12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1380"/>
              </a:lnSpc>
              <a:buAutoNum type="arabicPeriod" startAt="4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Suggest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review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professional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literature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determine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how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facilities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implemented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programs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optimize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patient </a:t>
            </a:r>
            <a:r>
              <a:rPr sz="1200" dirty="0">
                <a:latin typeface="Times New Roman"/>
                <a:cs typeface="Times New Roman"/>
              </a:rPr>
              <a:t>outcomes,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promote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professional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autonomy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process.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33845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1580" rIns="0" bIns="0" rtlCol="0">
            <a:spAutoFit/>
          </a:bodyPr>
          <a:lstStyle/>
          <a:p>
            <a:pPr marL="961390">
              <a:lnSpc>
                <a:spcPct val="100000"/>
              </a:lnSpc>
              <a:spcBef>
                <a:spcPts val="95"/>
              </a:spcBef>
            </a:pPr>
            <a:r>
              <a:rPr dirty="0"/>
              <a:t>Reality</a:t>
            </a:r>
            <a:r>
              <a:rPr spc="-55" dirty="0"/>
              <a:t> </a:t>
            </a:r>
            <a:r>
              <a:rPr spc="-10" dirty="0"/>
              <a:t>Shock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673392"/>
            <a:ext cx="5923915" cy="7340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Reality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shock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defined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shocklike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reaction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find </a:t>
            </a:r>
            <a:r>
              <a:rPr sz="1200" spc="-2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been hired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operate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values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ideals.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discrepancy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exist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employer.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4 </a:t>
            </a:r>
            <a:r>
              <a:rPr sz="1200" dirty="0">
                <a:latin typeface="Times New Roman"/>
                <a:cs typeface="Times New Roman"/>
              </a:rPr>
              <a:t>stages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reality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shock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should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anticipate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following: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15314"/>
            <a:ext cx="5861050" cy="1652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Honeymoon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Perceives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virtually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great.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Engages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mastering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skills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routines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integration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other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staff.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20" dirty="0">
                <a:latin typeface="Times New Roman"/>
                <a:cs typeface="Times New Roman"/>
              </a:rPr>
              <a:t>Shock</a:t>
            </a:r>
            <a:endParaRPr sz="1200">
              <a:latin typeface="Times New Roman"/>
              <a:cs typeface="Times New Roman"/>
            </a:endParaRPr>
          </a:p>
          <a:p>
            <a:pPr marL="469265" marR="211454" indent="-227965">
              <a:lnSpc>
                <a:spcPts val="1380"/>
              </a:lnSpc>
              <a:spcBef>
                <a:spcPts val="1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Personal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organizational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obstacles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apparent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prevent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employee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meeting needs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goals.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outrage,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fatigue,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perceptual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distortions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related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anger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frustrations, </a:t>
            </a:r>
            <a:r>
              <a:rPr sz="1200" dirty="0">
                <a:latin typeface="Times New Roman"/>
                <a:cs typeface="Times New Roman"/>
              </a:rPr>
              <a:t>rejection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 </a:t>
            </a:r>
            <a:r>
              <a:rPr sz="1200" spc="-10" dirty="0">
                <a:latin typeface="Times New Roman"/>
                <a:cs typeface="Times New Roman"/>
              </a:rPr>
              <a:t>values.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55079"/>
            <a:ext cx="5964555" cy="2178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latin typeface="Times New Roman"/>
                <a:cs typeface="Times New Roman"/>
              </a:rPr>
              <a:t>Recovery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Onset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heralded 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return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humor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perspective.</a:t>
            </a:r>
            <a:endParaRPr sz="1200">
              <a:latin typeface="Times New Roman"/>
              <a:cs typeface="Times New Roman"/>
            </a:endParaRPr>
          </a:p>
          <a:p>
            <a:pPr marL="469265" marR="539115" indent="-227965">
              <a:lnSpc>
                <a:spcPts val="1390"/>
              </a:lnSpc>
              <a:spcBef>
                <a:spcPts val="11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Begins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recognize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everything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 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current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situation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bad </a:t>
            </a:r>
            <a:r>
              <a:rPr sz="1200" spc="-25" dirty="0">
                <a:latin typeface="Times New Roman"/>
                <a:cs typeface="Times New Roman"/>
              </a:rPr>
              <a:t>or </a:t>
            </a:r>
            <a:r>
              <a:rPr sz="1200" dirty="0">
                <a:latin typeface="Times New Roman"/>
                <a:cs typeface="Times New Roman"/>
              </a:rPr>
              <a:t>substandard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compared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previous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10" dirty="0">
                <a:latin typeface="Times New Roman"/>
                <a:cs typeface="Times New Roman"/>
              </a:rPr>
              <a:t>expectations.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Begins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negative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current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situation.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Symbol"/>
              <a:buChar char=""/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latin typeface="Times New Roman"/>
                <a:cs typeface="Times New Roman"/>
              </a:rPr>
              <a:t>Resolution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10"/>
              </a:lnSpc>
              <a:spcBef>
                <a:spcPts val="1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Conflict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resolve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following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ways:</a:t>
            </a:r>
            <a:endParaRPr sz="1200">
              <a:latin typeface="Times New Roman"/>
              <a:cs typeface="Times New Roman"/>
            </a:endParaRPr>
          </a:p>
          <a:p>
            <a:pPr marL="927100" lvl="1" indent="-228600">
              <a:lnSpc>
                <a:spcPts val="1380"/>
              </a:lnSpc>
              <a:buFont typeface="Courier New"/>
              <a:buChar char="o"/>
              <a:tabLst>
                <a:tab pos="927100" algn="l"/>
              </a:tabLst>
            </a:pPr>
            <a:r>
              <a:rPr sz="1200" dirty="0">
                <a:latin typeface="Times New Roman"/>
                <a:cs typeface="Times New Roman"/>
              </a:rPr>
              <a:t>Rejects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employer).</a:t>
            </a:r>
            <a:endParaRPr sz="1200">
              <a:latin typeface="Times New Roman"/>
              <a:cs typeface="Times New Roman"/>
            </a:endParaRPr>
          </a:p>
          <a:p>
            <a:pPr marL="927100" lvl="1" indent="-228600">
              <a:lnSpc>
                <a:spcPts val="1380"/>
              </a:lnSpc>
              <a:buFont typeface="Courier New"/>
              <a:buChar char="o"/>
              <a:tabLst>
                <a:tab pos="927100" algn="l"/>
              </a:tabLst>
            </a:pPr>
            <a:r>
              <a:rPr sz="1200" dirty="0">
                <a:latin typeface="Times New Roman"/>
                <a:cs typeface="Times New Roman"/>
              </a:rPr>
              <a:t>Continues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fight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discrepancies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(stays,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complains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frequently).</a:t>
            </a:r>
            <a:endParaRPr sz="1200">
              <a:latin typeface="Times New Roman"/>
              <a:cs typeface="Times New Roman"/>
            </a:endParaRPr>
          </a:p>
          <a:p>
            <a:pPr marL="927100" marR="5080" lvl="1" indent="-228600">
              <a:lnSpc>
                <a:spcPts val="1380"/>
              </a:lnSpc>
              <a:spcBef>
                <a:spcPts val="65"/>
              </a:spcBef>
              <a:buFont typeface="Courier New"/>
              <a:buChar char="o"/>
              <a:tabLst>
                <a:tab pos="927100" algn="l"/>
              </a:tabLst>
            </a:pPr>
            <a:r>
              <a:rPr sz="1200" dirty="0">
                <a:latin typeface="Times New Roman"/>
                <a:cs typeface="Times New Roman"/>
              </a:rPr>
              <a:t>Attempts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retain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values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practices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from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(past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employer)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10" dirty="0">
                <a:latin typeface="Times New Roman"/>
                <a:cs typeface="Times New Roman"/>
              </a:rPr>
              <a:t>present.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393306"/>
            <a:ext cx="5819775" cy="22021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2667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Try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recall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own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passage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through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shock.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discrepancies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 </a:t>
            </a:r>
            <a:r>
              <a:rPr sz="1200" spc="-25" dirty="0">
                <a:latin typeface="Times New Roman"/>
                <a:cs typeface="Times New Roman"/>
              </a:rPr>
              <a:t>may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experienced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job.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Which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conflicts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most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difficult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resolve?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remember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going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through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stages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reality </a:t>
            </a:r>
            <a:r>
              <a:rPr sz="1200" spc="-10" dirty="0">
                <a:latin typeface="Times New Roman"/>
                <a:cs typeface="Times New Roman"/>
              </a:rPr>
              <a:t>shock?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been helpful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stage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reality </a:t>
            </a:r>
            <a:r>
              <a:rPr sz="1200" spc="-10" dirty="0">
                <a:latin typeface="Times New Roman"/>
                <a:cs typeface="Times New Roman"/>
              </a:rPr>
              <a:t>shock?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How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time did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resolve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conflicts?</a:t>
            </a:r>
            <a:endParaRPr sz="1200">
              <a:latin typeface="Times New Roman"/>
              <a:cs typeface="Times New Roman"/>
            </a:endParaRPr>
          </a:p>
          <a:p>
            <a:pPr marL="469265" marR="5080" indent="-227965">
              <a:lnSpc>
                <a:spcPts val="1390"/>
              </a:lnSpc>
              <a:spcBef>
                <a:spcPts val="1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Were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dissatisfied,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disappointed,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shocked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comparisons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between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 </a:t>
            </a:r>
            <a:r>
              <a:rPr sz="1200" dirty="0">
                <a:latin typeface="Times New Roman"/>
                <a:cs typeface="Times New Roman"/>
              </a:rPr>
              <a:t>past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employers?</a:t>
            </a:r>
            <a:endParaRPr sz="1200">
              <a:latin typeface="Times New Roman"/>
              <a:cs typeface="Times New Roman"/>
            </a:endParaRPr>
          </a:p>
          <a:p>
            <a:pPr marL="469265" indent="-227965">
              <a:lnSpc>
                <a:spcPts val="142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200" dirty="0">
                <a:latin typeface="Times New Roman"/>
                <a:cs typeface="Times New Roman"/>
              </a:rPr>
              <a:t>Think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applying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strategies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when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working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employees.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41910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1704" rIns="0" bIns="0" rtlCol="0">
            <a:spAutoFit/>
          </a:bodyPr>
          <a:lstStyle/>
          <a:p>
            <a:pPr marL="961390">
              <a:lnSpc>
                <a:spcPct val="100000"/>
              </a:lnSpc>
              <a:spcBef>
                <a:spcPts val="95"/>
              </a:spcBef>
            </a:pPr>
            <a:r>
              <a:rPr dirty="0"/>
              <a:t>Reality</a:t>
            </a:r>
            <a:r>
              <a:rPr spc="-55" dirty="0"/>
              <a:t> </a:t>
            </a:r>
            <a:r>
              <a:rPr spc="-10" dirty="0"/>
              <a:t>Shock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2772" y="677646"/>
          <a:ext cx="6087110" cy="3503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7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3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610"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Phase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35"/>
                        </a:lnSpc>
                      </a:pPr>
                      <a:r>
                        <a:rPr sz="1200" b="1" dirty="0">
                          <a:latin typeface="Times New Roman"/>
                          <a:cs typeface="Times New Roman"/>
                        </a:rPr>
                        <a:t>Ways</a:t>
                      </a:r>
                      <a:r>
                        <a:rPr sz="1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b="1" dirty="0">
                          <a:latin typeface="Times New Roman"/>
                          <a:cs typeface="Times New Roman"/>
                        </a:rPr>
                        <a:t>to Assist </a:t>
                      </a:r>
                      <a:r>
                        <a:rPr sz="1200" b="1" spc="-10" dirty="0">
                          <a:latin typeface="Times New Roman"/>
                          <a:cs typeface="Times New Roman"/>
                        </a:rPr>
                        <a:t>Preceptee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515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1.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Honeymoon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Harness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enthusiasm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learning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skills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routines.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realistic,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but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do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not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stifle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enthusiasm.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ts val="1395"/>
                        </a:lnSpc>
                        <a:spcBef>
                          <a:spcPts val="3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Introduce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them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 other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staff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coworkers.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9775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2.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Shock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marR="368300" indent="-228600">
                        <a:lnSpc>
                          <a:spcPts val="1390"/>
                        </a:lnSpc>
                        <a:spcBef>
                          <a:spcPts val="10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Anticipate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preceptees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experience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some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dissatisfactions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position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employer.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ts val="1420"/>
                        </a:lnSpc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 good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listener.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ts val="1395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Provide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opportunities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vent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frustrations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constructive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manner.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33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5669">
                <a:tc>
                  <a:txBody>
                    <a:bodyPr/>
                    <a:lstStyle/>
                    <a:p>
                      <a:pPr marL="67945">
                        <a:lnSpc>
                          <a:spcPts val="138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3.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Recovery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Help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them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view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situations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realistically.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72390" indent="-228600">
                        <a:lnSpc>
                          <a:spcPts val="1380"/>
                        </a:lnSpc>
                        <a:spcBef>
                          <a:spcPts val="12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Ask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preceptees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keep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written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record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improvements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would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like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suggest.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105410" indent="-228600">
                        <a:lnSpc>
                          <a:spcPts val="1390"/>
                        </a:lnSpc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Help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them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recognize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positive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aspects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current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setting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well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areas where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improvements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could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made.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1725">
                <a:tc>
                  <a:txBody>
                    <a:bodyPr/>
                    <a:lstStyle/>
                    <a:p>
                      <a:pPr marL="67945">
                        <a:lnSpc>
                          <a:spcPts val="1375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4.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Resolution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Identify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deal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conflicts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persist.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indent="-22860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Assist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preceptees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constructive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problem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solving.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617220" indent="-228600">
                        <a:lnSpc>
                          <a:spcPts val="1380"/>
                        </a:lnSpc>
                        <a:spcBef>
                          <a:spcPts val="125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Describe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mechanisms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processes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available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resolve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perceived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problems.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6545" marR="321310" indent="-228600">
                        <a:lnSpc>
                          <a:spcPts val="138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296545" algn="l"/>
                          <a:tab pos="297180" algn="l"/>
                        </a:tabLst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Help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them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combine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best aspects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their prior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school or 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work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expectations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their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current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work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situation.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1700" y="4339311"/>
            <a:ext cx="5405755" cy="382905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1370"/>
              </a:lnSpc>
              <a:spcBef>
                <a:spcPts val="204"/>
              </a:spcBef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79217" y="492696"/>
            <a:ext cx="301434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Reality</a:t>
            </a:r>
            <a:r>
              <a:rPr spc="-40" dirty="0"/>
              <a:t> </a:t>
            </a:r>
            <a:r>
              <a:rPr dirty="0"/>
              <a:t>Shock</a:t>
            </a:r>
            <a:r>
              <a:rPr spc="-45" dirty="0"/>
              <a:t> </a:t>
            </a:r>
            <a:r>
              <a:rPr spc="-10" dirty="0"/>
              <a:t>“HONEYMOON”</a:t>
            </a:r>
            <a:r>
              <a:rPr spc="-30" dirty="0"/>
              <a:t> </a:t>
            </a:r>
            <a:r>
              <a:rPr spc="-10" dirty="0"/>
              <a:t>Phase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872172"/>
            <a:ext cx="5861685" cy="7340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 a 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you perceive 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 as </a:t>
            </a:r>
            <a:r>
              <a:rPr sz="1200" spc="-10" dirty="0">
                <a:latin typeface="Times New Roman"/>
                <a:cs typeface="Times New Roman"/>
              </a:rPr>
              <a:t>all-</a:t>
            </a:r>
            <a:r>
              <a:rPr sz="1200" dirty="0">
                <a:latin typeface="Times New Roman"/>
                <a:cs typeface="Times New Roman"/>
              </a:rPr>
              <a:t>knowing 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 agency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10" dirty="0">
                <a:latin typeface="Times New Roman"/>
                <a:cs typeface="Times New Roman"/>
              </a:rPr>
              <a:t>“just </a:t>
            </a:r>
            <a:r>
              <a:rPr sz="1200" dirty="0">
                <a:latin typeface="Times New Roman"/>
                <a:cs typeface="Times New Roman"/>
              </a:rPr>
              <a:t>perfect.”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exuberance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makes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eager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everything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“hit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ground </a:t>
            </a:r>
            <a:r>
              <a:rPr sz="1200" dirty="0">
                <a:latin typeface="Times New Roman"/>
                <a:cs typeface="Times New Roman"/>
              </a:rPr>
              <a:t>running”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days.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 do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problems 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love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everything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about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agency </a:t>
            </a:r>
            <a:r>
              <a:rPr sz="1200" dirty="0">
                <a:latin typeface="Times New Roman"/>
                <a:cs typeface="Times New Roman"/>
              </a:rPr>
              <a:t>and its </a:t>
            </a:r>
            <a:r>
              <a:rPr sz="1200" spc="-10" dirty="0">
                <a:latin typeface="Times New Roman"/>
                <a:cs typeface="Times New Roman"/>
              </a:rPr>
              <a:t>staff.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13194"/>
            <a:ext cx="5717540" cy="12598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1300" marR="5080" indent="-228600">
              <a:lnSpc>
                <a:spcPts val="1380"/>
              </a:lnSpc>
              <a:spcBef>
                <a:spcPts val="195"/>
              </a:spcBef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Recognize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some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aspects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staff’s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exuberance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always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helpful </a:t>
            </a:r>
            <a:r>
              <a:rPr sz="1200" spc="-25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making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transition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job.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Unrealistically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high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expectations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 set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stage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for </a:t>
            </a:r>
            <a:r>
              <a:rPr sz="1200" dirty="0">
                <a:latin typeface="Times New Roman"/>
                <a:cs typeface="Times New Roman"/>
              </a:rPr>
              <a:t>deep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disappointments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later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realities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daily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work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become more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apparent.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241300" marR="134620" indent="-228600">
              <a:lnSpc>
                <a:spcPts val="1380"/>
              </a:lnSpc>
              <a:buAutoNum type="arabicPeriod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prevent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emotional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roller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coaster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reminding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all </a:t>
            </a:r>
            <a:r>
              <a:rPr sz="1200" dirty="0">
                <a:latin typeface="Times New Roman"/>
                <a:cs typeface="Times New Roman"/>
              </a:rPr>
              <a:t>healthcare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facilities/agencies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room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improvement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not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always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answers.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413194"/>
            <a:ext cx="5969000" cy="21361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41300" marR="179705" indent="-228600">
              <a:lnSpc>
                <a:spcPts val="1380"/>
              </a:lnSpc>
              <a:spcBef>
                <a:spcPts val="195"/>
              </a:spcBef>
              <a:buAutoNum type="arabicPeriod" startAt="3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Perhaps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once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week,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could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ask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orientees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identify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have </a:t>
            </a:r>
            <a:r>
              <a:rPr sz="1200" dirty="0">
                <a:latin typeface="Times New Roman"/>
                <a:cs typeface="Times New Roman"/>
              </a:rPr>
              <a:t>encountered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really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things 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they would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improve. </a:t>
            </a:r>
            <a:r>
              <a:rPr sz="1200" spc="-10" dirty="0">
                <a:latin typeface="Times New Roman"/>
                <a:cs typeface="Times New Roman"/>
              </a:rPr>
              <a:t>These </a:t>
            </a:r>
            <a:r>
              <a:rPr sz="1200" dirty="0">
                <a:latin typeface="Times New Roman"/>
                <a:cs typeface="Times New Roman"/>
              </a:rPr>
              <a:t>strategies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assist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both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strengths 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weaknesses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agency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more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realistic</a:t>
            </a:r>
            <a:r>
              <a:rPr sz="1200" spc="-10" dirty="0">
                <a:latin typeface="Times New Roman"/>
                <a:cs typeface="Times New Roman"/>
              </a:rPr>
              <a:t> light.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 startAt="3"/>
            </a:pPr>
            <a:endParaRPr sz="12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1380"/>
              </a:lnSpc>
              <a:buAutoNum type="arabicPeriod" startAt="3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Try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direct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preceptees’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enthusiasm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having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begin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plan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preceptorship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with </a:t>
            </a:r>
            <a:r>
              <a:rPr sz="1200" dirty="0">
                <a:latin typeface="Times New Roman"/>
                <a:cs typeface="Times New Roman"/>
              </a:rPr>
              <a:t>you.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helping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distinguish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prioritize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needs,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preceptees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also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that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learning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development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will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gradual</a:t>
            </a:r>
            <a:r>
              <a:rPr sz="1200" spc="-10" dirty="0">
                <a:latin typeface="Times New Roman"/>
                <a:cs typeface="Times New Roman"/>
              </a:rPr>
              <a:t> process.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12700" marR="56832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5."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1994</Words>
  <Application>Microsoft Office PowerPoint</Application>
  <PresentationFormat>Custom</PresentationFormat>
  <Paragraphs>96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Courier New</vt:lpstr>
      <vt:lpstr>Symbol</vt:lpstr>
      <vt:lpstr>Times New Roman</vt:lpstr>
      <vt:lpstr>Office Theme</vt:lpstr>
      <vt:lpstr>Chapter 3</vt:lpstr>
      <vt:lpstr>Reality Shock</vt:lpstr>
      <vt:lpstr>PowerPoint Presentation</vt:lpstr>
      <vt:lpstr>PowerPoint Presentation</vt:lpstr>
      <vt:lpstr>PowerPoint Presentation</vt:lpstr>
      <vt:lpstr>Reality Shock</vt:lpstr>
      <vt:lpstr>Reality Shock “HONEYMOON” Phase</vt:lpstr>
      <vt:lpstr>PowerPoint Presentation</vt:lpstr>
      <vt:lpstr>PowerPoint Presentation</vt:lpstr>
      <vt:lpstr>Reality Shock “SHOCK” Phase</vt:lpstr>
      <vt:lpstr>PowerPoint Presentation</vt:lpstr>
      <vt:lpstr>PowerPoint Presentation</vt:lpstr>
      <vt:lpstr>Reality Shock “RECOVERY” Phase</vt:lpstr>
      <vt:lpstr>PowerPoint Presentation</vt:lpstr>
      <vt:lpstr>Reality Shock “RESOLUTION” Phase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2023-03-23T16:06:54Z</dcterms:created>
  <dcterms:modified xsi:type="dcterms:W3CDTF">2023-03-23T16:07:52Z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