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772400" cy="4356100"/>
  <p:notesSz cx="7772400" cy="4356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5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135824"/>
            <a:ext cx="6606540" cy="769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2051812"/>
            <a:ext cx="5440680" cy="915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842708"/>
            <a:ext cx="3380994" cy="24182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842708"/>
            <a:ext cx="3380994" cy="24182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1816" y="234276"/>
            <a:ext cx="2588767" cy="238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842708"/>
            <a:ext cx="6995160" cy="24182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3407473"/>
            <a:ext cx="2487168" cy="1831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3407473"/>
            <a:ext cx="1787652" cy="1831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3407473"/>
            <a:ext cx="1787652" cy="1831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1816" y="234276"/>
            <a:ext cx="2588767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br>
              <a:rPr lang="en-US" spc="-10" dirty="0"/>
            </a:br>
            <a:r>
              <a:rPr spc="-10" dirty="0"/>
              <a:t>Characteristics </a:t>
            </a:r>
            <a:r>
              <a:rPr dirty="0"/>
              <a:t>of</a:t>
            </a:r>
            <a:r>
              <a:rPr spc="-5" dirty="0"/>
              <a:t> </a:t>
            </a:r>
            <a:r>
              <a:rPr dirty="0"/>
              <a:t>Adult</a:t>
            </a:r>
            <a:r>
              <a:rPr spc="-5" dirty="0"/>
              <a:t> </a:t>
            </a:r>
            <a:r>
              <a:rPr spc="-10" dirty="0"/>
              <a:t>Learners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615276"/>
            <a:ext cx="5716905" cy="27905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1200" b="1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Adults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are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heterogeneous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(diverse)</a:t>
            </a:r>
            <a:r>
              <a:rPr sz="1200" b="1" spc="-10" dirty="0">
                <a:latin typeface="Times New Roman"/>
                <a:cs typeface="Times New Roman"/>
              </a:rPr>
              <a:t> learners</a:t>
            </a:r>
            <a:endParaRPr sz="1200" dirty="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Involve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determining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own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meet </a:t>
            </a:r>
            <a:r>
              <a:rPr sz="1200" spc="-10" dirty="0">
                <a:latin typeface="Times New Roman"/>
                <a:cs typeface="Times New Roman"/>
              </a:rPr>
              <a:t>them.</a:t>
            </a:r>
            <a:endParaRPr sz="1200" dirty="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Expect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encourage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differences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opinion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meaning.</a:t>
            </a:r>
            <a:endParaRPr sz="1200" dirty="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Respect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unique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perspective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background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 </a:t>
            </a:r>
            <a:r>
              <a:rPr sz="1200" spc="-10" dirty="0">
                <a:latin typeface="Times New Roman"/>
                <a:cs typeface="Times New Roman"/>
              </a:rPr>
              <a:t>learner.</a:t>
            </a:r>
            <a:endParaRPr sz="1200" dirty="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get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 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individuals.</a:t>
            </a: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Symbol"/>
              <a:buChar char=""/>
            </a:pPr>
            <a:endParaRPr sz="11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Adults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have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multiple</a:t>
            </a:r>
            <a:r>
              <a:rPr sz="1200" b="1" spc="-10" dirty="0">
                <a:latin typeface="Times New Roman"/>
                <a:cs typeface="Times New Roman"/>
              </a:rPr>
              <a:t> responsibilities</a:t>
            </a:r>
            <a:endParaRPr sz="1200" dirty="0">
              <a:latin typeface="Times New Roman"/>
              <a:cs typeface="Times New Roman"/>
            </a:endParaRPr>
          </a:p>
          <a:p>
            <a:pPr marL="469265" marR="198755" indent="-227965">
              <a:lnSpc>
                <a:spcPts val="1380"/>
              </a:lnSpc>
              <a:spcBef>
                <a:spcPts val="10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Recognize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interfere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readiness,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participation,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or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achievement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(family,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social,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financial,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transport,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child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issues).</a:t>
            </a:r>
            <a:endParaRPr sz="1200" dirty="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80"/>
              </a:lnSpc>
              <a:spcBef>
                <a:spcPts val="8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flexibility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scheduling,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teaching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strategies,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make </a:t>
            </a:r>
            <a:r>
              <a:rPr sz="1200" dirty="0">
                <a:latin typeface="Times New Roman"/>
                <a:cs typeface="Times New Roman"/>
              </a:rPr>
              <a:t>education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convenient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adults.</a:t>
            </a:r>
            <a:endParaRPr sz="1200" dirty="0">
              <a:latin typeface="Times New Roman"/>
              <a:cs typeface="Times New Roman"/>
            </a:endParaRPr>
          </a:p>
          <a:p>
            <a:pPr marL="469265" marR="25400" indent="-227965">
              <a:lnSpc>
                <a:spcPts val="1390"/>
              </a:lnSpc>
              <a:spcBef>
                <a:spcPts val="7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opportunities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adults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participate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actively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phases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educational experience.</a:t>
            </a:r>
            <a:endParaRPr sz="1200" dirty="0">
              <a:latin typeface="Times New Roman"/>
              <a:cs typeface="Times New Roman"/>
            </a:endParaRPr>
          </a:p>
          <a:p>
            <a:pPr marL="469265" indent="-227965">
              <a:lnSpc>
                <a:spcPts val="142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Start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stop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activities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time.</a:t>
            </a:r>
            <a:endParaRPr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15924"/>
            <a:ext cx="5961380" cy="292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Adults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bring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various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life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and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work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backgrounds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current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educational</a:t>
            </a:r>
            <a:r>
              <a:rPr sz="1200" b="1" spc="-10" dirty="0">
                <a:latin typeface="Times New Roman"/>
                <a:cs typeface="Times New Roman"/>
              </a:rPr>
              <a:t> experience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Assess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incorporate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educational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activity.</a:t>
            </a:r>
            <a:endParaRPr sz="1200">
              <a:latin typeface="Times New Roman"/>
              <a:cs typeface="Times New Roman"/>
            </a:endParaRPr>
          </a:p>
          <a:p>
            <a:pPr marL="469265" marR="615950" indent="-227965">
              <a:lnSpc>
                <a:spcPts val="1390"/>
              </a:lnSpc>
              <a:spcBef>
                <a:spcPts val="11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Value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knowledge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bring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backgrounds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25" dirty="0">
                <a:latin typeface="Times New Roman"/>
                <a:cs typeface="Times New Roman"/>
              </a:rPr>
              <a:t>an </a:t>
            </a:r>
            <a:r>
              <a:rPr sz="1200" dirty="0">
                <a:latin typeface="Times New Roman"/>
                <a:cs typeface="Times New Roman"/>
              </a:rPr>
              <a:t>educational</a:t>
            </a:r>
            <a:r>
              <a:rPr sz="1200" spc="-10" dirty="0">
                <a:latin typeface="Times New Roman"/>
                <a:cs typeface="Times New Roman"/>
              </a:rPr>
              <a:t> environment.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2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teaching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strategies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build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experiences.</a:t>
            </a:r>
            <a:endParaRPr sz="1200">
              <a:latin typeface="Times New Roman"/>
              <a:cs typeface="Times New Roman"/>
            </a:endParaRPr>
          </a:p>
          <a:p>
            <a:pPr marL="469265" marR="202565" indent="-227965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Emphasize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relationship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present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encourage </a:t>
            </a:r>
            <a:r>
              <a:rPr sz="1200" dirty="0">
                <a:latin typeface="Times New Roman"/>
                <a:cs typeface="Times New Roman"/>
              </a:rPr>
              <a:t>transfer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learning.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Adults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may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be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less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flexible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as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learners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open-minded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adaptable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designing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educational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activities.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Help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integrate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concepts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previous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beliefs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perspectives.</a:t>
            </a:r>
            <a:endParaRPr sz="1200">
              <a:latin typeface="Times New Roman"/>
              <a:cs typeface="Times New Roman"/>
            </a:endParaRPr>
          </a:p>
          <a:p>
            <a:pPr marL="469265" marR="61594" indent="-227965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Give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through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information,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consider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concepts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fit,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reach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own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conclusions.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7965">
              <a:lnSpc>
                <a:spcPct val="96000"/>
              </a:lnSpc>
              <a:spcBef>
                <a:spcPts val="4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Expect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especially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those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considerable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challenge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agency’s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policies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former practices.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75564"/>
            <a:ext cx="5833745" cy="2561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Adults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may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have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negative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past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learning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experiences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frequent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positive</a:t>
            </a:r>
            <a:r>
              <a:rPr sz="1200" spc="-10" dirty="0">
                <a:latin typeface="Times New Roman"/>
                <a:cs typeface="Times New Roman"/>
              </a:rPr>
              <a:t> reinforcement.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Create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climate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conducive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educational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experience.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80"/>
              </a:lnSpc>
              <a:spcBef>
                <a:spcPts val="1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Show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confidence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abilities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acquire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knowledge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skills </a:t>
            </a:r>
            <a:r>
              <a:rPr sz="1200" dirty="0">
                <a:latin typeface="Times New Roman"/>
                <a:cs typeface="Times New Roman"/>
              </a:rPr>
              <a:t>to change </a:t>
            </a:r>
            <a:r>
              <a:rPr sz="1200" spc="-10" dirty="0">
                <a:latin typeface="Times New Roman"/>
                <a:cs typeface="Times New Roman"/>
              </a:rPr>
              <a:t>behavior.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Give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constructive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about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performance.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Symbol"/>
              <a:buChar char=""/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Adults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are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voluntary</a:t>
            </a:r>
            <a:r>
              <a:rPr sz="1200" b="1" spc="-10" dirty="0">
                <a:latin typeface="Times New Roman"/>
                <a:cs typeface="Times New Roman"/>
              </a:rPr>
              <a:t> learners</a:t>
            </a:r>
            <a:endParaRPr sz="1200">
              <a:latin typeface="Times New Roman"/>
              <a:cs typeface="Times New Roman"/>
            </a:endParaRPr>
          </a:p>
          <a:p>
            <a:pPr marL="469265" marR="191770" indent="-227965">
              <a:lnSpc>
                <a:spcPts val="1390"/>
              </a:lnSpc>
              <a:spcBef>
                <a:spcPts val="10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Assess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motivational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influence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participation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educational activity.</a:t>
            </a:r>
            <a:endParaRPr sz="1200">
              <a:latin typeface="Times New Roman"/>
              <a:cs typeface="Times New Roman"/>
            </a:endParaRPr>
          </a:p>
          <a:p>
            <a:pPr marL="469265" marR="163195" indent="-227965">
              <a:lnSpc>
                <a:spcPts val="1380"/>
              </a:lnSpc>
              <a:spcBef>
                <a:spcPts val="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Maintain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realistic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based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motivation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attending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educational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activity.</a:t>
            </a:r>
            <a:endParaRPr sz="1200">
              <a:latin typeface="Times New Roman"/>
              <a:cs typeface="Times New Roman"/>
            </a:endParaRPr>
          </a:p>
          <a:p>
            <a:pPr marL="469265" marR="127635" indent="-227965">
              <a:lnSpc>
                <a:spcPts val="1380"/>
              </a:lnSpc>
              <a:spcBef>
                <a:spcPts val="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suggest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being </a:t>
            </a:r>
            <a:r>
              <a:rPr sz="1200" spc="-20" dirty="0">
                <a:latin typeface="Times New Roman"/>
                <a:cs typeface="Times New Roman"/>
              </a:rPr>
              <a:t>met.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96049"/>
            <a:ext cx="5853430" cy="2211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Adults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are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problem-</a:t>
            </a:r>
            <a:r>
              <a:rPr sz="1200" b="1" dirty="0">
                <a:latin typeface="Times New Roman"/>
                <a:cs typeface="Times New Roman"/>
              </a:rPr>
              <a:t>centered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learners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needs.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90"/>
              </a:lnSpc>
              <a:spcBef>
                <a:spcPts val="11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Focus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educational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concrete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essentials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own </a:t>
            </a:r>
            <a:r>
              <a:rPr sz="1200" spc="-10" dirty="0">
                <a:latin typeface="Times New Roman"/>
                <a:cs typeface="Times New Roman"/>
              </a:rPr>
              <a:t>situations.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2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problem-</a:t>
            </a:r>
            <a:r>
              <a:rPr sz="1200" dirty="0">
                <a:latin typeface="Times New Roman"/>
                <a:cs typeface="Times New Roman"/>
              </a:rPr>
              <a:t>centered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approach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 relates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educational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content 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real-</a:t>
            </a:r>
            <a:r>
              <a:rPr sz="1200" dirty="0">
                <a:latin typeface="Times New Roman"/>
                <a:cs typeface="Times New Roman"/>
              </a:rPr>
              <a:t>life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situations.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Symbol"/>
              <a:buChar char=""/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Adults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are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knowledgeable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learners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Approach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knowledgeable </a:t>
            </a:r>
            <a:r>
              <a:rPr sz="1200" spc="-10" dirty="0">
                <a:latin typeface="Times New Roman"/>
                <a:cs typeface="Times New Roman"/>
              </a:rPr>
              <a:t>colleagues.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Display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mutual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respect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sense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collegiality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interactions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learners.</a:t>
            </a:r>
            <a:endParaRPr sz="1200">
              <a:latin typeface="Times New Roman"/>
              <a:cs typeface="Times New Roman"/>
            </a:endParaRPr>
          </a:p>
          <a:p>
            <a:pPr marL="469265" marR="139065" indent="-227965">
              <a:lnSpc>
                <a:spcPts val="1380"/>
              </a:lnSpc>
              <a:spcBef>
                <a:spcPts val="1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Encourage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mistakes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possible,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be </a:t>
            </a:r>
            <a:r>
              <a:rPr sz="1200" dirty="0">
                <a:latin typeface="Times New Roman"/>
                <a:cs typeface="Times New Roman"/>
              </a:rPr>
              <a:t>available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support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needed.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helpful,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useful,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clear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realistic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scenarios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illustrate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content.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75564"/>
            <a:ext cx="5928995" cy="3602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Most adults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are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self-</a:t>
            </a:r>
            <a:r>
              <a:rPr sz="1200" b="1" dirty="0">
                <a:latin typeface="Times New Roman"/>
                <a:cs typeface="Times New Roman"/>
              </a:rPr>
              <a:t>directed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in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their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learning</a:t>
            </a:r>
            <a:endParaRPr sz="1200">
              <a:latin typeface="Times New Roman"/>
              <a:cs typeface="Times New Roman"/>
            </a:endParaRPr>
          </a:p>
          <a:p>
            <a:pPr marL="469265" marR="37465" indent="-227965">
              <a:lnSpc>
                <a:spcPts val="1380"/>
              </a:lnSpc>
              <a:spcBef>
                <a:spcPts val="10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opportunities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own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goals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effectiveness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educational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activity.</a:t>
            </a:r>
            <a:endParaRPr sz="1200">
              <a:latin typeface="Times New Roman"/>
              <a:cs typeface="Times New Roman"/>
            </a:endParaRPr>
          </a:p>
          <a:p>
            <a:pPr marL="469265" marR="423545" indent="-227965">
              <a:lnSpc>
                <a:spcPts val="1390"/>
              </a:lnSpc>
              <a:spcBef>
                <a:spcPts val="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Respond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additional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educational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support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make </a:t>
            </a:r>
            <a:r>
              <a:rPr sz="1200" dirty="0">
                <a:latin typeface="Times New Roman"/>
                <a:cs typeface="Times New Roman"/>
              </a:rPr>
              <a:t>changes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future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educational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activities.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latin typeface="Times New Roman"/>
                <a:cs typeface="Times New Roman"/>
              </a:rPr>
              <a:t>Adults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different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ages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need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varying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degrees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support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in</a:t>
            </a:r>
            <a:r>
              <a:rPr sz="1200" b="1" spc="-10" dirty="0">
                <a:latin typeface="Times New Roman"/>
                <a:cs typeface="Times New Roman"/>
              </a:rPr>
              <a:t> learning</a:t>
            </a:r>
            <a:endParaRPr sz="1200">
              <a:latin typeface="Times New Roman"/>
              <a:cs typeface="Times New Roman"/>
            </a:endParaRPr>
          </a:p>
          <a:p>
            <a:pPr marL="469265" marR="589915" indent="-227965">
              <a:lnSpc>
                <a:spcPts val="1380"/>
              </a:lnSpc>
              <a:spcBef>
                <a:spcPts val="10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Create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environment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comfortable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conducive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for </a:t>
            </a:r>
            <a:r>
              <a:rPr sz="1200" dirty="0">
                <a:latin typeface="Times New Roman"/>
                <a:cs typeface="Times New Roman"/>
              </a:rPr>
              <a:t>individuals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physical,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mental,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emotional,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social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capabilities.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8600">
              <a:lnSpc>
                <a:spcPts val="1380"/>
              </a:lnSpc>
              <a:spcBef>
                <a:spcPts val="8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Check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often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adjust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activities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support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as </a:t>
            </a:r>
            <a:r>
              <a:rPr sz="1200" spc="-10" dirty="0">
                <a:latin typeface="Times New Roman"/>
                <a:cs typeface="Times New Roman"/>
              </a:rPr>
              <a:t>needed.</a:t>
            </a:r>
            <a:endParaRPr sz="1200">
              <a:latin typeface="Times New Roman"/>
              <a:cs typeface="Times New Roman"/>
            </a:endParaRPr>
          </a:p>
          <a:p>
            <a:pPr marL="469265" marR="558165" indent="-228600">
              <a:lnSpc>
                <a:spcPts val="1390"/>
              </a:lnSpc>
              <a:spcBef>
                <a:spcPts val="7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Arrange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coverage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complex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challenging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material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addressed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peak </a:t>
            </a:r>
            <a:r>
              <a:rPr sz="1200" spc="-10" dirty="0">
                <a:latin typeface="Times New Roman"/>
                <a:cs typeface="Times New Roman"/>
              </a:rPr>
              <a:t>performance.</a:t>
            </a:r>
            <a:endParaRPr sz="1200">
              <a:latin typeface="Times New Roman"/>
              <a:cs typeface="Times New Roman"/>
            </a:endParaRPr>
          </a:p>
          <a:p>
            <a:pPr marL="469265" marR="140970" indent="-228600">
              <a:lnSpc>
                <a:spcPts val="1380"/>
              </a:lnSpc>
              <a:spcBef>
                <a:spcPts val="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Cover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 complex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difficult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material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early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interactive</a:t>
            </a:r>
            <a:r>
              <a:rPr sz="1200" spc="-10" dirty="0">
                <a:latin typeface="Times New Roman"/>
                <a:cs typeface="Times New Roman"/>
              </a:rPr>
              <a:t> sessions </a:t>
            </a:r>
            <a:r>
              <a:rPr sz="1200" dirty="0">
                <a:latin typeface="Times New Roman"/>
                <a:cs typeface="Times New Roman"/>
              </a:rPr>
              <a:t>later,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tired.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 marR="4826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DePew,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Diane,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Patricia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Kummeth,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Adrianne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Avillion.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Nursing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Times New Roman"/>
                <a:cs typeface="Times New Roman"/>
              </a:rPr>
              <a:t>Professional </a:t>
            </a:r>
            <a:r>
              <a:rPr sz="1200" i="1" dirty="0">
                <a:latin typeface="Times New Roman"/>
                <a:cs typeface="Times New Roman"/>
              </a:rPr>
              <a:t>Development: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Nursing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Review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and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Resource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Manual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Silver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Spring,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Mar.: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American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Nurses </a:t>
            </a:r>
            <a:r>
              <a:rPr sz="1200" dirty="0">
                <a:latin typeface="Times New Roman"/>
                <a:cs typeface="Times New Roman"/>
              </a:rPr>
              <a:t>Credentialing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Center,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2011.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21-22.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655</Words>
  <Application>Microsoft Office PowerPoint</Application>
  <PresentationFormat>Custom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Symbol</vt:lpstr>
      <vt:lpstr>Times New Roman</vt:lpstr>
      <vt:lpstr>Office Theme</vt:lpstr>
      <vt:lpstr> Characteristics of Adult Learners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2023-03-23T15:59:19Z</dcterms:created>
  <dcterms:modified xsi:type="dcterms:W3CDTF">2023-03-23T16:01:01Z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