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7772400" cy="6083300"/>
  <p:notesSz cx="7772400" cy="60833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90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1084643"/>
            <a:ext cx="6606540" cy="7347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1959356"/>
            <a:ext cx="5440680" cy="874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804735"/>
            <a:ext cx="3380994" cy="23092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804735"/>
            <a:ext cx="3380994" cy="23092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45990" y="81660"/>
            <a:ext cx="1092835" cy="3884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804735"/>
            <a:ext cx="6995160" cy="23092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3253930"/>
            <a:ext cx="2487168" cy="174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3253930"/>
            <a:ext cx="1787652" cy="174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3253930"/>
            <a:ext cx="1787652" cy="174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772399" cy="60833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761567" y="1761566"/>
            <a:ext cx="6099105" cy="257597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44482" y="2863829"/>
            <a:ext cx="3863573" cy="2574609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608421" y="1899888"/>
            <a:ext cx="6082920" cy="2283143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076364" y="1575745"/>
            <a:ext cx="4265142" cy="2606525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object 2"/>
          <p:cNvSpPr txBox="1"/>
          <p:nvPr/>
        </p:nvSpPr>
        <p:spPr>
          <a:xfrm>
            <a:off x="420776" y="2454525"/>
            <a:ext cx="1836527" cy="27248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2700" algn="l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Adult</a:t>
            </a:r>
            <a:r>
              <a:rPr lang="en-US" sz="3000" b="1" kern="1200" spc="-4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kern="1200" spc="-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Teaching-</a:t>
            </a:r>
            <a:r>
              <a:rPr lang="en-US" sz="3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Learning</a:t>
            </a:r>
            <a:r>
              <a:rPr lang="en-US" sz="3000" b="1" kern="1200" spc="-45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000" b="1" kern="1200" spc="-1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Principles</a:t>
            </a:r>
            <a:endParaRPr lang="en-US" sz="3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147260"/>
              </p:ext>
            </p:extLst>
          </p:nvPr>
        </p:nvGraphicFramePr>
        <p:xfrm>
          <a:off x="2870297" y="677655"/>
          <a:ext cx="4606416" cy="47279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7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9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7903">
                <a:tc>
                  <a:txBody>
                    <a:bodyPr/>
                    <a:lstStyle/>
                    <a:p>
                      <a:pPr marL="897255">
                        <a:lnSpc>
                          <a:spcPts val="1335"/>
                        </a:lnSpc>
                      </a:pPr>
                      <a:r>
                        <a:rPr sz="1300" b="1" spc="-10">
                          <a:latin typeface="Times New Roman"/>
                          <a:cs typeface="Times New Roman"/>
                        </a:rPr>
                        <a:t>ASSUMPTION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300" b="1" spc="-10">
                          <a:latin typeface="Times New Roman"/>
                          <a:cs typeface="Times New Roman"/>
                        </a:rPr>
                        <a:t>APPLICATION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2493">
                <a:tc>
                  <a:txBody>
                    <a:bodyPr/>
                    <a:lstStyle/>
                    <a:p>
                      <a:pPr marL="67945">
                        <a:lnSpc>
                          <a:spcPts val="1385"/>
                        </a:lnSpc>
                      </a:pPr>
                      <a:r>
                        <a:rPr sz="1300" b="1">
                          <a:latin typeface="Times New Roman"/>
                          <a:cs typeface="Times New Roman"/>
                        </a:rPr>
                        <a:t>Learning is</a:t>
                      </a:r>
                      <a:r>
                        <a:rPr sz="1300" b="1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b="1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300" b="1" spc="-10">
                          <a:latin typeface="Times New Roman"/>
                          <a:cs typeface="Times New Roman"/>
                        </a:rPr>
                        <a:t>self-</a:t>
                      </a:r>
                      <a:r>
                        <a:rPr sz="1300" b="1">
                          <a:latin typeface="Times New Roman"/>
                          <a:cs typeface="Times New Roman"/>
                        </a:rPr>
                        <a:t>activity of the </a:t>
                      </a:r>
                      <a:r>
                        <a:rPr sz="1300" b="1" spc="-10">
                          <a:latin typeface="Times New Roman"/>
                          <a:cs typeface="Times New Roman"/>
                        </a:rPr>
                        <a:t>learner.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96545" marR="217804" indent="-228600">
                        <a:lnSpc>
                          <a:spcPts val="1380"/>
                        </a:lnSpc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30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sz="13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requires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active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participation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learner.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96545" marR="133350" indent="-228600">
                        <a:lnSpc>
                          <a:spcPct val="95800"/>
                        </a:lnSpc>
                        <a:spcBef>
                          <a:spcPts val="5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300">
                          <a:latin typeface="Times New Roman"/>
                          <a:cs typeface="Times New Roman"/>
                        </a:rPr>
                        <a:t>Learners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learn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more,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faster,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retain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knowledge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longer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when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they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25">
                          <a:latin typeface="Times New Roman"/>
                          <a:cs typeface="Times New Roman"/>
                        </a:rPr>
                        <a:t>are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actively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involved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learning experience.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marR="191135" indent="-228600">
                        <a:lnSpc>
                          <a:spcPts val="1380"/>
                        </a:lnSpc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300">
                          <a:latin typeface="Times New Roman"/>
                          <a:cs typeface="Times New Roman"/>
                        </a:rPr>
                        <a:t>Provide</a:t>
                      </a:r>
                      <a:r>
                        <a:rPr sz="13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learners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opportunities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engage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themselves</a:t>
                      </a:r>
                      <a:r>
                        <a:rPr sz="13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each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phase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learning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process,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example,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identifying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learning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needs,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planning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experiences,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25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sz="13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on-the-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job,</a:t>
                      </a:r>
                      <a:r>
                        <a:rPr sz="13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3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evaluating</a:t>
                      </a:r>
                      <a:r>
                        <a:rPr sz="13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their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own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learning.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96545" marR="245745" indent="-228600">
                        <a:lnSpc>
                          <a:spcPts val="138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300">
                          <a:latin typeface="Times New Roman"/>
                          <a:cs typeface="Times New Roman"/>
                        </a:rPr>
                        <a:t>Select</a:t>
                      </a:r>
                      <a:r>
                        <a:rPr sz="13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instructional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methods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actively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involve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learners,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such as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completion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self-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instruction</a:t>
                      </a:r>
                      <a:r>
                        <a:rPr sz="13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modules,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practicing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skills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20">
                          <a:latin typeface="Times New Roman"/>
                          <a:cs typeface="Times New Roman"/>
                        </a:rPr>
                        <a:t>both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simulated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real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sz="13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situations,</a:t>
                      </a:r>
                      <a:r>
                        <a:rPr sz="13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participating</a:t>
                      </a:r>
                      <a:r>
                        <a:rPr sz="13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discussions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about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>
                          <a:latin typeface="Times New Roman"/>
                          <a:cs typeface="Times New Roman"/>
                        </a:rPr>
                        <a:t>their</a:t>
                      </a:r>
                      <a:r>
                        <a:rPr sz="13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300" spc="-25">
                          <a:latin typeface="Times New Roman"/>
                          <a:cs typeface="Times New Roman"/>
                        </a:rPr>
                        <a:t>job </a:t>
                      </a:r>
                      <a:r>
                        <a:rPr sz="1300" spc="-10">
                          <a:latin typeface="Times New Roman"/>
                          <a:cs typeface="Times New Roman"/>
                        </a:rPr>
                        <a:t>responsibilities.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75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2225679" y="1141558"/>
            <a:ext cx="803209" cy="160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">
              <a:spcBef>
                <a:spcPts val="77"/>
              </a:spcBef>
            </a:pPr>
            <a:r>
              <a:rPr lang="en-US" sz="924" b="1" spc="-8">
                <a:solidFill>
                  <a:srgbClr val="000000"/>
                </a:solidFill>
                <a:latin typeface="Times New Roman"/>
                <a:cs typeface="Times New Roman"/>
              </a:rPr>
              <a:t>ASSUMPTION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48432" y="1141558"/>
            <a:ext cx="841853" cy="1604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">
              <a:spcBef>
                <a:spcPts val="77"/>
              </a:spcBef>
            </a:pPr>
            <a:r>
              <a:rPr lang="en-US" sz="924" b="1" spc="-8">
                <a:solidFill>
                  <a:srgbClr val="000000"/>
                </a:solidFill>
                <a:latin typeface="Times New Roman"/>
                <a:cs typeface="Times New Roman"/>
              </a:rPr>
              <a:t>APPLICATION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41631" y="1154276"/>
            <a:ext cx="4689138" cy="139901"/>
          </a:xfrm>
          <a:custGeom>
            <a:avLst/>
            <a:gdLst/>
            <a:ahLst/>
            <a:cxnLst/>
            <a:rect l="l" t="t" r="r" b="b"/>
            <a:pathLst>
              <a:path w="6087109" h="181610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83"/>
                </a:lnTo>
                <a:lnTo>
                  <a:pt x="0" y="181356"/>
                </a:lnTo>
                <a:lnTo>
                  <a:pt x="6108" y="181356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181610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83"/>
                </a:lnTo>
                <a:lnTo>
                  <a:pt x="2811780" y="181356"/>
                </a:lnTo>
                <a:lnTo>
                  <a:pt x="2817888" y="181356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181610">
                <a:moveTo>
                  <a:pt x="6086868" y="0"/>
                </a:moveTo>
                <a:lnTo>
                  <a:pt x="6080760" y="0"/>
                </a:lnTo>
                <a:lnTo>
                  <a:pt x="6080760" y="6083"/>
                </a:lnTo>
                <a:lnTo>
                  <a:pt x="6080760" y="181356"/>
                </a:lnTo>
                <a:lnTo>
                  <a:pt x="6086868" y="181356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87026" y="1281850"/>
            <a:ext cx="1897961" cy="30713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9779" marR="3912">
              <a:lnSpc>
                <a:spcPts val="1063"/>
              </a:lnSpc>
              <a:spcBef>
                <a:spcPts val="150"/>
              </a:spcBef>
            </a:pPr>
            <a:r>
              <a:rPr lang="en-US" sz="924" b="1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924" b="1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b="1">
                <a:solidFill>
                  <a:srgbClr val="000000"/>
                </a:solidFill>
                <a:latin typeface="Times New Roman"/>
                <a:cs typeface="Times New Roman"/>
              </a:rPr>
              <a:t>proceeds</a:t>
            </a:r>
            <a:r>
              <a:rPr lang="en-US" sz="924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b="1">
                <a:solidFill>
                  <a:srgbClr val="000000"/>
                </a:solidFill>
                <a:latin typeface="Times New Roman"/>
                <a:cs typeface="Times New Roman"/>
              </a:rPr>
              <a:t>best</a:t>
            </a:r>
            <a:r>
              <a:rPr lang="en-US" sz="924" b="1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b="1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lang="en-US" sz="924" b="1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b="1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lang="en-US" sz="924" b="1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b="1" spc="-19">
                <a:solidFill>
                  <a:srgbClr val="000000"/>
                </a:solidFill>
                <a:latin typeface="Times New Roman"/>
                <a:cs typeface="Times New Roman"/>
              </a:rPr>
              <a:t>is </a:t>
            </a:r>
            <a:r>
              <a:rPr lang="en-US" sz="924" b="1">
                <a:solidFill>
                  <a:srgbClr val="000000"/>
                </a:solidFill>
                <a:latin typeface="Times New Roman"/>
                <a:cs typeface="Times New Roman"/>
              </a:rPr>
              <a:t>organized</a:t>
            </a:r>
            <a:r>
              <a:rPr lang="en-US" sz="924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b="1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924" b="1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b="1">
                <a:solidFill>
                  <a:srgbClr val="000000"/>
                </a:solidFill>
                <a:latin typeface="Times New Roman"/>
                <a:cs typeface="Times New Roman"/>
              </a:rPr>
              <a:t>clearly</a:t>
            </a:r>
            <a:r>
              <a:rPr lang="en-US" sz="924" b="1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b="1" spc="-8">
                <a:solidFill>
                  <a:srgbClr val="000000"/>
                </a:solidFill>
                <a:latin typeface="Times New Roman"/>
                <a:cs typeface="Times New Roman"/>
              </a:rPr>
              <a:t>communicated.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87026" y="1693923"/>
            <a:ext cx="2054494" cy="3013004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85312" marR="3912" indent="-175533">
              <a:lnSpc>
                <a:spcPts val="1063"/>
              </a:lnSpc>
              <a:spcBef>
                <a:spcPts val="150"/>
              </a:spcBef>
              <a:buFont typeface="Symbol"/>
              <a:buChar char=""/>
              <a:tabLst>
                <a:tab pos="185312" algn="l"/>
                <a:tab pos="185801" algn="l"/>
              </a:tabLst>
            </a:pP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Organizing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experience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refers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deciding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order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which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learning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to occur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preparing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all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materials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activities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so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they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ready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needed.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Organizing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principles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make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easier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acquire,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integrate,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transfer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new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situations.</a:t>
            </a:r>
            <a:endParaRPr lang="en-US" sz="924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85312" marR="62586" indent="-175533">
              <a:lnSpc>
                <a:spcPts val="1063"/>
              </a:lnSpc>
              <a:spcBef>
                <a:spcPts val="65"/>
              </a:spcBef>
              <a:buFont typeface="Symbol"/>
              <a:buChar char=""/>
              <a:tabLst>
                <a:tab pos="185312" algn="l"/>
                <a:tab pos="185801" algn="l"/>
              </a:tabLst>
            </a:pP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Effective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organization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also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requires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clear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communication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so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all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participants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understand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objectives,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content,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location,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type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learning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activities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planned,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well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how,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where,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preceptees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will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be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evaluated.</a:t>
            </a:r>
            <a:endParaRPr lang="en-US" sz="924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85312" marR="212204" indent="-175533">
              <a:lnSpc>
                <a:spcPts val="1063"/>
              </a:lnSpc>
              <a:spcBef>
                <a:spcPts val="65"/>
              </a:spcBef>
              <a:buFont typeface="Symbol"/>
              <a:buChar char=""/>
              <a:tabLst>
                <a:tab pos="185312" algn="l"/>
                <a:tab pos="185801" algn="l"/>
              </a:tabLst>
            </a:pP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Developing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written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schedule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for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activities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assist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preceptor,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preceptee,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other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staff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who may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participate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preceptorship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prepare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these experiences.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53048" y="1693923"/>
            <a:ext cx="2367560" cy="2011897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85312" marR="32271" indent="-175533">
              <a:lnSpc>
                <a:spcPts val="1063"/>
              </a:lnSpc>
              <a:spcBef>
                <a:spcPts val="150"/>
              </a:spcBef>
              <a:buFont typeface="Symbol"/>
              <a:buChar char=""/>
              <a:tabLst>
                <a:tab pos="185312" algn="l"/>
                <a:tab pos="185801" algn="l"/>
              </a:tabLst>
            </a:pP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Divide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total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number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learning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experiences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provided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into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small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units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of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instruction.</a:t>
            </a:r>
            <a:endParaRPr lang="en-US" sz="924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85312" marR="3912" indent="-175533">
              <a:lnSpc>
                <a:spcPts val="1063"/>
              </a:lnSpc>
              <a:spcBef>
                <a:spcPts val="65"/>
              </a:spcBef>
              <a:buFont typeface="Symbol"/>
              <a:buChar char=""/>
              <a:tabLst>
                <a:tab pos="185312" algn="l"/>
                <a:tab pos="185801" algn="l"/>
              </a:tabLst>
            </a:pP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Use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appropriate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organizing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principles,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such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as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easy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to hard,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known to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unknown, and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first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last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step,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determine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sequence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these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instructional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units.</a:t>
            </a:r>
            <a:endParaRPr lang="en-US" sz="924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85312" marR="134461" indent="-175533">
              <a:lnSpc>
                <a:spcPts val="1063"/>
              </a:lnSpc>
              <a:spcBef>
                <a:spcPts val="65"/>
              </a:spcBef>
              <a:buFont typeface="Symbol"/>
              <a:buChar char=""/>
              <a:tabLst>
                <a:tab pos="185312" algn="l"/>
                <a:tab pos="185801" algn="l"/>
              </a:tabLst>
            </a:pP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Prepare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distribute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written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schedule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of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activities,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includes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date,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time,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location,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topic,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instructor,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all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participants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preceptorship.</a:t>
            </a:r>
            <a:endParaRPr lang="en-US" sz="924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85312" marR="105613" indent="-175533">
              <a:lnSpc>
                <a:spcPct val="96000"/>
              </a:lnSpc>
              <a:spcBef>
                <a:spcPts val="35"/>
              </a:spcBef>
              <a:buFont typeface="Symbol"/>
              <a:buChar char=""/>
              <a:tabLst>
                <a:tab pos="185312" algn="l"/>
                <a:tab pos="185801" algn="l"/>
              </a:tabLst>
            </a:pP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Ensure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all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teaching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aids,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such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media,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practice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exercises,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flipcharts,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ready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they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are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needed.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541631" y="1293981"/>
            <a:ext cx="4689138" cy="3489705"/>
          </a:xfrm>
          <a:custGeom>
            <a:avLst/>
            <a:gdLst/>
            <a:ahLst/>
            <a:cxnLst/>
            <a:rect l="l" t="t" r="r" b="b"/>
            <a:pathLst>
              <a:path w="6087109" h="4530090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96"/>
                </a:lnTo>
                <a:lnTo>
                  <a:pt x="0" y="4420362"/>
                </a:lnTo>
                <a:lnTo>
                  <a:pt x="0" y="4426458"/>
                </a:lnTo>
                <a:lnTo>
                  <a:pt x="0" y="4529836"/>
                </a:lnTo>
                <a:lnTo>
                  <a:pt x="6108" y="4529836"/>
                </a:lnTo>
                <a:lnTo>
                  <a:pt x="6108" y="4426458"/>
                </a:lnTo>
                <a:lnTo>
                  <a:pt x="2811767" y="4426458"/>
                </a:lnTo>
                <a:lnTo>
                  <a:pt x="2811767" y="4420362"/>
                </a:lnTo>
                <a:lnTo>
                  <a:pt x="6108" y="4420362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4530090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96"/>
                </a:lnTo>
                <a:lnTo>
                  <a:pt x="2811780" y="4420362"/>
                </a:lnTo>
                <a:lnTo>
                  <a:pt x="2811780" y="4426458"/>
                </a:lnTo>
                <a:lnTo>
                  <a:pt x="2811780" y="4529836"/>
                </a:lnTo>
                <a:lnTo>
                  <a:pt x="2817888" y="4529836"/>
                </a:lnTo>
                <a:lnTo>
                  <a:pt x="2817888" y="4426458"/>
                </a:lnTo>
                <a:lnTo>
                  <a:pt x="6080747" y="4426458"/>
                </a:lnTo>
                <a:lnTo>
                  <a:pt x="6080747" y="4420362"/>
                </a:lnTo>
                <a:lnTo>
                  <a:pt x="2817888" y="4420362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4530090">
                <a:moveTo>
                  <a:pt x="6086868" y="0"/>
                </a:moveTo>
                <a:lnTo>
                  <a:pt x="6080760" y="0"/>
                </a:lnTo>
                <a:lnTo>
                  <a:pt x="6080760" y="6096"/>
                </a:lnTo>
                <a:lnTo>
                  <a:pt x="6080760" y="4420362"/>
                </a:lnTo>
                <a:lnTo>
                  <a:pt x="6080760" y="4426458"/>
                </a:lnTo>
                <a:lnTo>
                  <a:pt x="6080760" y="4529836"/>
                </a:lnTo>
                <a:lnTo>
                  <a:pt x="6086868" y="4529836"/>
                </a:lnTo>
                <a:lnTo>
                  <a:pt x="6086868" y="4426458"/>
                </a:lnTo>
                <a:lnTo>
                  <a:pt x="6086868" y="4420362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bject 2"/>
          <p:cNvSpPr/>
          <p:nvPr/>
        </p:nvSpPr>
        <p:spPr>
          <a:xfrm>
            <a:off x="805530" y="1184491"/>
            <a:ext cx="6427" cy="134333"/>
          </a:xfrm>
          <a:custGeom>
            <a:avLst/>
            <a:gdLst/>
            <a:ahLst/>
            <a:cxnLst/>
            <a:rect l="l" t="t" r="r" b="b"/>
            <a:pathLst>
              <a:path w="6350" h="132715">
                <a:moveTo>
                  <a:pt x="0" y="132295"/>
                </a:moveTo>
                <a:lnTo>
                  <a:pt x="6108" y="132295"/>
                </a:lnTo>
                <a:lnTo>
                  <a:pt x="6108" y="0"/>
                </a:lnTo>
                <a:lnTo>
                  <a:pt x="0" y="0"/>
                </a:lnTo>
                <a:lnTo>
                  <a:pt x="0" y="1322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51599" y="1184491"/>
            <a:ext cx="6427" cy="134333"/>
          </a:xfrm>
          <a:custGeom>
            <a:avLst/>
            <a:gdLst/>
            <a:ahLst/>
            <a:cxnLst/>
            <a:rect l="l" t="t" r="r" b="b"/>
            <a:pathLst>
              <a:path w="6350" h="132715">
                <a:moveTo>
                  <a:pt x="0" y="132295"/>
                </a:moveTo>
                <a:lnTo>
                  <a:pt x="6108" y="132295"/>
                </a:lnTo>
                <a:lnTo>
                  <a:pt x="6108" y="0"/>
                </a:lnTo>
                <a:lnTo>
                  <a:pt x="0" y="0"/>
                </a:lnTo>
                <a:lnTo>
                  <a:pt x="0" y="1322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60442" y="1184491"/>
            <a:ext cx="6427" cy="134333"/>
          </a:xfrm>
          <a:custGeom>
            <a:avLst/>
            <a:gdLst/>
            <a:ahLst/>
            <a:cxnLst/>
            <a:rect l="l" t="t" r="r" b="b"/>
            <a:pathLst>
              <a:path w="6350" h="132715">
                <a:moveTo>
                  <a:pt x="0" y="132295"/>
                </a:moveTo>
                <a:lnTo>
                  <a:pt x="6108" y="132295"/>
                </a:lnTo>
                <a:lnTo>
                  <a:pt x="6108" y="0"/>
                </a:lnTo>
                <a:lnTo>
                  <a:pt x="0" y="0"/>
                </a:lnTo>
                <a:lnTo>
                  <a:pt x="0" y="1322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04342" y="1301688"/>
            <a:ext cx="1055384" cy="19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">
              <a:spcBef>
                <a:spcPts val="101"/>
              </a:spcBef>
            </a:pP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ASSUMPTION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756346" y="1267147"/>
            <a:ext cx="1106162" cy="19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">
              <a:spcBef>
                <a:spcPts val="101"/>
              </a:spcBef>
            </a:pPr>
            <a:r>
              <a:rPr lang="en-US" sz="1212" b="1" i="0" spc="-10">
                <a:solidFill>
                  <a:schemeClr val="tx1"/>
                </a:solidFill>
                <a:latin typeface="Times New Roman"/>
                <a:ea typeface="+mj-ea"/>
                <a:cs typeface="Times New Roman"/>
              </a:rPr>
              <a:t>APPLICATION</a:t>
            </a:r>
            <a:endParaRPr lang="en-US" spc="-10"/>
          </a:p>
        </p:txBody>
      </p:sp>
      <p:sp>
        <p:nvSpPr>
          <p:cNvPr id="7" name="object 7"/>
          <p:cNvSpPr/>
          <p:nvPr/>
        </p:nvSpPr>
        <p:spPr>
          <a:xfrm>
            <a:off x="805530" y="1318399"/>
            <a:ext cx="6161340" cy="183825"/>
          </a:xfrm>
          <a:custGeom>
            <a:avLst/>
            <a:gdLst/>
            <a:ahLst/>
            <a:cxnLst/>
            <a:rect l="l" t="t" r="r" b="b"/>
            <a:pathLst>
              <a:path w="6087109" h="181610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96"/>
                </a:lnTo>
                <a:lnTo>
                  <a:pt x="0" y="181356"/>
                </a:lnTo>
                <a:lnTo>
                  <a:pt x="6108" y="181356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181610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96"/>
                </a:lnTo>
                <a:lnTo>
                  <a:pt x="2811780" y="181356"/>
                </a:lnTo>
                <a:lnTo>
                  <a:pt x="2817888" y="181356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181610">
                <a:moveTo>
                  <a:pt x="6086868" y="0"/>
                </a:moveTo>
                <a:lnTo>
                  <a:pt x="6080760" y="0"/>
                </a:lnTo>
                <a:lnTo>
                  <a:pt x="6080760" y="6096"/>
                </a:lnTo>
                <a:lnTo>
                  <a:pt x="6080760" y="181356"/>
                </a:lnTo>
                <a:lnTo>
                  <a:pt x="6086868" y="181356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65177" y="1485256"/>
            <a:ext cx="2729089" cy="2892989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827" marR="227038">
              <a:lnSpc>
                <a:spcPts val="1394"/>
              </a:lnSpc>
              <a:spcBef>
                <a:spcPts val="197"/>
              </a:spcBef>
            </a:pP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b="1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facilitated</a:t>
            </a:r>
            <a:r>
              <a:rPr lang="en-US" sz="1212" b="1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positive</a:t>
            </a: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 spc="-25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immediate</a:t>
            </a:r>
            <a:r>
              <a:rPr lang="en-US" sz="1212" b="1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feedback.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spcBef>
                <a:spcPts val="15"/>
              </a:spcBef>
            </a:pPr>
            <a:endParaRPr lang="en-US" sz="1263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5131" indent="-230245">
              <a:lnSpc>
                <a:spcPts val="1394"/>
              </a:lnSpc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Timely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rewarding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desired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work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behavior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tends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 ensure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behavior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will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recur.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optimal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time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reinforce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good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performance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time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occurs.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Successful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performance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newly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learned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or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refined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skill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affords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strong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motivating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influence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continued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learning.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142380" indent="-230245">
              <a:lnSpc>
                <a:spcPct val="95900"/>
              </a:lnSpc>
              <a:spcBef>
                <a:spcPts val="45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Positive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feedback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intended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perpetuate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good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performance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can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take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many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forms,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including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verbal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praise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recognition,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encouragement,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written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comments.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11244" y="2026703"/>
            <a:ext cx="3184152" cy="25394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3072" marR="5131" indent="-230245">
              <a:lnSpc>
                <a:spcPts val="1394"/>
              </a:lnSpc>
              <a:spcBef>
                <a:spcPts val="197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Plan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opportunities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preceptees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experience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much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success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possible.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Ask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them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demonstrate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already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familiar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skills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before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they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demonstrate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skills;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verbally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review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how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 perform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 procedure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with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preceptees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before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they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perform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it;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pace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activities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allow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time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orientees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develop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expertise.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51308" indent="-230245">
              <a:lnSpc>
                <a:spcPts val="1404"/>
              </a:lnSpc>
              <a:spcBef>
                <a:spcPts val="76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generous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offering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support,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approval,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praise.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5131" indent="-230245">
              <a:lnSpc>
                <a:spcPts val="1394"/>
              </a:lnSpc>
              <a:spcBef>
                <a:spcPts val="81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Provide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criticism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constructive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manner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by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first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identifying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what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was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done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properly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clarifying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how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improve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other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aspects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of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performance.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05530" y="1501967"/>
            <a:ext cx="6161340" cy="3238785"/>
          </a:xfrm>
          <a:custGeom>
            <a:avLst/>
            <a:gdLst/>
            <a:ahLst/>
            <a:cxnLst/>
            <a:rect l="l" t="t" r="r" b="b"/>
            <a:pathLst>
              <a:path w="6087109" h="3199765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96"/>
                </a:lnTo>
                <a:lnTo>
                  <a:pt x="0" y="3193542"/>
                </a:lnTo>
                <a:lnTo>
                  <a:pt x="0" y="3199638"/>
                </a:lnTo>
                <a:lnTo>
                  <a:pt x="6096" y="3199638"/>
                </a:lnTo>
                <a:lnTo>
                  <a:pt x="2811767" y="3199638"/>
                </a:lnTo>
                <a:lnTo>
                  <a:pt x="2811767" y="3193542"/>
                </a:lnTo>
                <a:lnTo>
                  <a:pt x="6108" y="3193542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3199765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96"/>
                </a:lnTo>
                <a:lnTo>
                  <a:pt x="2811780" y="3193542"/>
                </a:lnTo>
                <a:lnTo>
                  <a:pt x="2811780" y="3199638"/>
                </a:lnTo>
                <a:lnTo>
                  <a:pt x="2817876" y="3199638"/>
                </a:lnTo>
                <a:lnTo>
                  <a:pt x="6080747" y="3199638"/>
                </a:lnTo>
                <a:lnTo>
                  <a:pt x="6080747" y="3193542"/>
                </a:lnTo>
                <a:lnTo>
                  <a:pt x="2817888" y="3193542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3199765">
                <a:moveTo>
                  <a:pt x="6086868" y="0"/>
                </a:moveTo>
                <a:lnTo>
                  <a:pt x="6080760" y="0"/>
                </a:lnTo>
                <a:lnTo>
                  <a:pt x="6080760" y="6096"/>
                </a:lnTo>
                <a:lnTo>
                  <a:pt x="6080760" y="3193542"/>
                </a:lnTo>
                <a:lnTo>
                  <a:pt x="6080760" y="3199638"/>
                </a:lnTo>
                <a:lnTo>
                  <a:pt x="6086868" y="3199638"/>
                </a:lnTo>
                <a:lnTo>
                  <a:pt x="6086868" y="3193542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1704342" y="1284784"/>
            <a:ext cx="1055384" cy="19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">
              <a:spcBef>
                <a:spcPts val="101"/>
              </a:spcBef>
            </a:pP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ASSUMPTION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56346" y="1162830"/>
            <a:ext cx="1106162" cy="321011"/>
          </a:xfrm>
          <a:prstGeom prst="rect">
            <a:avLst/>
          </a:prstGeom>
        </p:spPr>
        <p:txBody>
          <a:bodyPr vert="horz" wrap="square" lIns="0" tIns="133184" rIns="0" bIns="0" rtlCol="0">
            <a:spAutoFit/>
          </a:bodyPr>
          <a:lstStyle/>
          <a:p>
            <a:pPr marL="12827">
              <a:spcBef>
                <a:spcPts val="101"/>
              </a:spcBef>
            </a:pPr>
            <a:r>
              <a:rPr lang="en-US" sz="1212" b="1" i="0" spc="-10">
                <a:solidFill>
                  <a:schemeClr val="tx1"/>
                </a:solidFill>
                <a:latin typeface="Times New Roman"/>
                <a:ea typeface="+mj-ea"/>
                <a:cs typeface="Times New Roman"/>
              </a:rPr>
              <a:t>APPLICATION</a:t>
            </a:r>
            <a:endParaRPr lang="en-US" spc="-10"/>
          </a:p>
        </p:txBody>
      </p:sp>
      <p:sp>
        <p:nvSpPr>
          <p:cNvPr id="4" name="object 4"/>
          <p:cNvSpPr/>
          <p:nvPr/>
        </p:nvSpPr>
        <p:spPr>
          <a:xfrm>
            <a:off x="805530" y="1301496"/>
            <a:ext cx="6161340" cy="183825"/>
          </a:xfrm>
          <a:custGeom>
            <a:avLst/>
            <a:gdLst/>
            <a:ahLst/>
            <a:cxnLst/>
            <a:rect l="l" t="t" r="r" b="b"/>
            <a:pathLst>
              <a:path w="6087109" h="181610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83"/>
                </a:lnTo>
                <a:lnTo>
                  <a:pt x="0" y="181356"/>
                </a:lnTo>
                <a:lnTo>
                  <a:pt x="6108" y="181356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181610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83"/>
                </a:lnTo>
                <a:lnTo>
                  <a:pt x="2811780" y="181356"/>
                </a:lnTo>
                <a:lnTo>
                  <a:pt x="2817888" y="181356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181610">
                <a:moveTo>
                  <a:pt x="6086868" y="0"/>
                </a:moveTo>
                <a:lnTo>
                  <a:pt x="6080760" y="0"/>
                </a:lnTo>
                <a:lnTo>
                  <a:pt x="6080760" y="6083"/>
                </a:lnTo>
                <a:lnTo>
                  <a:pt x="6080760" y="181356"/>
                </a:lnTo>
                <a:lnTo>
                  <a:pt x="6086868" y="181356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65177" y="1469123"/>
            <a:ext cx="2720734" cy="29184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">
              <a:spcBef>
                <a:spcPts val="101"/>
              </a:spcBef>
            </a:pP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b="1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212" b="1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retainable</a:t>
            </a: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b="1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transferable.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spcBef>
                <a:spcPts val="51"/>
              </a:spcBef>
            </a:pPr>
            <a:endParaRPr lang="en-US" sz="1263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5131" indent="-230245">
              <a:lnSpc>
                <a:spcPts val="1394"/>
              </a:lnSpc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Retention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transfer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situations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increased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lang="en-US" sz="1212" spc="5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early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review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frequent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summary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of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learned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material.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example,</a:t>
            </a:r>
            <a:r>
              <a:rPr lang="en-US" sz="1212" spc="5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orienting a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nurse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5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unit’s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patient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admission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process,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preceptor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could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first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review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explain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various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activities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need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be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completed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before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having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orientee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demonstrate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them.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After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demonstration,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preceptor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could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summarize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admission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process.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spcBef>
                <a:spcPts val="15"/>
              </a:spcBef>
            </a:pPr>
            <a:endParaRPr lang="en-US" sz="1111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2827">
              <a:spcBef>
                <a:spcPts val="5"/>
              </a:spcBef>
            </a:pP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Continue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11244" y="1833173"/>
            <a:ext cx="3092239" cy="260263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3713" marR="250768" indent="-230886" algn="just">
              <a:lnSpc>
                <a:spcPts val="1394"/>
              </a:lnSpc>
              <a:spcBef>
                <a:spcPts val="197"/>
              </a:spcBef>
              <a:buFont typeface="Symbol"/>
              <a:buChar char=""/>
              <a:tabLst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Review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information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shortly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after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it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is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initially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presented.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713" marR="80169" indent="-230886" algn="just">
              <a:lnSpc>
                <a:spcPts val="1394"/>
              </a:lnSpc>
              <a:spcBef>
                <a:spcPts val="86"/>
              </a:spcBef>
              <a:buFont typeface="Symbol"/>
              <a:buChar char=""/>
              <a:tabLst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Limit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content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what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necessary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given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situation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not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overwhelm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orientee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unwarranted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detail.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713" marR="5131" indent="-230886" algn="just">
              <a:lnSpc>
                <a:spcPts val="1404"/>
              </a:lnSpc>
              <a:spcBef>
                <a:spcPts val="76"/>
              </a:spcBef>
              <a:buFont typeface="Symbol"/>
              <a:buChar char=""/>
              <a:tabLst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Summarize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information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frequently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before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proceeding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next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activity.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713" marR="72473" indent="-230886" algn="just">
              <a:lnSpc>
                <a:spcPts val="1394"/>
              </a:lnSpc>
              <a:spcBef>
                <a:spcPts val="76"/>
              </a:spcBef>
              <a:buFont typeface="Symbol"/>
              <a:buChar char=""/>
              <a:tabLst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Set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some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time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aside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each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day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review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what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has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been learned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date.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713" marR="84017" indent="-230886" algn="just">
              <a:lnSpc>
                <a:spcPts val="1394"/>
              </a:lnSpc>
              <a:spcBef>
                <a:spcPts val="86"/>
              </a:spcBef>
              <a:buFont typeface="Symbol"/>
              <a:buChar char=""/>
              <a:tabLst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Provide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sufficient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number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practice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sessions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solidify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integrate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learning.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126987" indent="-230245">
              <a:lnSpc>
                <a:spcPts val="1394"/>
              </a:lnSpc>
              <a:spcBef>
                <a:spcPts val="86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Plan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activities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build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on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previous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experiences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at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increasingly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more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difficult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complex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performance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levels.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05530" y="1485063"/>
            <a:ext cx="6161340" cy="3277350"/>
          </a:xfrm>
          <a:custGeom>
            <a:avLst/>
            <a:gdLst/>
            <a:ahLst/>
            <a:cxnLst/>
            <a:rect l="l" t="t" r="r" b="b"/>
            <a:pathLst>
              <a:path w="6087109" h="3237865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96"/>
                </a:lnTo>
                <a:lnTo>
                  <a:pt x="0" y="3237725"/>
                </a:lnTo>
                <a:lnTo>
                  <a:pt x="6108" y="3237725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3237865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96"/>
                </a:lnTo>
                <a:lnTo>
                  <a:pt x="2811780" y="3237725"/>
                </a:lnTo>
                <a:lnTo>
                  <a:pt x="2817888" y="3237725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3237865">
                <a:moveTo>
                  <a:pt x="6086868" y="0"/>
                </a:moveTo>
                <a:lnTo>
                  <a:pt x="6080760" y="0"/>
                </a:lnTo>
                <a:lnTo>
                  <a:pt x="6080760" y="6096"/>
                </a:lnTo>
                <a:lnTo>
                  <a:pt x="6080760" y="3237725"/>
                </a:lnTo>
                <a:lnTo>
                  <a:pt x="6086868" y="3237725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865177" y="1406281"/>
            <a:ext cx="2630107" cy="2871779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3072" marR="5131" indent="-230245">
              <a:lnSpc>
                <a:spcPts val="1394"/>
              </a:lnSpc>
              <a:spcBef>
                <a:spcPts val="197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Emphasis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on principles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general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concepts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facilitates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retention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transfer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learning.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Introduce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general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principles,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such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guidelines,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processes,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concepts,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rules,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before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exceptions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general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principles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are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introduced.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example,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easier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usual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process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patient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admission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before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attempting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learn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how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this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process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differ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for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emergency,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transfer,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other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types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of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special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admissions.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premature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introduction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exceptions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tend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confuse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learners,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who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easily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overwhelmed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unnecessary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details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provided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too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soon.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5530" y="1232034"/>
            <a:ext cx="6427" cy="3461175"/>
          </a:xfrm>
          <a:custGeom>
            <a:avLst/>
            <a:gdLst/>
            <a:ahLst/>
            <a:cxnLst/>
            <a:rect l="l" t="t" r="r" b="b"/>
            <a:pathLst>
              <a:path w="6350" h="3419475">
                <a:moveTo>
                  <a:pt x="0" y="3419081"/>
                </a:moveTo>
                <a:lnTo>
                  <a:pt x="6108" y="3419081"/>
                </a:lnTo>
                <a:lnTo>
                  <a:pt x="6108" y="0"/>
                </a:lnTo>
                <a:lnTo>
                  <a:pt x="0" y="0"/>
                </a:lnTo>
                <a:lnTo>
                  <a:pt x="0" y="34190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1599" y="1232034"/>
            <a:ext cx="6427" cy="3461175"/>
          </a:xfrm>
          <a:custGeom>
            <a:avLst/>
            <a:gdLst/>
            <a:ahLst/>
            <a:cxnLst/>
            <a:rect l="l" t="t" r="r" b="b"/>
            <a:pathLst>
              <a:path w="6350" h="3419475">
                <a:moveTo>
                  <a:pt x="0" y="3419081"/>
                </a:moveTo>
                <a:lnTo>
                  <a:pt x="6108" y="3419081"/>
                </a:lnTo>
                <a:lnTo>
                  <a:pt x="6108" y="0"/>
                </a:lnTo>
                <a:lnTo>
                  <a:pt x="0" y="0"/>
                </a:lnTo>
                <a:lnTo>
                  <a:pt x="0" y="34190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60443" y="1232034"/>
            <a:ext cx="6427" cy="3461175"/>
          </a:xfrm>
          <a:custGeom>
            <a:avLst/>
            <a:gdLst/>
            <a:ahLst/>
            <a:cxnLst/>
            <a:rect l="l" t="t" r="r" b="b"/>
            <a:pathLst>
              <a:path w="6350" h="3419475">
                <a:moveTo>
                  <a:pt x="0" y="3419081"/>
                </a:moveTo>
                <a:lnTo>
                  <a:pt x="6108" y="3419081"/>
                </a:lnTo>
                <a:lnTo>
                  <a:pt x="6108" y="0"/>
                </a:lnTo>
                <a:lnTo>
                  <a:pt x="0" y="0"/>
                </a:lnTo>
                <a:lnTo>
                  <a:pt x="0" y="34190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1750285" y="1201849"/>
            <a:ext cx="1033161" cy="1956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573">
              <a:spcBef>
                <a:spcPts val="99"/>
              </a:spcBef>
            </a:pPr>
            <a:r>
              <a:rPr lang="en-US" sz="1188" b="1" spc="-10">
                <a:solidFill>
                  <a:srgbClr val="000000"/>
                </a:solidFill>
                <a:latin typeface="Times New Roman"/>
                <a:cs typeface="Times New Roman"/>
              </a:rPr>
              <a:t>ASSUMPTION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38024" y="1141558"/>
            <a:ext cx="1082869" cy="257070"/>
          </a:xfrm>
          <a:prstGeom prst="rect">
            <a:avLst/>
          </a:prstGeom>
        </p:spPr>
        <p:txBody>
          <a:bodyPr vert="horz" wrap="square" lIns="0" tIns="73545" rIns="0" bIns="0" rtlCol="0">
            <a:spAutoFit/>
          </a:bodyPr>
          <a:lstStyle/>
          <a:p>
            <a:pPr marL="12573">
              <a:spcBef>
                <a:spcPts val="99"/>
              </a:spcBef>
            </a:pPr>
            <a:r>
              <a:rPr lang="en-US" sz="1188" b="1" i="0" spc="-10">
                <a:solidFill>
                  <a:schemeClr val="tx1"/>
                </a:solidFill>
                <a:latin typeface="Times New Roman"/>
                <a:ea typeface="+mj-ea"/>
                <a:cs typeface="Times New Roman"/>
              </a:rPr>
              <a:t>APPLICATION</a:t>
            </a:r>
            <a:endParaRPr lang="en-US" spc="-10"/>
          </a:p>
        </p:txBody>
      </p:sp>
      <p:sp>
        <p:nvSpPr>
          <p:cNvPr id="4" name="object 4"/>
          <p:cNvSpPr/>
          <p:nvPr/>
        </p:nvSpPr>
        <p:spPr>
          <a:xfrm>
            <a:off x="870400" y="1218209"/>
            <a:ext cx="6031600" cy="179954"/>
          </a:xfrm>
          <a:custGeom>
            <a:avLst/>
            <a:gdLst/>
            <a:ahLst/>
            <a:cxnLst/>
            <a:rect l="l" t="t" r="r" b="b"/>
            <a:pathLst>
              <a:path w="6087109" h="181610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83"/>
                </a:lnTo>
                <a:lnTo>
                  <a:pt x="0" y="181356"/>
                </a:lnTo>
                <a:lnTo>
                  <a:pt x="6108" y="181356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181610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83"/>
                </a:lnTo>
                <a:lnTo>
                  <a:pt x="2811780" y="181356"/>
                </a:lnTo>
                <a:lnTo>
                  <a:pt x="2817888" y="181356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181610">
                <a:moveTo>
                  <a:pt x="6086868" y="0"/>
                </a:moveTo>
                <a:lnTo>
                  <a:pt x="6080760" y="0"/>
                </a:lnTo>
                <a:lnTo>
                  <a:pt x="6080760" y="6083"/>
                </a:lnTo>
                <a:lnTo>
                  <a:pt x="6080760" y="181356"/>
                </a:lnTo>
                <a:lnTo>
                  <a:pt x="6086868" y="181356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28791" y="1382306"/>
            <a:ext cx="2621915" cy="2557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573">
              <a:spcBef>
                <a:spcPts val="99"/>
              </a:spcBef>
            </a:pPr>
            <a:r>
              <a:rPr lang="en-US" sz="1188" b="1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188" b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b="1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188" b="1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b="1" spc="-10">
                <a:solidFill>
                  <a:srgbClr val="000000"/>
                </a:solidFill>
                <a:latin typeface="Times New Roman"/>
                <a:cs typeface="Times New Roman"/>
              </a:rPr>
              <a:t>creative.</a:t>
            </a:r>
            <a:endParaRPr lang="en-US" sz="1188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spcBef>
                <a:spcPts val="50"/>
              </a:spcBef>
            </a:pPr>
            <a:endParaRPr lang="en-US" sz="1238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38258" marR="5029" indent="-225685">
              <a:lnSpc>
                <a:spcPts val="1366"/>
              </a:lnSpc>
              <a:buFont typeface="Symbol"/>
              <a:buChar char=""/>
              <a:tabLst>
                <a:tab pos="238258" algn="l"/>
                <a:tab pos="238887" algn="l"/>
              </a:tabLst>
            </a:pP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continual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process 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of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integrating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existing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knowledge;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learners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modify,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add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to,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or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delete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what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they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previously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believed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true. As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result, 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learning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continuously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recreates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what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we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understand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and how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lang="en-US" sz="1188" spc="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perform.</a:t>
            </a:r>
            <a:endParaRPr lang="en-US" sz="1188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38258" marR="151505" indent="-225685">
              <a:lnSpc>
                <a:spcPts val="1366"/>
              </a:lnSpc>
              <a:spcBef>
                <a:spcPts val="84"/>
              </a:spcBef>
              <a:buFont typeface="Symbol"/>
              <a:buChar char=""/>
              <a:tabLst>
                <a:tab pos="238258" algn="l"/>
                <a:tab pos="238887" algn="l"/>
              </a:tabLst>
            </a:pP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Learners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integrate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20">
                <a:solidFill>
                  <a:srgbClr val="000000"/>
                </a:solidFill>
                <a:latin typeface="Times New Roman"/>
                <a:cs typeface="Times New Roman"/>
              </a:rPr>
              <a:t>with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old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varying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speed 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effectiveness.</a:t>
            </a:r>
            <a:endParaRPr lang="en-US" sz="1188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spcBef>
                <a:spcPts val="15"/>
              </a:spcBef>
            </a:pPr>
            <a:endParaRPr lang="en-US" sz="1089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2573"/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Continue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14928" y="1738691"/>
            <a:ext cx="3065508" cy="27437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38258" marR="5029" indent="-225685">
              <a:lnSpc>
                <a:spcPts val="1366"/>
              </a:lnSpc>
              <a:spcBef>
                <a:spcPts val="193"/>
              </a:spcBef>
              <a:buFont typeface="Symbol"/>
              <a:buChar char=""/>
              <a:tabLst>
                <a:tab pos="238258" algn="l"/>
                <a:tab pos="238887" algn="l"/>
              </a:tabLst>
            </a:pP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Encourage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orientees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reflect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degree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preceptorship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experiences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20">
                <a:solidFill>
                  <a:srgbClr val="000000"/>
                </a:solidFill>
                <a:latin typeface="Times New Roman"/>
                <a:cs typeface="Times New Roman"/>
              </a:rPr>
              <a:t>have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reshaped</a:t>
            </a:r>
            <a:r>
              <a:rPr lang="en-US" sz="1188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previous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experiences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understanding.</a:t>
            </a:r>
            <a:endParaRPr lang="en-US" sz="1188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38258" marR="162820" indent="-225685">
              <a:lnSpc>
                <a:spcPts val="1366"/>
              </a:lnSpc>
              <a:spcBef>
                <a:spcPts val="84"/>
              </a:spcBef>
              <a:buFont typeface="Symbol"/>
              <a:buChar char=""/>
              <a:tabLst>
                <a:tab pos="238258" algn="l"/>
                <a:tab pos="238887" algn="l"/>
              </a:tabLst>
            </a:pP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Explain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relationships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between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old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new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concepts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practices,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clarify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any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misconceptions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preceptees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may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have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bridge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those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differences.</a:t>
            </a:r>
            <a:endParaRPr lang="en-US" sz="1188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38258" marR="11316" indent="-225685">
              <a:lnSpc>
                <a:spcPts val="1366"/>
              </a:lnSpc>
              <a:spcBef>
                <a:spcPts val="84"/>
              </a:spcBef>
              <a:buFont typeface="Symbol"/>
              <a:buChar char=""/>
              <a:tabLst>
                <a:tab pos="238258" algn="l"/>
                <a:tab pos="238887" algn="l"/>
              </a:tabLst>
            </a:pP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Inquire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about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discrepancies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may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exist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between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old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practices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discuss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these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openly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nondefensively.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Try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resolve</a:t>
            </a:r>
            <a:r>
              <a:rPr lang="en-US" sz="1188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discrepancies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lang="en-US" sz="1188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clarifying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rationale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local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differences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practice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by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encouraging</a:t>
            </a:r>
            <a:r>
              <a:rPr lang="en-US" sz="1188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lang="en-US" sz="1188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staff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member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25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investigate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>
                <a:solidFill>
                  <a:srgbClr val="000000"/>
                </a:solidFill>
                <a:latin typeface="Times New Roman"/>
                <a:cs typeface="Times New Roman"/>
              </a:rPr>
              <a:t>propose</a:t>
            </a:r>
            <a:r>
              <a:rPr lang="en-US" sz="1188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188" spc="-10">
                <a:solidFill>
                  <a:srgbClr val="000000"/>
                </a:solidFill>
                <a:latin typeface="Times New Roman"/>
                <a:cs typeface="Times New Roman"/>
              </a:rPr>
              <a:t>changes.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70400" y="1397911"/>
            <a:ext cx="6031600" cy="3385775"/>
          </a:xfrm>
          <a:custGeom>
            <a:avLst/>
            <a:gdLst/>
            <a:ahLst/>
            <a:cxnLst/>
            <a:rect l="l" t="t" r="r" b="b"/>
            <a:pathLst>
              <a:path w="6087109" h="3416935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96"/>
                </a:lnTo>
                <a:lnTo>
                  <a:pt x="0" y="3416630"/>
                </a:lnTo>
                <a:lnTo>
                  <a:pt x="6108" y="3416630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3416935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96"/>
                </a:lnTo>
                <a:lnTo>
                  <a:pt x="2811780" y="3416630"/>
                </a:lnTo>
                <a:lnTo>
                  <a:pt x="2817888" y="3416630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3416935">
                <a:moveTo>
                  <a:pt x="6086868" y="0"/>
                </a:moveTo>
                <a:lnTo>
                  <a:pt x="6080760" y="0"/>
                </a:lnTo>
                <a:lnTo>
                  <a:pt x="6080760" y="6096"/>
                </a:lnTo>
                <a:lnTo>
                  <a:pt x="6080760" y="3416630"/>
                </a:lnTo>
                <a:lnTo>
                  <a:pt x="6086868" y="3416630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865177" y="1470055"/>
            <a:ext cx="2707879" cy="2871779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3072" marR="5131" indent="-230886">
              <a:lnSpc>
                <a:spcPts val="1394"/>
              </a:lnSpc>
              <a:spcBef>
                <a:spcPts val="197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Knowledge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work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practices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that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have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been applied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many years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are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harder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unlearn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than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more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recent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learning.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result,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graduates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without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work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experience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staff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nurses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have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little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need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unlearn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because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their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“experience”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limited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student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activities,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whereas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experienced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orientees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have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considerable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amounts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unlearn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if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their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new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employer’s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procedures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differ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significantly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what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have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been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accustomed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to.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Experienced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workers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may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also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resist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conflicts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prior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understanding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experiences.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5530" y="1232034"/>
            <a:ext cx="6427" cy="3461175"/>
          </a:xfrm>
          <a:custGeom>
            <a:avLst/>
            <a:gdLst/>
            <a:ahLst/>
            <a:cxnLst/>
            <a:rect l="l" t="t" r="r" b="b"/>
            <a:pathLst>
              <a:path w="6350" h="3419475">
                <a:moveTo>
                  <a:pt x="0" y="3419081"/>
                </a:moveTo>
                <a:lnTo>
                  <a:pt x="6108" y="3419081"/>
                </a:lnTo>
                <a:lnTo>
                  <a:pt x="6108" y="0"/>
                </a:lnTo>
                <a:lnTo>
                  <a:pt x="0" y="0"/>
                </a:lnTo>
                <a:lnTo>
                  <a:pt x="0" y="34190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1599" y="1232034"/>
            <a:ext cx="6427" cy="3461175"/>
          </a:xfrm>
          <a:custGeom>
            <a:avLst/>
            <a:gdLst/>
            <a:ahLst/>
            <a:cxnLst/>
            <a:rect l="l" t="t" r="r" b="b"/>
            <a:pathLst>
              <a:path w="6350" h="3419475">
                <a:moveTo>
                  <a:pt x="0" y="3419081"/>
                </a:moveTo>
                <a:lnTo>
                  <a:pt x="6108" y="3419081"/>
                </a:lnTo>
                <a:lnTo>
                  <a:pt x="6108" y="0"/>
                </a:lnTo>
                <a:lnTo>
                  <a:pt x="0" y="0"/>
                </a:lnTo>
                <a:lnTo>
                  <a:pt x="0" y="34190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60443" y="1232034"/>
            <a:ext cx="6427" cy="3461175"/>
          </a:xfrm>
          <a:custGeom>
            <a:avLst/>
            <a:gdLst/>
            <a:ahLst/>
            <a:cxnLst/>
            <a:rect l="l" t="t" r="r" b="b"/>
            <a:pathLst>
              <a:path w="6350" h="3419475">
                <a:moveTo>
                  <a:pt x="0" y="3419081"/>
                </a:moveTo>
                <a:lnTo>
                  <a:pt x="6108" y="3419081"/>
                </a:lnTo>
                <a:lnTo>
                  <a:pt x="6108" y="0"/>
                </a:lnTo>
                <a:lnTo>
                  <a:pt x="0" y="0"/>
                </a:lnTo>
                <a:lnTo>
                  <a:pt x="0" y="34190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2211509" y="1141558"/>
            <a:ext cx="810063" cy="155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">
              <a:spcBef>
                <a:spcPts val="77"/>
              </a:spcBef>
            </a:pPr>
            <a:r>
              <a:rPr lang="en-US" sz="924" b="1" spc="-8">
                <a:solidFill>
                  <a:srgbClr val="000000"/>
                </a:solidFill>
                <a:latin typeface="Times New Roman"/>
                <a:cs typeface="Times New Roman"/>
              </a:rPr>
              <a:t>ASSUMPTION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54083" y="1141558"/>
            <a:ext cx="849037" cy="155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">
              <a:spcBef>
                <a:spcPts val="77"/>
              </a:spcBef>
            </a:pPr>
            <a:r>
              <a:rPr lang="en-US" sz="924" b="1" spc="-8">
                <a:solidFill>
                  <a:srgbClr val="000000"/>
                </a:solidFill>
                <a:latin typeface="Times New Roman"/>
                <a:cs typeface="Times New Roman"/>
              </a:rPr>
              <a:t>APPLICATION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21624" y="1154384"/>
            <a:ext cx="4729152" cy="141095"/>
          </a:xfrm>
          <a:custGeom>
            <a:avLst/>
            <a:gdLst/>
            <a:ahLst/>
            <a:cxnLst/>
            <a:rect l="l" t="t" r="r" b="b"/>
            <a:pathLst>
              <a:path w="6087109" h="181609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83"/>
                </a:lnTo>
                <a:lnTo>
                  <a:pt x="0" y="181356"/>
                </a:lnTo>
                <a:lnTo>
                  <a:pt x="6108" y="181356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181609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83"/>
                </a:lnTo>
                <a:lnTo>
                  <a:pt x="2811780" y="181356"/>
                </a:lnTo>
                <a:lnTo>
                  <a:pt x="2817888" y="181356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181609">
                <a:moveTo>
                  <a:pt x="6086868" y="0"/>
                </a:moveTo>
                <a:lnTo>
                  <a:pt x="6080760" y="0"/>
                </a:lnTo>
                <a:lnTo>
                  <a:pt x="6080760" y="6083"/>
                </a:lnTo>
                <a:lnTo>
                  <a:pt x="6080760" y="181356"/>
                </a:lnTo>
                <a:lnTo>
                  <a:pt x="6086868" y="181356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67406" y="1283048"/>
            <a:ext cx="1651207" cy="307135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9779" marR="3912">
              <a:lnSpc>
                <a:spcPts val="1063"/>
              </a:lnSpc>
              <a:spcBef>
                <a:spcPts val="150"/>
              </a:spcBef>
            </a:pPr>
            <a:r>
              <a:rPr lang="en-US" sz="924" b="1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924" b="1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b="1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924" b="1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b="1">
                <a:solidFill>
                  <a:srgbClr val="000000"/>
                </a:solidFill>
                <a:latin typeface="Times New Roman"/>
                <a:cs typeface="Times New Roman"/>
              </a:rPr>
              <a:t>inferred</a:t>
            </a:r>
            <a:r>
              <a:rPr lang="en-US" sz="924" b="1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b="1">
                <a:solidFill>
                  <a:srgbClr val="000000"/>
                </a:solidFill>
                <a:latin typeface="Times New Roman"/>
                <a:cs typeface="Times New Roman"/>
              </a:rPr>
              <a:t>rather</a:t>
            </a:r>
            <a:r>
              <a:rPr lang="en-US" sz="924" b="1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b="1" spc="-15">
                <a:solidFill>
                  <a:srgbClr val="000000"/>
                </a:solidFill>
                <a:latin typeface="Times New Roman"/>
                <a:cs typeface="Times New Roman"/>
              </a:rPr>
              <a:t>than </a:t>
            </a:r>
            <a:r>
              <a:rPr lang="en-US" sz="924" b="1" spc="-8">
                <a:solidFill>
                  <a:srgbClr val="000000"/>
                </a:solidFill>
                <a:latin typeface="Times New Roman"/>
                <a:cs typeface="Times New Roman"/>
              </a:rPr>
              <a:t>observed.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67406" y="1698637"/>
            <a:ext cx="2078439" cy="273087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85312" marR="30315" indent="-175533">
              <a:lnSpc>
                <a:spcPts val="1063"/>
              </a:lnSpc>
              <a:spcBef>
                <a:spcPts val="150"/>
              </a:spcBef>
              <a:buFont typeface="Symbol"/>
              <a:buChar char=""/>
              <a:tabLst>
                <a:tab pos="185312" algn="l"/>
                <a:tab pos="185801" algn="l"/>
              </a:tabLst>
            </a:pP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cannot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directly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observed,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but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inferred on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basis of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change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behavior.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These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changes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behavior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may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demonstrated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verbally,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in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writing,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simulated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actual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work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performance.</a:t>
            </a:r>
            <a:endParaRPr lang="en-US" sz="924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85312" marR="36182" indent="-175533">
              <a:lnSpc>
                <a:spcPts val="1063"/>
              </a:lnSpc>
              <a:spcBef>
                <a:spcPts val="65"/>
              </a:spcBef>
              <a:buFont typeface="Symbol"/>
              <a:buChar char=""/>
              <a:tabLst>
                <a:tab pos="185312" algn="l"/>
                <a:tab pos="185801" algn="l"/>
              </a:tabLst>
            </a:pP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Assessment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evaluation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tools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constructed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preceptorship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should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reflect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both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identification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of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behaviors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must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demonstrated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how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these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must be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demonstrated.</a:t>
            </a:r>
            <a:endParaRPr lang="en-US" sz="924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85312" marR="3912" indent="-175533">
              <a:lnSpc>
                <a:spcPts val="1063"/>
              </a:lnSpc>
              <a:spcBef>
                <a:spcPts val="65"/>
              </a:spcBef>
              <a:buFont typeface="Symbol"/>
              <a:buChar char=""/>
              <a:tabLst>
                <a:tab pos="185312" algn="l"/>
                <a:tab pos="185801" algn="l"/>
              </a:tabLst>
            </a:pP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general,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written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tests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require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orientees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demonstrate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they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possess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knowledge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attitudes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requisite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job,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whereas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performance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checklists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require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that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orientees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demonstrate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they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can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perform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skills and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procedures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in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either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simulated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real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work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situations.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67406" y="4438447"/>
            <a:ext cx="454366" cy="1550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">
              <a:spcBef>
                <a:spcPts val="77"/>
              </a:spcBef>
            </a:pP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Continue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51912" y="1698637"/>
            <a:ext cx="2420323" cy="1590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5312" indent="-175533">
              <a:spcBef>
                <a:spcPts val="77"/>
              </a:spcBef>
              <a:buFont typeface="Symbol"/>
              <a:buChar char=""/>
              <a:tabLst>
                <a:tab pos="185312" algn="l"/>
                <a:tab pos="185801" algn="l"/>
              </a:tabLst>
            </a:pP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All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major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job behaviors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are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included.</a:t>
            </a:r>
            <a:endParaRPr lang="en-US" sz="924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85312" marR="492862" indent="-175533">
              <a:lnSpc>
                <a:spcPts val="1063"/>
              </a:lnSpc>
              <a:spcBef>
                <a:spcPts val="92"/>
              </a:spcBef>
              <a:buFont typeface="Symbol"/>
              <a:buChar char=""/>
              <a:tabLst>
                <a:tab pos="185312" algn="l"/>
                <a:tab pos="185801" algn="l"/>
              </a:tabLst>
            </a:pP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behaviors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match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employer’s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expectations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job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performance.</a:t>
            </a:r>
            <a:endParaRPr lang="en-US" sz="924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85312" marR="72365" indent="-175533">
              <a:lnSpc>
                <a:spcPct val="96000"/>
              </a:lnSpc>
              <a:spcBef>
                <a:spcPts val="35"/>
              </a:spcBef>
              <a:buFont typeface="Symbol"/>
              <a:buChar char=""/>
              <a:tabLst>
                <a:tab pos="185312" algn="l"/>
                <a:tab pos="185801" algn="l"/>
              </a:tabLst>
            </a:pP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All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behaviors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appraised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via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actual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job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performance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appear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performance checklist.</a:t>
            </a:r>
            <a:endParaRPr lang="en-US" sz="924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85312" marR="3912" indent="-175533">
              <a:lnSpc>
                <a:spcPts val="1063"/>
              </a:lnSpc>
              <a:spcBef>
                <a:spcPts val="92"/>
              </a:spcBef>
              <a:buFont typeface="Symbol"/>
              <a:buChar char=""/>
              <a:tabLst>
                <a:tab pos="185312" algn="l"/>
                <a:tab pos="185801" algn="l"/>
              </a:tabLst>
            </a:pP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Only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selected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behaviors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(too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infrequent,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too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dangerous,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not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readily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accessible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behaviors)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lang="en-US" sz="924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included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simulated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demonstration.</a:t>
            </a:r>
            <a:endParaRPr lang="en-US" sz="924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85312" marR="19069" indent="-175533">
              <a:lnSpc>
                <a:spcPts val="1063"/>
              </a:lnSpc>
              <a:spcBef>
                <a:spcPts val="65"/>
              </a:spcBef>
              <a:buFont typeface="Symbol"/>
              <a:buChar char=""/>
              <a:tabLst>
                <a:tab pos="185312" algn="l"/>
                <a:tab pos="185801" algn="l"/>
              </a:tabLst>
            </a:pP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All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necessary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knowledge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related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behaviors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 spc="-19">
                <a:solidFill>
                  <a:srgbClr val="000000"/>
                </a:solidFill>
                <a:latin typeface="Times New Roman"/>
                <a:cs typeface="Times New Roman"/>
              </a:rPr>
              <a:t>are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included</a:t>
            </a:r>
            <a:r>
              <a:rPr lang="en-US" sz="924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924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924">
                <a:solidFill>
                  <a:srgbClr val="000000"/>
                </a:solidFill>
                <a:latin typeface="Times New Roman"/>
                <a:cs typeface="Times New Roman"/>
              </a:rPr>
              <a:t>written </a:t>
            </a:r>
            <a:r>
              <a:rPr lang="en-US" sz="924" spc="-8">
                <a:solidFill>
                  <a:srgbClr val="000000"/>
                </a:solidFill>
                <a:latin typeface="Times New Roman"/>
                <a:cs typeface="Times New Roman"/>
              </a:rPr>
              <a:t>test(s).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21624" y="1295283"/>
            <a:ext cx="4729152" cy="3488403"/>
          </a:xfrm>
          <a:custGeom>
            <a:avLst/>
            <a:gdLst/>
            <a:ahLst/>
            <a:cxnLst/>
            <a:rect l="l" t="t" r="r" b="b"/>
            <a:pathLst>
              <a:path w="6087109" h="4490085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96"/>
                </a:lnTo>
                <a:lnTo>
                  <a:pt x="0" y="4490072"/>
                </a:lnTo>
                <a:lnTo>
                  <a:pt x="6108" y="4490072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4490085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96"/>
                </a:lnTo>
                <a:lnTo>
                  <a:pt x="2811780" y="4490072"/>
                </a:lnTo>
                <a:lnTo>
                  <a:pt x="2817888" y="4490072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4490085">
                <a:moveTo>
                  <a:pt x="6086868" y="0"/>
                </a:moveTo>
                <a:lnTo>
                  <a:pt x="6080760" y="0"/>
                </a:lnTo>
                <a:lnTo>
                  <a:pt x="6080760" y="6096"/>
                </a:lnTo>
                <a:lnTo>
                  <a:pt x="6080760" y="4490072"/>
                </a:lnTo>
                <a:lnTo>
                  <a:pt x="6086868" y="4490072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865177" y="1331640"/>
            <a:ext cx="2725876" cy="341554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243072" marR="5131" indent="-230245">
              <a:lnSpc>
                <a:spcPct val="95800"/>
              </a:lnSpc>
              <a:spcBef>
                <a:spcPts val="162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best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way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determine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whether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new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employees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do their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job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is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5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observe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 evaluate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actual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job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performance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comparing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behaviors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observed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against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set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of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predetermined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performance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criteria.</a:t>
            </a:r>
            <a:r>
              <a:rPr lang="en-US" sz="1212" spc="5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next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preferable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approach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observe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simulated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performance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those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behaviors.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least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valid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approach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is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using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written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test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determine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whether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employees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have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required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knowledge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because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written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tests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only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indicate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knowledge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rather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than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actual competency.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35274" indent="-230245">
              <a:lnSpc>
                <a:spcPct val="95900"/>
              </a:lnSpc>
              <a:spcBef>
                <a:spcPts val="81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verify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staff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members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can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perform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job,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all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customary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major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job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behaviors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should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included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evaluation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tools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orientation program.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5530" y="1178064"/>
            <a:ext cx="6161340" cy="3566585"/>
          </a:xfrm>
          <a:custGeom>
            <a:avLst/>
            <a:gdLst/>
            <a:ahLst/>
            <a:cxnLst/>
            <a:rect l="l" t="t" r="r" b="b"/>
            <a:pathLst>
              <a:path w="6087109" h="3523615">
                <a:moveTo>
                  <a:pt x="2811767" y="3517227"/>
                </a:moveTo>
                <a:lnTo>
                  <a:pt x="6108" y="3517227"/>
                </a:lnTo>
                <a:lnTo>
                  <a:pt x="6108" y="0"/>
                </a:lnTo>
                <a:lnTo>
                  <a:pt x="0" y="0"/>
                </a:lnTo>
                <a:lnTo>
                  <a:pt x="0" y="3517227"/>
                </a:lnTo>
                <a:lnTo>
                  <a:pt x="0" y="3523323"/>
                </a:lnTo>
                <a:lnTo>
                  <a:pt x="6096" y="3523323"/>
                </a:lnTo>
                <a:lnTo>
                  <a:pt x="2811767" y="3523323"/>
                </a:lnTo>
                <a:lnTo>
                  <a:pt x="2811767" y="3517227"/>
                </a:lnTo>
                <a:close/>
              </a:path>
              <a:path w="6087109" h="3523615">
                <a:moveTo>
                  <a:pt x="6080747" y="3517227"/>
                </a:moveTo>
                <a:lnTo>
                  <a:pt x="2817888" y="3517227"/>
                </a:lnTo>
                <a:lnTo>
                  <a:pt x="2817888" y="0"/>
                </a:lnTo>
                <a:lnTo>
                  <a:pt x="2811780" y="0"/>
                </a:lnTo>
                <a:lnTo>
                  <a:pt x="2811780" y="3517227"/>
                </a:lnTo>
                <a:lnTo>
                  <a:pt x="2811780" y="3523323"/>
                </a:lnTo>
                <a:lnTo>
                  <a:pt x="2817876" y="3523323"/>
                </a:lnTo>
                <a:lnTo>
                  <a:pt x="6080747" y="3523323"/>
                </a:lnTo>
                <a:lnTo>
                  <a:pt x="6080747" y="3517227"/>
                </a:lnTo>
                <a:close/>
              </a:path>
              <a:path w="6087109" h="3523615">
                <a:moveTo>
                  <a:pt x="6086868" y="0"/>
                </a:moveTo>
                <a:lnTo>
                  <a:pt x="6080760" y="0"/>
                </a:lnTo>
                <a:lnTo>
                  <a:pt x="6080760" y="3517227"/>
                </a:lnTo>
                <a:lnTo>
                  <a:pt x="6080760" y="3523323"/>
                </a:lnTo>
                <a:lnTo>
                  <a:pt x="6086868" y="3523323"/>
                </a:lnTo>
                <a:lnTo>
                  <a:pt x="6086868" y="3517227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591796"/>
              </p:ext>
            </p:extLst>
          </p:nvPr>
        </p:nvGraphicFramePr>
        <p:xfrm>
          <a:off x="842772" y="238524"/>
          <a:ext cx="6080759" cy="50126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1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8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897255">
                        <a:lnSpc>
                          <a:spcPts val="133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ASSUMPTION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APPLICATION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1390">
                <a:tc>
                  <a:txBody>
                    <a:bodyPr/>
                    <a:lstStyle/>
                    <a:p>
                      <a:pPr marL="67945" marR="85090">
                        <a:lnSpc>
                          <a:spcPts val="1380"/>
                        </a:lnSpc>
                        <a:spcBef>
                          <a:spcPts val="45"/>
                        </a:spcBef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influenced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nature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2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variability</a:t>
                      </a:r>
                      <a:r>
                        <a:rPr sz="1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experience.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96545" marR="81280" indent="-228600">
                        <a:lnSpc>
                          <a:spcPts val="1380"/>
                        </a:lnSpc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Preceptors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free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use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type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activity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suitable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content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skills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 be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developed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or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refined.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Classroom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teaching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methods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such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lectures,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discussions,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conferences,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seminars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may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used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give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information on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various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topics; self-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instruction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via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computer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based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videodisks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may be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used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provide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practice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resolving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common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problems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related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job;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role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playing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mannequins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may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sued to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provide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practice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technical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skills;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actual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job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performance may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used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evaluate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transfer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those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skills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real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situations.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marR="132080" indent="-228600">
                        <a:lnSpc>
                          <a:spcPts val="138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Because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individual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variability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learning,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variation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types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experiences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should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be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provided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preceptorship.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marR="195580" indent="-228600">
                        <a:lnSpc>
                          <a:spcPts val="138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Variability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also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needed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because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persistent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use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same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learning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eventually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leads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boredom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diminished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learner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interest.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96545" marR="73025" indent="-228600">
                        <a:lnSpc>
                          <a:spcPts val="1380"/>
                        </a:lnSpc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Avoid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planning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prolonged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use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any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one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type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activity,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especially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passive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such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listening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audiotapes,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viewing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videotapes,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reading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policies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procedures.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marR="407670" indent="-228600">
                        <a:lnSpc>
                          <a:spcPts val="138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extent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possible,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include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orientees’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suggestions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preferences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regarding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types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they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prefer.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marR="114935" indent="-228600">
                        <a:lnSpc>
                          <a:spcPts val="1380"/>
                        </a:lnSpc>
                        <a:spcBef>
                          <a:spcPts val="8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Maintain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learner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interest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throughout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preceptorship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planning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diversity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activities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include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varying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degrees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active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learner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participation,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hands-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on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learning,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novel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activities,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example,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locally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developed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games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interactive computer-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based</a:t>
                      </a:r>
                      <a:r>
                        <a:rPr sz="1200" spc="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learning.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901700" y="5347995"/>
            <a:ext cx="5405755" cy="3835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lang="en-US" sz="1200">
                <a:latin typeface="Times New Roman"/>
                <a:cs typeface="Times New Roman"/>
              </a:rPr>
              <a:t>Alspach,</a:t>
            </a:r>
            <a:r>
              <a:rPr lang="en-US" sz="1200" spc="-20">
                <a:latin typeface="Times New Roman"/>
                <a:cs typeface="Times New Roman"/>
              </a:rPr>
              <a:t> </a:t>
            </a:r>
            <a:r>
              <a:rPr lang="en-US" sz="1200">
                <a:latin typeface="Times New Roman"/>
                <a:cs typeface="Times New Roman"/>
              </a:rPr>
              <a:t>JoAnn.</a:t>
            </a:r>
            <a:r>
              <a:rPr lang="en-US" sz="1200" spc="-5">
                <a:latin typeface="Times New Roman"/>
                <a:cs typeface="Times New Roman"/>
              </a:rPr>
              <a:t> </a:t>
            </a:r>
            <a:r>
              <a:rPr lang="en-US" sz="1200">
                <a:latin typeface="Times New Roman"/>
                <a:cs typeface="Times New Roman"/>
              </a:rPr>
              <a:t>"Chapter</a:t>
            </a:r>
            <a:r>
              <a:rPr lang="en-US" sz="1200" spc="-10">
                <a:latin typeface="Times New Roman"/>
                <a:cs typeface="Times New Roman"/>
              </a:rPr>
              <a:t> </a:t>
            </a:r>
            <a:r>
              <a:rPr lang="en-US" sz="1200">
                <a:latin typeface="Times New Roman"/>
                <a:cs typeface="Times New Roman"/>
              </a:rPr>
              <a:t>8."</a:t>
            </a:r>
            <a:r>
              <a:rPr lang="en-US" sz="1200" spc="-5">
                <a:latin typeface="Times New Roman"/>
                <a:cs typeface="Times New Roman"/>
              </a:rPr>
              <a:t> </a:t>
            </a:r>
            <a:r>
              <a:rPr lang="en-US" sz="1200" i="1">
                <a:latin typeface="Times New Roman"/>
                <a:cs typeface="Times New Roman"/>
              </a:rPr>
              <a:t>From</a:t>
            </a:r>
            <a:r>
              <a:rPr lang="en-US" sz="1200" i="1" spc="-20">
                <a:latin typeface="Times New Roman"/>
                <a:cs typeface="Times New Roman"/>
              </a:rPr>
              <a:t> </a:t>
            </a:r>
            <a:r>
              <a:rPr lang="en-US" sz="1200" i="1">
                <a:latin typeface="Times New Roman"/>
                <a:cs typeface="Times New Roman"/>
              </a:rPr>
              <a:t>Staff</a:t>
            </a:r>
            <a:r>
              <a:rPr lang="en-US" sz="1200" i="1" spc="-5">
                <a:latin typeface="Times New Roman"/>
                <a:cs typeface="Times New Roman"/>
              </a:rPr>
              <a:t> </a:t>
            </a:r>
            <a:r>
              <a:rPr lang="en-US" sz="1200" i="1">
                <a:latin typeface="Times New Roman"/>
                <a:cs typeface="Times New Roman"/>
              </a:rPr>
              <a:t>Nurse</a:t>
            </a:r>
            <a:r>
              <a:rPr lang="en-US" sz="1200" i="1" spc="-10">
                <a:latin typeface="Times New Roman"/>
                <a:cs typeface="Times New Roman"/>
              </a:rPr>
              <a:t> </a:t>
            </a:r>
            <a:r>
              <a:rPr lang="en-US" sz="1200" i="1">
                <a:latin typeface="Times New Roman"/>
                <a:cs typeface="Times New Roman"/>
              </a:rPr>
              <a:t>to</a:t>
            </a:r>
            <a:r>
              <a:rPr lang="en-US" sz="1200" i="1" spc="-5">
                <a:latin typeface="Times New Roman"/>
                <a:cs typeface="Times New Roman"/>
              </a:rPr>
              <a:t> </a:t>
            </a:r>
            <a:r>
              <a:rPr lang="en-US" sz="1200" i="1">
                <a:latin typeface="Times New Roman"/>
                <a:cs typeface="Times New Roman"/>
              </a:rPr>
              <a:t>Preceptor:</a:t>
            </a:r>
            <a:r>
              <a:rPr lang="en-US" sz="1200" i="1" spc="-15">
                <a:latin typeface="Times New Roman"/>
                <a:cs typeface="Times New Roman"/>
              </a:rPr>
              <a:t> </a:t>
            </a:r>
            <a:r>
              <a:rPr lang="en-US" sz="1200" i="1">
                <a:latin typeface="Times New Roman"/>
                <a:cs typeface="Times New Roman"/>
              </a:rPr>
              <a:t>A</a:t>
            </a:r>
            <a:r>
              <a:rPr lang="en-US" sz="1200" i="1" spc="-10">
                <a:latin typeface="Times New Roman"/>
                <a:cs typeface="Times New Roman"/>
              </a:rPr>
              <a:t> </a:t>
            </a:r>
            <a:r>
              <a:rPr lang="en-US" sz="1200" i="1">
                <a:latin typeface="Times New Roman"/>
                <a:cs typeface="Times New Roman"/>
              </a:rPr>
              <a:t>Preceptor</a:t>
            </a:r>
            <a:r>
              <a:rPr lang="en-US" sz="1200" i="1" spc="-10">
                <a:latin typeface="Times New Roman"/>
                <a:cs typeface="Times New Roman"/>
              </a:rPr>
              <a:t> Development </a:t>
            </a:r>
            <a:r>
              <a:rPr lang="en-US" sz="1200" i="1">
                <a:latin typeface="Times New Roman"/>
                <a:cs typeface="Times New Roman"/>
              </a:rPr>
              <a:t>Program</a:t>
            </a:r>
            <a:r>
              <a:rPr lang="en-US" sz="1200">
                <a:latin typeface="Times New Roman"/>
                <a:cs typeface="Times New Roman"/>
              </a:rPr>
              <a:t>.</a:t>
            </a:r>
            <a:r>
              <a:rPr lang="en-US" sz="1200" spc="-10">
                <a:latin typeface="Times New Roman"/>
                <a:cs typeface="Times New Roman"/>
              </a:rPr>
              <a:t> </a:t>
            </a:r>
            <a:r>
              <a:rPr lang="en-US" sz="1200">
                <a:latin typeface="Times New Roman"/>
                <a:cs typeface="Times New Roman"/>
              </a:rPr>
              <a:t>Aliso</a:t>
            </a:r>
            <a:r>
              <a:rPr lang="en-US" sz="1200" spc="-5">
                <a:latin typeface="Times New Roman"/>
                <a:cs typeface="Times New Roman"/>
              </a:rPr>
              <a:t> </a:t>
            </a:r>
            <a:r>
              <a:rPr lang="en-US" sz="1200">
                <a:latin typeface="Times New Roman"/>
                <a:cs typeface="Times New Roman"/>
              </a:rPr>
              <a:t>Viejo,</a:t>
            </a:r>
            <a:r>
              <a:rPr lang="en-US" sz="1200" spc="-10">
                <a:latin typeface="Times New Roman"/>
                <a:cs typeface="Times New Roman"/>
              </a:rPr>
              <a:t> </a:t>
            </a:r>
            <a:r>
              <a:rPr lang="en-US" sz="1200">
                <a:latin typeface="Times New Roman"/>
                <a:cs typeface="Times New Roman"/>
              </a:rPr>
              <a:t>CA:</a:t>
            </a:r>
            <a:r>
              <a:rPr lang="en-US" sz="1200" spc="-5">
                <a:latin typeface="Times New Roman"/>
                <a:cs typeface="Times New Roman"/>
              </a:rPr>
              <a:t> </a:t>
            </a:r>
            <a:r>
              <a:rPr lang="en-US" sz="1200">
                <a:latin typeface="Times New Roman"/>
                <a:cs typeface="Times New Roman"/>
              </a:rPr>
              <a:t>AACN</a:t>
            </a:r>
            <a:r>
              <a:rPr lang="en-US" sz="1200" spc="-10">
                <a:latin typeface="Times New Roman"/>
                <a:cs typeface="Times New Roman"/>
              </a:rPr>
              <a:t> </a:t>
            </a:r>
            <a:r>
              <a:rPr lang="en-US" sz="1200">
                <a:latin typeface="Times New Roman"/>
                <a:cs typeface="Times New Roman"/>
              </a:rPr>
              <a:t>Critical</a:t>
            </a:r>
            <a:r>
              <a:rPr lang="en-US" sz="1200" spc="-10">
                <a:latin typeface="Times New Roman"/>
                <a:cs typeface="Times New Roman"/>
              </a:rPr>
              <a:t> </a:t>
            </a:r>
            <a:r>
              <a:rPr lang="en-US" sz="1200">
                <a:latin typeface="Times New Roman"/>
                <a:cs typeface="Times New Roman"/>
              </a:rPr>
              <a:t>Care</a:t>
            </a:r>
            <a:r>
              <a:rPr lang="en-US" sz="1200" spc="-10">
                <a:latin typeface="Times New Roman"/>
                <a:cs typeface="Times New Roman"/>
              </a:rPr>
              <a:t> </a:t>
            </a:r>
            <a:r>
              <a:rPr lang="en-US" sz="1200">
                <a:latin typeface="Times New Roman"/>
                <a:cs typeface="Times New Roman"/>
              </a:rPr>
              <a:t>Publication,</a:t>
            </a:r>
            <a:r>
              <a:rPr lang="en-US" sz="1200" spc="-15">
                <a:latin typeface="Times New Roman"/>
                <a:cs typeface="Times New Roman"/>
              </a:rPr>
              <a:t> </a:t>
            </a:r>
            <a:r>
              <a:rPr lang="en-US" sz="1200">
                <a:latin typeface="Times New Roman"/>
                <a:cs typeface="Times New Roman"/>
              </a:rPr>
              <a:t>2000.</a:t>
            </a:r>
            <a:r>
              <a:rPr lang="en-US" sz="1200" spc="-10">
                <a:latin typeface="Times New Roman"/>
                <a:cs typeface="Times New Roman"/>
              </a:rPr>
              <a:t> </a:t>
            </a:r>
            <a:r>
              <a:rPr lang="en-US" sz="1200">
                <a:latin typeface="Times New Roman"/>
                <a:cs typeface="Times New Roman"/>
              </a:rPr>
              <a:t>N.</a:t>
            </a:r>
            <a:r>
              <a:rPr lang="en-US" sz="1200" spc="-5">
                <a:latin typeface="Times New Roman"/>
                <a:cs typeface="Times New Roman"/>
              </a:rPr>
              <a:t> </a:t>
            </a:r>
            <a:r>
              <a:rPr lang="en-US" sz="1200">
                <a:latin typeface="Times New Roman"/>
                <a:cs typeface="Times New Roman"/>
              </a:rPr>
              <a:t>pag.</a:t>
            </a:r>
            <a:r>
              <a:rPr lang="en-US" sz="1200" spc="-5">
                <a:latin typeface="Times New Roman"/>
                <a:cs typeface="Times New Roman"/>
              </a:rPr>
              <a:t> </a:t>
            </a:r>
            <a:r>
              <a:rPr lang="en-US" sz="1200" spc="-10">
                <a:latin typeface="Times New Roman"/>
                <a:cs typeface="Times New Roman"/>
              </a:rPr>
              <a:t>Print.</a:t>
            </a:r>
            <a:endParaRPr lang="en-US"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bject 2"/>
          <p:cNvSpPr/>
          <p:nvPr/>
        </p:nvSpPr>
        <p:spPr>
          <a:xfrm>
            <a:off x="805530" y="1614332"/>
            <a:ext cx="6427" cy="101554"/>
          </a:xfrm>
          <a:custGeom>
            <a:avLst/>
            <a:gdLst/>
            <a:ahLst/>
            <a:cxnLst/>
            <a:rect l="l" t="t" r="r" b="b"/>
            <a:pathLst>
              <a:path w="6350" h="100330">
                <a:moveTo>
                  <a:pt x="0" y="100228"/>
                </a:moveTo>
                <a:lnTo>
                  <a:pt x="6108" y="100228"/>
                </a:lnTo>
                <a:lnTo>
                  <a:pt x="6108" y="0"/>
                </a:lnTo>
                <a:lnTo>
                  <a:pt x="0" y="0"/>
                </a:lnTo>
                <a:lnTo>
                  <a:pt x="0" y="1002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51599" y="1614332"/>
            <a:ext cx="6427" cy="101554"/>
          </a:xfrm>
          <a:custGeom>
            <a:avLst/>
            <a:gdLst/>
            <a:ahLst/>
            <a:cxnLst/>
            <a:rect l="l" t="t" r="r" b="b"/>
            <a:pathLst>
              <a:path w="6350" h="100330">
                <a:moveTo>
                  <a:pt x="0" y="100228"/>
                </a:moveTo>
                <a:lnTo>
                  <a:pt x="6108" y="100228"/>
                </a:lnTo>
                <a:lnTo>
                  <a:pt x="6108" y="0"/>
                </a:lnTo>
                <a:lnTo>
                  <a:pt x="0" y="0"/>
                </a:lnTo>
                <a:lnTo>
                  <a:pt x="0" y="1002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60442" y="1614332"/>
            <a:ext cx="6427" cy="101554"/>
          </a:xfrm>
          <a:custGeom>
            <a:avLst/>
            <a:gdLst/>
            <a:ahLst/>
            <a:cxnLst/>
            <a:rect l="l" t="t" r="r" b="b"/>
            <a:pathLst>
              <a:path w="6350" h="100330">
                <a:moveTo>
                  <a:pt x="0" y="100228"/>
                </a:moveTo>
                <a:lnTo>
                  <a:pt x="6108" y="100228"/>
                </a:lnTo>
                <a:lnTo>
                  <a:pt x="6108" y="0"/>
                </a:lnTo>
                <a:lnTo>
                  <a:pt x="0" y="0"/>
                </a:lnTo>
                <a:lnTo>
                  <a:pt x="0" y="1002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04342" y="1699071"/>
            <a:ext cx="1055384" cy="19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">
              <a:spcBef>
                <a:spcPts val="101"/>
              </a:spcBef>
            </a:pP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ASSUMPTION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756346" y="1696988"/>
            <a:ext cx="1106162" cy="19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">
              <a:spcBef>
                <a:spcPts val="101"/>
              </a:spcBef>
            </a:pPr>
            <a:r>
              <a:rPr lang="en-US" sz="1212" b="1" i="0" spc="-10">
                <a:solidFill>
                  <a:schemeClr val="tx1"/>
                </a:solidFill>
                <a:latin typeface="Times New Roman"/>
                <a:ea typeface="+mj-ea"/>
                <a:cs typeface="Times New Roman"/>
              </a:rPr>
              <a:t>APPLICATION</a:t>
            </a:r>
            <a:endParaRPr lang="en-US" spc="-10"/>
          </a:p>
        </p:txBody>
      </p:sp>
      <p:sp>
        <p:nvSpPr>
          <p:cNvPr id="7" name="object 7"/>
          <p:cNvSpPr/>
          <p:nvPr/>
        </p:nvSpPr>
        <p:spPr>
          <a:xfrm>
            <a:off x="805530" y="1715782"/>
            <a:ext cx="6161340" cy="183825"/>
          </a:xfrm>
          <a:custGeom>
            <a:avLst/>
            <a:gdLst/>
            <a:ahLst/>
            <a:cxnLst/>
            <a:rect l="l" t="t" r="r" b="b"/>
            <a:pathLst>
              <a:path w="6087109" h="181610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96"/>
                </a:lnTo>
                <a:lnTo>
                  <a:pt x="0" y="181356"/>
                </a:lnTo>
                <a:lnTo>
                  <a:pt x="6108" y="181356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181610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96"/>
                </a:lnTo>
                <a:lnTo>
                  <a:pt x="2811780" y="181356"/>
                </a:lnTo>
                <a:lnTo>
                  <a:pt x="2817888" y="181356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181610">
                <a:moveTo>
                  <a:pt x="6086868" y="0"/>
                </a:moveTo>
                <a:lnTo>
                  <a:pt x="6080760" y="0"/>
                </a:lnTo>
                <a:lnTo>
                  <a:pt x="6080760" y="6096"/>
                </a:lnTo>
                <a:lnTo>
                  <a:pt x="6080760" y="181356"/>
                </a:lnTo>
                <a:lnTo>
                  <a:pt x="6086868" y="181356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65177" y="1882639"/>
            <a:ext cx="2570332" cy="2016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">
              <a:spcBef>
                <a:spcPts val="101"/>
              </a:spcBef>
            </a:pP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 intentional.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spcBef>
                <a:spcPts val="10"/>
              </a:spcBef>
            </a:pPr>
            <a:endParaRPr lang="en-US" sz="1263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5131" indent="-230245">
              <a:lnSpc>
                <a:spcPct val="96000"/>
              </a:lnSpc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typically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does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not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occur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by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accident,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but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through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concerted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purposeful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effort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learner.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713" marR="119291" indent="-230886" algn="just">
              <a:lnSpc>
                <a:spcPts val="1394"/>
              </a:lnSpc>
              <a:spcBef>
                <a:spcPts val="121"/>
              </a:spcBef>
              <a:buFont typeface="Symbol"/>
              <a:buChar char=""/>
              <a:tabLst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goal-directed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activity,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aims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meeting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learner’s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needs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for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learning.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713" marR="43612" indent="-230886" algn="just">
              <a:lnSpc>
                <a:spcPts val="1394"/>
              </a:lnSpc>
              <a:spcBef>
                <a:spcPts val="86"/>
              </a:spcBef>
              <a:buFont typeface="Symbol"/>
              <a:buChar char=""/>
              <a:tabLst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most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effective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it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is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directed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objectives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learner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views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meaningful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useful.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11244" y="2246689"/>
            <a:ext cx="3139802" cy="1641567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43072" marR="5131" indent="-230245">
              <a:lnSpc>
                <a:spcPct val="96000"/>
              </a:lnSpc>
              <a:spcBef>
                <a:spcPts val="157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Ask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orientees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identify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personal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goals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during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each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week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preceptorship.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Make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every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effort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meet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these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goals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monitor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weekly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attainment.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53873" indent="-230245">
              <a:lnSpc>
                <a:spcPts val="1394"/>
              </a:lnSpc>
              <a:spcBef>
                <a:spcPts val="121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Suggest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employees keep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notebook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write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down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questions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problems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they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encounter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during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preceptorship,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that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these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addressed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preceptees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meet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preceptor.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05530" y="1899337"/>
            <a:ext cx="6161340" cy="2411574"/>
          </a:xfrm>
          <a:custGeom>
            <a:avLst/>
            <a:gdLst/>
            <a:ahLst/>
            <a:cxnLst/>
            <a:rect l="l" t="t" r="r" b="b"/>
            <a:pathLst>
              <a:path w="6087109" h="2382520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108"/>
                </a:lnTo>
                <a:lnTo>
                  <a:pt x="0" y="2131326"/>
                </a:lnTo>
                <a:lnTo>
                  <a:pt x="0" y="2137422"/>
                </a:lnTo>
                <a:lnTo>
                  <a:pt x="0" y="2382126"/>
                </a:lnTo>
                <a:lnTo>
                  <a:pt x="6108" y="2382126"/>
                </a:lnTo>
                <a:lnTo>
                  <a:pt x="6108" y="2137422"/>
                </a:lnTo>
                <a:lnTo>
                  <a:pt x="2811767" y="2137422"/>
                </a:lnTo>
                <a:lnTo>
                  <a:pt x="2811767" y="2131326"/>
                </a:lnTo>
                <a:lnTo>
                  <a:pt x="6108" y="2131326"/>
                </a:lnTo>
                <a:lnTo>
                  <a:pt x="6108" y="6108"/>
                </a:lnTo>
                <a:lnTo>
                  <a:pt x="2811767" y="6108"/>
                </a:lnTo>
                <a:lnTo>
                  <a:pt x="2811767" y="0"/>
                </a:lnTo>
                <a:close/>
              </a:path>
              <a:path w="6087109" h="2382520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108"/>
                </a:lnTo>
                <a:lnTo>
                  <a:pt x="2811780" y="2131326"/>
                </a:lnTo>
                <a:lnTo>
                  <a:pt x="2811780" y="2137422"/>
                </a:lnTo>
                <a:lnTo>
                  <a:pt x="2811780" y="2382126"/>
                </a:lnTo>
                <a:lnTo>
                  <a:pt x="2817888" y="2382126"/>
                </a:lnTo>
                <a:lnTo>
                  <a:pt x="2817888" y="2137422"/>
                </a:lnTo>
                <a:lnTo>
                  <a:pt x="6080747" y="2137422"/>
                </a:lnTo>
                <a:lnTo>
                  <a:pt x="6080747" y="2131326"/>
                </a:lnTo>
                <a:lnTo>
                  <a:pt x="2817888" y="2131326"/>
                </a:lnTo>
                <a:lnTo>
                  <a:pt x="2817888" y="6108"/>
                </a:lnTo>
                <a:lnTo>
                  <a:pt x="6080747" y="6108"/>
                </a:lnTo>
                <a:lnTo>
                  <a:pt x="6080747" y="0"/>
                </a:lnTo>
                <a:close/>
              </a:path>
              <a:path w="6087109" h="2382520">
                <a:moveTo>
                  <a:pt x="6086868" y="0"/>
                </a:moveTo>
                <a:lnTo>
                  <a:pt x="6080760" y="0"/>
                </a:lnTo>
                <a:lnTo>
                  <a:pt x="6080760" y="6108"/>
                </a:lnTo>
                <a:lnTo>
                  <a:pt x="6080760" y="2131326"/>
                </a:lnTo>
                <a:lnTo>
                  <a:pt x="6080760" y="2137422"/>
                </a:lnTo>
                <a:lnTo>
                  <a:pt x="6080760" y="2382126"/>
                </a:lnTo>
                <a:lnTo>
                  <a:pt x="6086868" y="2382126"/>
                </a:lnTo>
                <a:lnTo>
                  <a:pt x="6086868" y="2137422"/>
                </a:lnTo>
                <a:lnTo>
                  <a:pt x="6086868" y="2131326"/>
                </a:lnTo>
                <a:lnTo>
                  <a:pt x="6086868" y="6108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2031273" y="1296560"/>
            <a:ext cx="897244" cy="171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">
              <a:spcBef>
                <a:spcPts val="86"/>
              </a:spcBef>
            </a:pPr>
            <a:r>
              <a:rPr lang="en-US" sz="1032" b="1" spc="-9">
                <a:solidFill>
                  <a:srgbClr val="000000"/>
                </a:solidFill>
                <a:latin typeface="Times New Roman"/>
                <a:cs typeface="Times New Roman"/>
              </a:rPr>
              <a:t>ASSUMPTION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25963" y="1141558"/>
            <a:ext cx="940414" cy="353533"/>
          </a:xfrm>
          <a:prstGeom prst="rect">
            <a:avLst/>
          </a:prstGeom>
        </p:spPr>
        <p:txBody>
          <a:bodyPr vert="horz" wrap="square" lIns="0" tIns="192824" rIns="0" bIns="0" rtlCol="0">
            <a:spAutoFit/>
          </a:bodyPr>
          <a:lstStyle/>
          <a:p>
            <a:pPr marL="10922">
              <a:spcBef>
                <a:spcPts val="86"/>
              </a:spcBef>
            </a:pPr>
            <a:r>
              <a:rPr lang="en-US" sz="1032" b="1" i="0" spc="-9">
                <a:solidFill>
                  <a:schemeClr val="tx1"/>
                </a:solidFill>
                <a:latin typeface="Times New Roman"/>
                <a:ea typeface="+mj-ea"/>
                <a:cs typeface="Times New Roman"/>
              </a:rPr>
              <a:t>APPLICATION</a:t>
            </a:r>
            <a:endParaRPr lang="en-US" spc="-10"/>
          </a:p>
        </p:txBody>
      </p:sp>
      <p:sp>
        <p:nvSpPr>
          <p:cNvPr id="4" name="object 4"/>
          <p:cNvSpPr/>
          <p:nvPr/>
        </p:nvSpPr>
        <p:spPr>
          <a:xfrm>
            <a:off x="1267140" y="1310767"/>
            <a:ext cx="5238120" cy="156280"/>
          </a:xfrm>
          <a:custGeom>
            <a:avLst/>
            <a:gdLst/>
            <a:ahLst/>
            <a:cxnLst/>
            <a:rect l="l" t="t" r="r" b="b"/>
            <a:pathLst>
              <a:path w="6087109" h="181609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83"/>
                </a:lnTo>
                <a:lnTo>
                  <a:pt x="0" y="181356"/>
                </a:lnTo>
                <a:lnTo>
                  <a:pt x="6108" y="181356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181609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83"/>
                </a:lnTo>
                <a:lnTo>
                  <a:pt x="2811780" y="181356"/>
                </a:lnTo>
                <a:lnTo>
                  <a:pt x="2817888" y="181356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181609">
                <a:moveTo>
                  <a:pt x="6086868" y="0"/>
                </a:moveTo>
                <a:lnTo>
                  <a:pt x="6080760" y="0"/>
                </a:lnTo>
                <a:lnTo>
                  <a:pt x="6080760" y="6083"/>
                </a:lnTo>
                <a:lnTo>
                  <a:pt x="6080760" y="181356"/>
                </a:lnTo>
                <a:lnTo>
                  <a:pt x="6086868" y="181356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17849" y="1453278"/>
            <a:ext cx="2305407" cy="3132909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0922" marR="244107">
              <a:lnSpc>
                <a:spcPts val="1187"/>
              </a:lnSpc>
              <a:spcBef>
                <a:spcPts val="168"/>
              </a:spcBef>
            </a:pPr>
            <a:r>
              <a:rPr lang="en-US" sz="1032" b="1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032" b="1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b="1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032" b="1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b="1">
                <a:solidFill>
                  <a:srgbClr val="000000"/>
                </a:solidFill>
                <a:latin typeface="Times New Roman"/>
                <a:cs typeface="Times New Roman"/>
              </a:rPr>
              <a:t>an</a:t>
            </a:r>
            <a:r>
              <a:rPr lang="en-US" sz="1032" b="1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b="1">
                <a:solidFill>
                  <a:srgbClr val="000000"/>
                </a:solidFill>
                <a:latin typeface="Times New Roman"/>
                <a:cs typeface="Times New Roman"/>
              </a:rPr>
              <a:t>active</a:t>
            </a:r>
            <a:r>
              <a:rPr lang="en-US" sz="1032" b="1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b="1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032" b="1" spc="-9">
                <a:solidFill>
                  <a:srgbClr val="000000"/>
                </a:solidFill>
                <a:latin typeface="Times New Roman"/>
                <a:cs typeface="Times New Roman"/>
              </a:rPr>
              <a:t> interactive process.</a:t>
            </a:r>
            <a:endParaRPr lang="en-US" sz="103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spcBef>
                <a:spcPts val="13"/>
              </a:spcBef>
            </a:pPr>
            <a:endParaRPr lang="en-US" sz="1075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06972" marR="145809" indent="-196050">
              <a:lnSpc>
                <a:spcPts val="1187"/>
              </a:lnSpc>
              <a:buFont typeface="Symbol"/>
              <a:buChar char=""/>
              <a:tabLst>
                <a:tab pos="206972" algn="l"/>
                <a:tab pos="207518" algn="l"/>
              </a:tabLst>
            </a:pP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John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Dewey’s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maxim</a:t>
            </a:r>
            <a:r>
              <a:rPr lang="en-US" sz="1032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that,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“we 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learn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lang="en-US" sz="1032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doing,”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true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today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it </a:t>
            </a:r>
            <a:r>
              <a:rPr lang="en-US" sz="1032" spc="-22">
                <a:solidFill>
                  <a:srgbClr val="000000"/>
                </a:solidFill>
                <a:latin typeface="Times New Roman"/>
                <a:cs typeface="Times New Roman"/>
              </a:rPr>
              <a:t>was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first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promulgated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1916.</a:t>
            </a:r>
            <a:endParaRPr lang="en-US" sz="103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06972" marR="171475" indent="-196050">
              <a:lnSpc>
                <a:spcPts val="1187"/>
              </a:lnSpc>
              <a:spcBef>
                <a:spcPts val="73"/>
              </a:spcBef>
              <a:buFont typeface="Symbol"/>
              <a:buChar char=""/>
              <a:tabLst>
                <a:tab pos="206972" algn="l"/>
                <a:tab pos="207518" algn="l"/>
              </a:tabLst>
            </a:pP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032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032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a dynamic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process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spc="-17">
                <a:solidFill>
                  <a:srgbClr val="000000"/>
                </a:solidFill>
                <a:latin typeface="Times New Roman"/>
                <a:cs typeface="Times New Roman"/>
              </a:rPr>
              <a:t>that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requires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active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participation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spc="-43">
                <a:solidFill>
                  <a:srgbClr val="000000"/>
                </a:solidFill>
                <a:latin typeface="Times New Roman"/>
                <a:cs typeface="Times New Roman"/>
              </a:rPr>
              <a:t>a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desire</a:t>
            </a:r>
            <a:r>
              <a:rPr lang="en-US" sz="1032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learn;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more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engaged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learners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this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process,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spc="-17">
                <a:solidFill>
                  <a:srgbClr val="000000"/>
                </a:solidFill>
                <a:latin typeface="Times New Roman"/>
                <a:cs typeface="Times New Roman"/>
              </a:rPr>
              <a:t>more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effectively</a:t>
            </a:r>
            <a:r>
              <a:rPr lang="en-US" sz="1032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they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will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learn.</a:t>
            </a:r>
            <a:endParaRPr lang="en-US" sz="103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06972" marR="4369" indent="-196050">
              <a:lnSpc>
                <a:spcPts val="1187"/>
              </a:lnSpc>
              <a:spcBef>
                <a:spcPts val="69"/>
              </a:spcBef>
              <a:buFont typeface="Symbol"/>
              <a:buChar char=""/>
              <a:tabLst>
                <a:tab pos="206972" algn="l"/>
                <a:tab pos="207518" algn="l"/>
              </a:tabLst>
            </a:pP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Some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teaching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methods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such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spc="-22">
                <a:solidFill>
                  <a:srgbClr val="000000"/>
                </a:solidFill>
                <a:latin typeface="Times New Roman"/>
                <a:cs typeface="Times New Roman"/>
              </a:rPr>
              <a:t>as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reading,</a:t>
            </a:r>
            <a:r>
              <a:rPr lang="en-US" sz="1032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lectures,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audiotapes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provide</a:t>
            </a:r>
            <a:r>
              <a:rPr lang="en-US" sz="1032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passive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experiences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032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minimize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learner’s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interactions.</a:t>
            </a:r>
            <a:endParaRPr lang="en-US" sz="103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06972" marR="110312" indent="-196050">
              <a:lnSpc>
                <a:spcPct val="95900"/>
              </a:lnSpc>
              <a:spcBef>
                <a:spcPts val="43"/>
              </a:spcBef>
              <a:buFont typeface="Symbol"/>
              <a:buChar char=""/>
              <a:tabLst>
                <a:tab pos="206972" algn="l"/>
                <a:tab pos="207518" algn="l"/>
              </a:tabLst>
            </a:pP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Other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teaching methods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such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spc="-17">
                <a:solidFill>
                  <a:srgbClr val="000000"/>
                </a:solidFill>
                <a:latin typeface="Times New Roman"/>
                <a:cs typeface="Times New Roman"/>
              </a:rPr>
              <a:t>role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playing,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simulation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exercises,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spc="-22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return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demonstration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032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skills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provide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active</a:t>
            </a:r>
            <a:r>
              <a:rPr lang="en-US" sz="1032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experiences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spc="-17">
                <a:solidFill>
                  <a:srgbClr val="000000"/>
                </a:solidFill>
                <a:latin typeface="Times New Roman"/>
                <a:cs typeface="Times New Roman"/>
              </a:rPr>
              <a:t>that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maximize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learner’s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interactions.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7460" y="1913594"/>
            <a:ext cx="2632721" cy="1589538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07518" marR="4369" indent="-196596" algn="just">
              <a:lnSpc>
                <a:spcPts val="1187"/>
              </a:lnSpc>
              <a:spcBef>
                <a:spcPts val="168"/>
              </a:spcBef>
              <a:buFont typeface="Symbol"/>
              <a:buChar char=""/>
              <a:tabLst>
                <a:tab pos="207518" algn="l"/>
              </a:tabLst>
            </a:pP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Augment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replace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passive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teaching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methods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methods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employ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active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participation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in 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learning.</a:t>
            </a:r>
            <a:endParaRPr lang="en-US" sz="103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06972" marR="72631" indent="-196050">
              <a:lnSpc>
                <a:spcPts val="1187"/>
              </a:lnSpc>
              <a:spcBef>
                <a:spcPts val="73"/>
              </a:spcBef>
              <a:buFont typeface="Symbol"/>
              <a:buChar char=""/>
              <a:tabLst>
                <a:tab pos="206972" algn="l"/>
                <a:tab pos="207518" algn="l"/>
              </a:tabLst>
            </a:pP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Use 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“hands-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on”</a:t>
            </a:r>
            <a:r>
              <a:rPr lang="en-US" sz="1032" spc="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learning experiences</a:t>
            </a:r>
            <a:r>
              <a:rPr lang="en-US" sz="1032" spc="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spc="-22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maximize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amount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gained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 spc="-22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retained.</a:t>
            </a:r>
            <a:endParaRPr lang="en-US" sz="103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06972" marR="140894" indent="-196050">
              <a:lnSpc>
                <a:spcPts val="1187"/>
              </a:lnSpc>
              <a:spcBef>
                <a:spcPts val="73"/>
              </a:spcBef>
              <a:buFont typeface="Symbol"/>
              <a:buChar char=""/>
              <a:tabLst>
                <a:tab pos="206972" algn="l"/>
                <a:tab pos="207518" algn="l"/>
              </a:tabLst>
            </a:pP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Construct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realistic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case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studies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that 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provide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opportunities</a:t>
            </a:r>
            <a:r>
              <a:rPr lang="en-US" sz="1032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staff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use 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critical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thinking,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problem</a:t>
            </a:r>
            <a:r>
              <a:rPr lang="en-US" sz="1032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solving,</a:t>
            </a:r>
            <a:r>
              <a:rPr lang="en-US" sz="1032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decision- </a:t>
            </a:r>
            <a:r>
              <a:rPr lang="en-US" sz="1032">
                <a:solidFill>
                  <a:srgbClr val="000000"/>
                </a:solidFill>
                <a:latin typeface="Times New Roman"/>
                <a:cs typeface="Times New Roman"/>
              </a:rPr>
              <a:t>making</a:t>
            </a:r>
            <a:r>
              <a:rPr lang="en-US" sz="1032" spc="-9">
                <a:solidFill>
                  <a:srgbClr val="000000"/>
                </a:solidFill>
                <a:latin typeface="Times New Roman"/>
                <a:cs typeface="Times New Roman"/>
              </a:rPr>
              <a:t> skills.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67140" y="1466829"/>
            <a:ext cx="5238120" cy="3316857"/>
          </a:xfrm>
          <a:custGeom>
            <a:avLst/>
            <a:gdLst/>
            <a:ahLst/>
            <a:cxnLst/>
            <a:rect l="l" t="t" r="r" b="b"/>
            <a:pathLst>
              <a:path w="6087109" h="3854450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96"/>
                </a:lnTo>
                <a:lnTo>
                  <a:pt x="0" y="3730752"/>
                </a:lnTo>
                <a:lnTo>
                  <a:pt x="0" y="3736848"/>
                </a:lnTo>
                <a:lnTo>
                  <a:pt x="0" y="3853954"/>
                </a:lnTo>
                <a:lnTo>
                  <a:pt x="6108" y="3853954"/>
                </a:lnTo>
                <a:lnTo>
                  <a:pt x="6108" y="3736848"/>
                </a:lnTo>
                <a:lnTo>
                  <a:pt x="2811767" y="3736848"/>
                </a:lnTo>
                <a:lnTo>
                  <a:pt x="2811767" y="3730752"/>
                </a:lnTo>
                <a:lnTo>
                  <a:pt x="6108" y="3730752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3854450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96"/>
                </a:lnTo>
                <a:lnTo>
                  <a:pt x="2811780" y="3730752"/>
                </a:lnTo>
                <a:lnTo>
                  <a:pt x="2811780" y="3736848"/>
                </a:lnTo>
                <a:lnTo>
                  <a:pt x="2811780" y="3853954"/>
                </a:lnTo>
                <a:lnTo>
                  <a:pt x="2817888" y="3853954"/>
                </a:lnTo>
                <a:lnTo>
                  <a:pt x="2817888" y="3736848"/>
                </a:lnTo>
                <a:lnTo>
                  <a:pt x="6080747" y="3736848"/>
                </a:lnTo>
                <a:lnTo>
                  <a:pt x="6080747" y="3730752"/>
                </a:lnTo>
                <a:lnTo>
                  <a:pt x="2817888" y="3730752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3854450">
                <a:moveTo>
                  <a:pt x="6086868" y="0"/>
                </a:moveTo>
                <a:lnTo>
                  <a:pt x="6080760" y="0"/>
                </a:lnTo>
                <a:lnTo>
                  <a:pt x="6080760" y="6096"/>
                </a:lnTo>
                <a:lnTo>
                  <a:pt x="6080760" y="3730752"/>
                </a:lnTo>
                <a:lnTo>
                  <a:pt x="6080760" y="3736848"/>
                </a:lnTo>
                <a:lnTo>
                  <a:pt x="6080760" y="3853954"/>
                </a:lnTo>
                <a:lnTo>
                  <a:pt x="6086868" y="3853954"/>
                </a:lnTo>
                <a:lnTo>
                  <a:pt x="6086868" y="3736848"/>
                </a:lnTo>
                <a:lnTo>
                  <a:pt x="6086868" y="3730752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bject 2"/>
          <p:cNvSpPr/>
          <p:nvPr/>
        </p:nvSpPr>
        <p:spPr>
          <a:xfrm>
            <a:off x="805530" y="1212084"/>
            <a:ext cx="6427" cy="119550"/>
          </a:xfrm>
          <a:custGeom>
            <a:avLst/>
            <a:gdLst/>
            <a:ahLst/>
            <a:cxnLst/>
            <a:rect l="l" t="t" r="r" b="b"/>
            <a:pathLst>
              <a:path w="6350" h="118110">
                <a:moveTo>
                  <a:pt x="0" y="117779"/>
                </a:moveTo>
                <a:lnTo>
                  <a:pt x="6108" y="117779"/>
                </a:lnTo>
                <a:lnTo>
                  <a:pt x="6108" y="0"/>
                </a:lnTo>
                <a:lnTo>
                  <a:pt x="0" y="0"/>
                </a:lnTo>
                <a:lnTo>
                  <a:pt x="0" y="1177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51599" y="1212084"/>
            <a:ext cx="6427" cy="119550"/>
          </a:xfrm>
          <a:custGeom>
            <a:avLst/>
            <a:gdLst/>
            <a:ahLst/>
            <a:cxnLst/>
            <a:rect l="l" t="t" r="r" b="b"/>
            <a:pathLst>
              <a:path w="6350" h="118110">
                <a:moveTo>
                  <a:pt x="0" y="117779"/>
                </a:moveTo>
                <a:lnTo>
                  <a:pt x="6108" y="117779"/>
                </a:lnTo>
                <a:lnTo>
                  <a:pt x="6108" y="0"/>
                </a:lnTo>
                <a:lnTo>
                  <a:pt x="0" y="0"/>
                </a:lnTo>
                <a:lnTo>
                  <a:pt x="0" y="1177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60442" y="1212084"/>
            <a:ext cx="6427" cy="119550"/>
          </a:xfrm>
          <a:custGeom>
            <a:avLst/>
            <a:gdLst/>
            <a:ahLst/>
            <a:cxnLst/>
            <a:rect l="l" t="t" r="r" b="b"/>
            <a:pathLst>
              <a:path w="6350" h="118110">
                <a:moveTo>
                  <a:pt x="0" y="117779"/>
                </a:moveTo>
                <a:lnTo>
                  <a:pt x="6108" y="117779"/>
                </a:lnTo>
                <a:lnTo>
                  <a:pt x="6108" y="0"/>
                </a:lnTo>
                <a:lnTo>
                  <a:pt x="0" y="0"/>
                </a:lnTo>
                <a:lnTo>
                  <a:pt x="0" y="1177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04342" y="1314588"/>
            <a:ext cx="1055384" cy="19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">
              <a:spcBef>
                <a:spcPts val="101"/>
              </a:spcBef>
            </a:pP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ASSUMPTION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756346" y="1294740"/>
            <a:ext cx="1106162" cy="19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">
              <a:spcBef>
                <a:spcPts val="101"/>
              </a:spcBef>
            </a:pPr>
            <a:r>
              <a:rPr lang="en-US" sz="1212" b="1" i="0" spc="-10">
                <a:solidFill>
                  <a:schemeClr val="tx1"/>
                </a:solidFill>
                <a:latin typeface="Times New Roman"/>
                <a:ea typeface="+mj-ea"/>
                <a:cs typeface="Times New Roman"/>
              </a:rPr>
              <a:t>APPLICATION</a:t>
            </a:r>
            <a:endParaRPr lang="en-US" spc="-10"/>
          </a:p>
        </p:txBody>
      </p:sp>
      <p:sp>
        <p:nvSpPr>
          <p:cNvPr id="7" name="object 7"/>
          <p:cNvSpPr/>
          <p:nvPr/>
        </p:nvSpPr>
        <p:spPr>
          <a:xfrm>
            <a:off x="805530" y="1331286"/>
            <a:ext cx="6161340" cy="183825"/>
          </a:xfrm>
          <a:custGeom>
            <a:avLst/>
            <a:gdLst/>
            <a:ahLst/>
            <a:cxnLst/>
            <a:rect l="l" t="t" r="r" b="b"/>
            <a:pathLst>
              <a:path w="6087109" h="181610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108"/>
                </a:lnTo>
                <a:lnTo>
                  <a:pt x="0" y="181368"/>
                </a:lnTo>
                <a:lnTo>
                  <a:pt x="6108" y="181368"/>
                </a:lnTo>
                <a:lnTo>
                  <a:pt x="6108" y="6108"/>
                </a:lnTo>
                <a:lnTo>
                  <a:pt x="2811767" y="6108"/>
                </a:lnTo>
                <a:lnTo>
                  <a:pt x="2811767" y="0"/>
                </a:lnTo>
                <a:close/>
              </a:path>
              <a:path w="6087109" h="181610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108"/>
                </a:lnTo>
                <a:lnTo>
                  <a:pt x="2811780" y="181368"/>
                </a:lnTo>
                <a:lnTo>
                  <a:pt x="2817888" y="181368"/>
                </a:lnTo>
                <a:lnTo>
                  <a:pt x="2817888" y="6108"/>
                </a:lnTo>
                <a:lnTo>
                  <a:pt x="6080747" y="6108"/>
                </a:lnTo>
                <a:lnTo>
                  <a:pt x="6080747" y="0"/>
                </a:lnTo>
                <a:close/>
              </a:path>
              <a:path w="6087109" h="181610">
                <a:moveTo>
                  <a:pt x="6086868" y="0"/>
                </a:moveTo>
                <a:lnTo>
                  <a:pt x="6080760" y="0"/>
                </a:lnTo>
                <a:lnTo>
                  <a:pt x="6080760" y="6108"/>
                </a:lnTo>
                <a:lnTo>
                  <a:pt x="6080760" y="181368"/>
                </a:lnTo>
                <a:lnTo>
                  <a:pt x="6086868" y="181368"/>
                </a:lnTo>
                <a:lnTo>
                  <a:pt x="6086868" y="6108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65177" y="1498927"/>
            <a:ext cx="2686668" cy="2394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">
              <a:spcBef>
                <a:spcPts val="101"/>
              </a:spcBef>
            </a:pP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b="1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212" b="1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212" b="1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holistic</a:t>
            </a:r>
            <a:r>
              <a:rPr lang="en-US" sz="1212" b="1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process.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spcBef>
                <a:spcPts val="51"/>
              </a:spcBef>
            </a:pPr>
            <a:endParaRPr lang="en-US" sz="1263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5131" indent="-230245">
              <a:lnSpc>
                <a:spcPts val="1394"/>
              </a:lnSpc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learner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responds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teaching-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situations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whole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entity.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Learners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influenced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by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their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physiological,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psychological,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educational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makeup,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 well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their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social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physical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environment.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34633" indent="-230245">
              <a:lnSpc>
                <a:spcPts val="1394"/>
              </a:lnSpc>
              <a:spcBef>
                <a:spcPts val="86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Individuals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vary in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what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need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how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 the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speed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at which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they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prefer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how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comfortable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they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learner role,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many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other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ways.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11244" y="1862977"/>
            <a:ext cx="3127590" cy="2727804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3072" marR="5131" indent="-230245">
              <a:lnSpc>
                <a:spcPts val="1394"/>
              </a:lnSpc>
              <a:spcBef>
                <a:spcPts val="197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Take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differences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among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learners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into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account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much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 possible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planning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learning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experiences.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Provide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variable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interests,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opinions,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media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options,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formats,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paces of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instruction.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20523" indent="-230245">
              <a:lnSpc>
                <a:spcPts val="1394"/>
              </a:lnSpc>
              <a:spcBef>
                <a:spcPts val="86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Modify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teaching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experiences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accommodate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sensory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limitations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learners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may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have.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713" marR="71831" indent="-230886" algn="just">
              <a:lnSpc>
                <a:spcPts val="1394"/>
              </a:lnSpc>
              <a:spcBef>
                <a:spcPts val="86"/>
              </a:spcBef>
              <a:buFont typeface="Symbol"/>
              <a:buChar char=""/>
              <a:tabLst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sensitive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need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 modify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teaching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if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learners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experiencing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personal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(financial,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family,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social,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health)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problems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might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impede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ability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learn.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209721" indent="-230245">
              <a:lnSpc>
                <a:spcPct val="96000"/>
              </a:lnSpc>
              <a:spcBef>
                <a:spcPts val="45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Make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environment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conducive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(comfortable,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friendly,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nonthreatening,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supportive)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possible.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05530" y="1514867"/>
            <a:ext cx="6161340" cy="3198292"/>
          </a:xfrm>
          <a:custGeom>
            <a:avLst/>
            <a:gdLst/>
            <a:ahLst/>
            <a:cxnLst/>
            <a:rect l="l" t="t" r="r" b="b"/>
            <a:pathLst>
              <a:path w="6087109" h="3159760">
                <a:moveTo>
                  <a:pt x="6108" y="6108"/>
                </a:moveTo>
                <a:lnTo>
                  <a:pt x="0" y="6108"/>
                </a:lnTo>
                <a:lnTo>
                  <a:pt x="0" y="3159709"/>
                </a:lnTo>
                <a:lnTo>
                  <a:pt x="6108" y="3159709"/>
                </a:lnTo>
                <a:lnTo>
                  <a:pt x="6108" y="6108"/>
                </a:lnTo>
                <a:close/>
              </a:path>
              <a:path w="6087109" h="3159760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96"/>
                </a:lnTo>
                <a:lnTo>
                  <a:pt x="6096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3159760">
                <a:moveTo>
                  <a:pt x="2817888" y="6108"/>
                </a:moveTo>
                <a:lnTo>
                  <a:pt x="2811780" y="6108"/>
                </a:lnTo>
                <a:lnTo>
                  <a:pt x="2811780" y="3159709"/>
                </a:lnTo>
                <a:lnTo>
                  <a:pt x="2817888" y="3159709"/>
                </a:lnTo>
                <a:lnTo>
                  <a:pt x="2817888" y="6108"/>
                </a:lnTo>
                <a:close/>
              </a:path>
              <a:path w="6087109" h="3159760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96"/>
                </a:lnTo>
                <a:lnTo>
                  <a:pt x="2817876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3159760">
                <a:moveTo>
                  <a:pt x="6086868" y="6108"/>
                </a:moveTo>
                <a:lnTo>
                  <a:pt x="6080760" y="6108"/>
                </a:lnTo>
                <a:lnTo>
                  <a:pt x="6080760" y="3159709"/>
                </a:lnTo>
                <a:lnTo>
                  <a:pt x="6086868" y="3159709"/>
                </a:lnTo>
                <a:lnTo>
                  <a:pt x="6086868" y="6108"/>
                </a:lnTo>
                <a:close/>
              </a:path>
              <a:path w="6087109" h="3159760">
                <a:moveTo>
                  <a:pt x="6086868" y="0"/>
                </a:moveTo>
                <a:lnTo>
                  <a:pt x="6080760" y="0"/>
                </a:lnTo>
                <a:lnTo>
                  <a:pt x="6080760" y="6096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1986525" y="1300300"/>
            <a:ext cx="918889" cy="1753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76">
              <a:spcBef>
                <a:spcPts val="88"/>
              </a:spcBef>
            </a:pPr>
            <a:r>
              <a:rPr lang="en-US" sz="1056" b="1" spc="-9">
                <a:solidFill>
                  <a:srgbClr val="000000"/>
                </a:solidFill>
                <a:latin typeface="Times New Roman"/>
                <a:cs typeface="Times New Roman"/>
              </a:rPr>
              <a:t>ASSUMPTION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43808" y="1141558"/>
            <a:ext cx="963099" cy="357187"/>
          </a:xfrm>
          <a:prstGeom prst="rect">
            <a:avLst/>
          </a:prstGeom>
        </p:spPr>
        <p:txBody>
          <a:bodyPr vert="horz" wrap="square" lIns="0" tIns="192824" rIns="0" bIns="0" rtlCol="0">
            <a:spAutoFit/>
          </a:bodyPr>
          <a:lstStyle/>
          <a:p>
            <a:pPr marL="11176">
              <a:spcBef>
                <a:spcPts val="88"/>
              </a:spcBef>
            </a:pPr>
            <a:r>
              <a:rPr lang="en-US" sz="1056" b="1" i="0" spc="-9">
                <a:solidFill>
                  <a:schemeClr val="tx1"/>
                </a:solidFill>
                <a:latin typeface="Times New Roman"/>
                <a:ea typeface="+mj-ea"/>
                <a:cs typeface="Times New Roman"/>
              </a:rPr>
              <a:t>APPLICATION</a:t>
            </a:r>
            <a:endParaRPr lang="en-US" spc="-10"/>
          </a:p>
        </p:txBody>
      </p:sp>
      <p:sp>
        <p:nvSpPr>
          <p:cNvPr id="4" name="object 4"/>
          <p:cNvSpPr/>
          <p:nvPr/>
        </p:nvSpPr>
        <p:spPr>
          <a:xfrm>
            <a:off x="1203959" y="1314849"/>
            <a:ext cx="5364481" cy="160050"/>
          </a:xfrm>
          <a:custGeom>
            <a:avLst/>
            <a:gdLst/>
            <a:ahLst/>
            <a:cxnLst/>
            <a:rect l="l" t="t" r="r" b="b"/>
            <a:pathLst>
              <a:path w="6087109" h="181609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83"/>
                </a:lnTo>
                <a:lnTo>
                  <a:pt x="0" y="181356"/>
                </a:lnTo>
                <a:lnTo>
                  <a:pt x="6108" y="181356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181609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83"/>
                </a:lnTo>
                <a:lnTo>
                  <a:pt x="2811780" y="181356"/>
                </a:lnTo>
                <a:lnTo>
                  <a:pt x="2817888" y="181356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181609">
                <a:moveTo>
                  <a:pt x="6086868" y="0"/>
                </a:moveTo>
                <a:lnTo>
                  <a:pt x="6080760" y="0"/>
                </a:lnTo>
                <a:lnTo>
                  <a:pt x="6080760" y="6083"/>
                </a:lnTo>
                <a:lnTo>
                  <a:pt x="6080760" y="181356"/>
                </a:lnTo>
                <a:lnTo>
                  <a:pt x="6086868" y="181356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55891" y="1460797"/>
            <a:ext cx="2347590" cy="3145043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1176" marR="4470">
              <a:lnSpc>
                <a:spcPts val="1214"/>
              </a:lnSpc>
              <a:spcBef>
                <a:spcPts val="172"/>
              </a:spcBef>
            </a:pPr>
            <a:r>
              <a:rPr lang="en-US" sz="1056" b="1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056" b="1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b="1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056" b="1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b="1">
                <a:solidFill>
                  <a:srgbClr val="000000"/>
                </a:solidFill>
                <a:latin typeface="Times New Roman"/>
                <a:cs typeface="Times New Roman"/>
              </a:rPr>
              <a:t>influenced</a:t>
            </a:r>
            <a:r>
              <a:rPr lang="en-US" sz="1056" b="1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b="1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lang="en-US" sz="1056" b="1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b="1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056" b="1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b="1" spc="-9">
                <a:solidFill>
                  <a:srgbClr val="000000"/>
                </a:solidFill>
                <a:latin typeface="Times New Roman"/>
                <a:cs typeface="Times New Roman"/>
              </a:rPr>
              <a:t>motivation </a:t>
            </a:r>
            <a:r>
              <a:rPr lang="en-US" sz="1056" b="1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056" b="1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b="1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056" b="1" spc="-9">
                <a:solidFill>
                  <a:srgbClr val="000000"/>
                </a:solidFill>
                <a:latin typeface="Times New Roman"/>
                <a:cs typeface="Times New Roman"/>
              </a:rPr>
              <a:t>learner.</a:t>
            </a:r>
            <a:endParaRPr lang="en-US" sz="1056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spcBef>
                <a:spcPts val="13"/>
              </a:spcBef>
            </a:pPr>
            <a:endParaRPr lang="en-US" sz="110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11785" marR="81026" indent="-200609">
              <a:lnSpc>
                <a:spcPts val="1214"/>
              </a:lnSpc>
              <a:buFont typeface="Symbol"/>
              <a:buChar char=""/>
              <a:tabLst>
                <a:tab pos="211785" algn="l"/>
                <a:tab pos="212344" algn="l"/>
              </a:tabLst>
            </a:pP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more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readily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acquired </a:t>
            </a:r>
            <a:r>
              <a:rPr lang="en-US" sz="1056" spc="-22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retained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learners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have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strong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sustained desire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learn.</a:t>
            </a:r>
            <a:endParaRPr lang="en-US" sz="1056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11785" marR="50851" indent="-200609">
              <a:lnSpc>
                <a:spcPts val="1214"/>
              </a:lnSpc>
              <a:spcBef>
                <a:spcPts val="75"/>
              </a:spcBef>
              <a:buFont typeface="Symbol"/>
              <a:buChar char=""/>
              <a:tabLst>
                <a:tab pos="211785" algn="l"/>
                <a:tab pos="212344" algn="l"/>
              </a:tabLst>
            </a:pP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Motivation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enhanced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learners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participate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22">
                <a:solidFill>
                  <a:srgbClr val="000000"/>
                </a:solidFill>
                <a:latin typeface="Times New Roman"/>
                <a:cs typeface="Times New Roman"/>
              </a:rPr>
              <a:t>in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identifying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needs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planning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meet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those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needs.</a:t>
            </a:r>
            <a:endParaRPr lang="en-US" sz="1056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11785" marR="102260" indent="-200609">
              <a:lnSpc>
                <a:spcPts val="1214"/>
              </a:lnSpc>
              <a:spcBef>
                <a:spcPts val="70"/>
              </a:spcBef>
              <a:buFont typeface="Symbol"/>
              <a:buChar char=""/>
              <a:tabLst>
                <a:tab pos="211785" algn="l"/>
                <a:tab pos="212344" algn="l"/>
              </a:tabLst>
            </a:pP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Positive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intrinsic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motivators,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such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22">
                <a:solidFill>
                  <a:srgbClr val="000000"/>
                </a:solidFill>
                <a:latin typeface="Times New Roman"/>
                <a:cs typeface="Times New Roman"/>
              </a:rPr>
              <a:t>as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self-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satisfaction,</a:t>
            </a:r>
            <a:r>
              <a:rPr lang="en-US" sz="1056" spc="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feelings</a:t>
            </a:r>
            <a:r>
              <a:rPr lang="en-US" sz="1056" spc="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31">
                <a:solidFill>
                  <a:srgbClr val="000000"/>
                </a:solidFill>
                <a:latin typeface="Times New Roman"/>
                <a:cs typeface="Times New Roman"/>
              </a:rPr>
              <a:t>of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competence,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adequacy,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accomplishment,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prestige,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enhance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more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than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negative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extrinsic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motivators,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such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threats,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criticism,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denial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salary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increases,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22">
                <a:solidFill>
                  <a:srgbClr val="000000"/>
                </a:solidFill>
                <a:latin typeface="Times New Roman"/>
                <a:cs typeface="Times New Roman"/>
              </a:rPr>
              <a:t>or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punishments.</a:t>
            </a:r>
            <a:endParaRPr lang="en-US" sz="1056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spcBef>
                <a:spcPts val="18"/>
              </a:spcBef>
            </a:pPr>
            <a:endParaRPr lang="en-US" sz="968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11176"/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Continue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3871" y="1932218"/>
            <a:ext cx="2757229" cy="2066103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11785" marR="64262" indent="-200609">
              <a:lnSpc>
                <a:spcPts val="1214"/>
              </a:lnSpc>
              <a:spcBef>
                <a:spcPts val="172"/>
              </a:spcBef>
              <a:buFont typeface="Symbol"/>
              <a:buChar char=""/>
              <a:tabLst>
                <a:tab pos="211785" algn="l"/>
                <a:tab pos="212344" algn="l"/>
              </a:tabLst>
            </a:pP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Ask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preceptees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what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short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long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term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career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goals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and how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current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employment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aligns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these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goals.</a:t>
            </a:r>
            <a:endParaRPr lang="en-US" sz="1056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11785" marR="347015" indent="-200609">
              <a:lnSpc>
                <a:spcPts val="1214"/>
              </a:lnSpc>
              <a:spcBef>
                <a:spcPts val="75"/>
              </a:spcBef>
              <a:buFont typeface="Symbol"/>
              <a:buChar char=""/>
              <a:tabLst>
                <a:tab pos="211785" algn="l"/>
                <a:tab pos="212344" algn="l"/>
              </a:tabLst>
            </a:pP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Foster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intrinsic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motivation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providing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opportunities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success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by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keeping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performance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expectations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realistic.</a:t>
            </a:r>
            <a:endParaRPr lang="en-US" sz="1056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11785" marR="473862" indent="-200609">
              <a:lnSpc>
                <a:spcPts val="1214"/>
              </a:lnSpc>
              <a:spcBef>
                <a:spcPts val="75"/>
              </a:spcBef>
              <a:buFont typeface="Symbol"/>
              <a:buChar char=""/>
              <a:tabLst>
                <a:tab pos="211785" algn="l"/>
                <a:tab pos="212344" algn="l"/>
              </a:tabLst>
            </a:pP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Minimize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use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negative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extrinsic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motivators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learning.</a:t>
            </a:r>
            <a:endParaRPr lang="en-US" sz="1056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11785" marR="4470" indent="-200609">
              <a:lnSpc>
                <a:spcPct val="95900"/>
              </a:lnSpc>
              <a:spcBef>
                <a:spcPts val="40"/>
              </a:spcBef>
              <a:buFont typeface="Symbol"/>
              <a:buChar char=""/>
              <a:tabLst>
                <a:tab pos="211785" algn="l"/>
                <a:tab pos="212344" algn="l"/>
              </a:tabLst>
            </a:pP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Rekindle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motivation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explaining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relevance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experiences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that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preceptees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do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not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view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pertinent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22">
                <a:solidFill>
                  <a:srgbClr val="000000"/>
                </a:solidFill>
                <a:latin typeface="Times New Roman"/>
                <a:cs typeface="Times New Roman"/>
              </a:rPr>
              <a:t>job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offering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examples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applications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that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are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familiar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them.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03959" y="1474676"/>
            <a:ext cx="5364481" cy="3309010"/>
          </a:xfrm>
          <a:custGeom>
            <a:avLst/>
            <a:gdLst/>
            <a:ahLst/>
            <a:cxnLst/>
            <a:rect l="l" t="t" r="r" b="b"/>
            <a:pathLst>
              <a:path w="6087109" h="3754754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96"/>
                </a:lnTo>
                <a:lnTo>
                  <a:pt x="0" y="3754577"/>
                </a:lnTo>
                <a:lnTo>
                  <a:pt x="6108" y="3754577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3754754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96"/>
                </a:lnTo>
                <a:lnTo>
                  <a:pt x="2811780" y="3754577"/>
                </a:lnTo>
                <a:lnTo>
                  <a:pt x="2817888" y="3754577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3754754">
                <a:moveTo>
                  <a:pt x="6086868" y="0"/>
                </a:moveTo>
                <a:lnTo>
                  <a:pt x="6080760" y="0"/>
                </a:lnTo>
                <a:lnTo>
                  <a:pt x="6080760" y="6096"/>
                </a:lnTo>
                <a:lnTo>
                  <a:pt x="6080760" y="3754577"/>
                </a:lnTo>
                <a:lnTo>
                  <a:pt x="6086868" y="3754577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865177" y="1922404"/>
            <a:ext cx="2729090" cy="181896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43072" marR="18599" indent="-230245">
              <a:lnSpc>
                <a:spcPct val="96000"/>
              </a:lnSpc>
              <a:spcBef>
                <a:spcPts val="157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experience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success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is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one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strongest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motivators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for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continued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learning.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5131" indent="-230245">
              <a:lnSpc>
                <a:spcPts val="1394"/>
              </a:lnSpc>
              <a:spcBef>
                <a:spcPts val="121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Motivation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does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not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remain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constant,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but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wax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wane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for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different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reasons,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including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fatigue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stress,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not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perceiving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relevance</a:t>
            </a:r>
            <a:r>
              <a:rPr lang="en-US" sz="1212" spc="5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certain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experiences.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Therefore,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motivation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may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need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be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reignited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various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times.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5530" y="1704772"/>
            <a:ext cx="6427" cy="2515699"/>
          </a:xfrm>
          <a:custGeom>
            <a:avLst/>
            <a:gdLst/>
            <a:ahLst/>
            <a:cxnLst/>
            <a:rect l="l" t="t" r="r" b="b"/>
            <a:pathLst>
              <a:path w="6350" h="2485390">
                <a:moveTo>
                  <a:pt x="0" y="2484793"/>
                </a:moveTo>
                <a:lnTo>
                  <a:pt x="6108" y="2484793"/>
                </a:lnTo>
                <a:lnTo>
                  <a:pt x="6108" y="0"/>
                </a:lnTo>
                <a:lnTo>
                  <a:pt x="0" y="0"/>
                </a:lnTo>
                <a:lnTo>
                  <a:pt x="0" y="24847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1599" y="1704772"/>
            <a:ext cx="6427" cy="2515699"/>
          </a:xfrm>
          <a:custGeom>
            <a:avLst/>
            <a:gdLst/>
            <a:ahLst/>
            <a:cxnLst/>
            <a:rect l="l" t="t" r="r" b="b"/>
            <a:pathLst>
              <a:path w="6350" h="2485390">
                <a:moveTo>
                  <a:pt x="0" y="2484793"/>
                </a:moveTo>
                <a:lnTo>
                  <a:pt x="6108" y="2484793"/>
                </a:lnTo>
                <a:lnTo>
                  <a:pt x="6108" y="0"/>
                </a:lnTo>
                <a:lnTo>
                  <a:pt x="0" y="0"/>
                </a:lnTo>
                <a:lnTo>
                  <a:pt x="0" y="24847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60443" y="1704772"/>
            <a:ext cx="6427" cy="2515699"/>
          </a:xfrm>
          <a:custGeom>
            <a:avLst/>
            <a:gdLst/>
            <a:ahLst/>
            <a:cxnLst/>
            <a:rect l="l" t="t" r="r" b="b"/>
            <a:pathLst>
              <a:path w="6350" h="2485390">
                <a:moveTo>
                  <a:pt x="0" y="2484793"/>
                </a:moveTo>
                <a:lnTo>
                  <a:pt x="6108" y="2484793"/>
                </a:lnTo>
                <a:lnTo>
                  <a:pt x="6108" y="0"/>
                </a:lnTo>
                <a:lnTo>
                  <a:pt x="0" y="0"/>
                </a:lnTo>
                <a:lnTo>
                  <a:pt x="0" y="24847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021955"/>
              </p:ext>
            </p:extLst>
          </p:nvPr>
        </p:nvGraphicFramePr>
        <p:xfrm>
          <a:off x="805530" y="1304343"/>
          <a:ext cx="6080759" cy="3276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1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8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7403">
                <a:tc>
                  <a:txBody>
                    <a:bodyPr/>
                    <a:lstStyle/>
                    <a:p>
                      <a:pPr marL="897255">
                        <a:lnSpc>
                          <a:spcPts val="1330"/>
                        </a:lnSpc>
                      </a:pPr>
                      <a:r>
                        <a:rPr sz="1200" b="1" spc="-10">
                          <a:latin typeface="Times New Roman"/>
                          <a:cs typeface="Times New Roman"/>
                        </a:rPr>
                        <a:t>ASSUMPTION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0"/>
                        </a:lnSpc>
                      </a:pPr>
                      <a:r>
                        <a:rPr sz="1200" b="1" spc="-10">
                          <a:latin typeface="Times New Roman"/>
                          <a:cs typeface="Times New Roman"/>
                        </a:rPr>
                        <a:t>APPLICATION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9197">
                <a:tc>
                  <a:txBody>
                    <a:bodyPr/>
                    <a:lstStyle/>
                    <a:p>
                      <a:pPr marL="67945" marR="190500">
                        <a:lnSpc>
                          <a:spcPts val="1380"/>
                        </a:lnSpc>
                        <a:spcBef>
                          <a:spcPts val="45"/>
                        </a:spcBef>
                      </a:pPr>
                      <a:r>
                        <a:rPr sz="1200" b="1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sz="1200" b="1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200" b="1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>
                          <a:latin typeface="Times New Roman"/>
                          <a:cs typeface="Times New Roman"/>
                        </a:rPr>
                        <a:t>influenced</a:t>
                      </a:r>
                      <a:r>
                        <a:rPr sz="1200" b="1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200" b="1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b="1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spc="-10">
                          <a:latin typeface="Times New Roman"/>
                          <a:cs typeface="Times New Roman"/>
                        </a:rPr>
                        <a:t>readiness </a:t>
                      </a:r>
                      <a:r>
                        <a:rPr sz="1200" b="1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b="1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200" b="1" spc="-10">
                          <a:latin typeface="Times New Roman"/>
                          <a:cs typeface="Times New Roman"/>
                        </a:rPr>
                        <a:t>learner.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96545" marR="140970" indent="-228600">
                        <a:lnSpc>
                          <a:spcPts val="1380"/>
                        </a:lnSpc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readiness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refers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complex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state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physical,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psychological,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intellectual</a:t>
                      </a:r>
                      <a:r>
                        <a:rPr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preparedness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learning.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marR="68580" indent="-228600">
                        <a:lnSpc>
                          <a:spcPts val="138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Being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new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in a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job is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typically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associated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high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state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readiness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learn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what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job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requires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200" spc="-25">
                          <a:latin typeface="Times New Roman"/>
                          <a:cs typeface="Times New Roman"/>
                        </a:rPr>
                        <a:t>how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perform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the job 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effectively.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marR="146050" indent="-228600">
                        <a:lnSpc>
                          <a:spcPts val="138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readiness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may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overtly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manifested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preceptees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who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relate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they are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eager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learn a new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skill,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covertly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preceptees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who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5">
                          <a:latin typeface="Times New Roman"/>
                          <a:cs typeface="Times New Roman"/>
                        </a:rPr>
                        <a:t>ask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questions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about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encounter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problems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performing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certain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aspects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20">
                          <a:latin typeface="Times New Roman"/>
                          <a:cs typeface="Times New Roman"/>
                        </a:rPr>
                        <a:t>their job.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96545" marR="250825" indent="-228600">
                        <a:lnSpc>
                          <a:spcPts val="1380"/>
                        </a:lnSpc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Before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teaching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new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job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responsibility,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verify</a:t>
                      </a:r>
                      <a:r>
                        <a:rPr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orientee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has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obtained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prerequisites,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prior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knowledge,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skills,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experiences,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needed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learn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more 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about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that 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area.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marR="198755" indent="-228600">
                        <a:lnSpc>
                          <a:spcPts val="1380"/>
                        </a:lnSpc>
                        <a:spcBef>
                          <a:spcPts val="8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Take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advantage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new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employees’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readiness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learn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asking what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they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would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like </a:t>
                      </a:r>
                      <a:r>
                        <a:rPr sz="1200" spc="-25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learn</a:t>
                      </a:r>
                      <a:r>
                        <a:rPr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each week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preceptorship.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marR="191135" indent="-228600">
                        <a:lnSpc>
                          <a:spcPts val="1380"/>
                        </a:lnSpc>
                        <a:spcBef>
                          <a:spcPts val="8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>
                          <a:latin typeface="Times New Roman"/>
                          <a:cs typeface="Times New Roman"/>
                        </a:rPr>
                        <a:t>Enhance</a:t>
                      </a:r>
                      <a:r>
                        <a:rPr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readiness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indicating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how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useful,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meaningful,</a:t>
                      </a:r>
                      <a:r>
                        <a:rPr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worthwhile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specific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learning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experiences</a:t>
                      </a:r>
                      <a:r>
                        <a:rPr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are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>
                          <a:latin typeface="Times New Roman"/>
                          <a:cs typeface="Times New Roman"/>
                        </a:rPr>
                        <a:t>orientee’s </a:t>
                      </a:r>
                      <a:r>
                        <a:rPr sz="1200" spc="-20">
                          <a:latin typeface="Times New Roman"/>
                          <a:cs typeface="Times New Roman"/>
                        </a:rPr>
                        <a:t>job.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805530" y="3971754"/>
            <a:ext cx="6427" cy="98983"/>
          </a:xfrm>
          <a:custGeom>
            <a:avLst/>
            <a:gdLst/>
            <a:ahLst/>
            <a:cxnLst/>
            <a:rect l="l" t="t" r="r" b="b"/>
            <a:pathLst>
              <a:path w="6350" h="97789">
                <a:moveTo>
                  <a:pt x="6108" y="0"/>
                </a:moveTo>
                <a:lnTo>
                  <a:pt x="0" y="0"/>
                </a:lnTo>
                <a:lnTo>
                  <a:pt x="0" y="97726"/>
                </a:lnTo>
                <a:lnTo>
                  <a:pt x="6108" y="97726"/>
                </a:lnTo>
                <a:lnTo>
                  <a:pt x="61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51599" y="3971754"/>
            <a:ext cx="6427" cy="98983"/>
          </a:xfrm>
          <a:custGeom>
            <a:avLst/>
            <a:gdLst/>
            <a:ahLst/>
            <a:cxnLst/>
            <a:rect l="l" t="t" r="r" b="b"/>
            <a:pathLst>
              <a:path w="6350" h="97789">
                <a:moveTo>
                  <a:pt x="6108" y="0"/>
                </a:moveTo>
                <a:lnTo>
                  <a:pt x="0" y="0"/>
                </a:lnTo>
                <a:lnTo>
                  <a:pt x="0" y="97726"/>
                </a:lnTo>
                <a:lnTo>
                  <a:pt x="6108" y="97726"/>
                </a:lnTo>
                <a:lnTo>
                  <a:pt x="61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60443" y="3971754"/>
            <a:ext cx="6427" cy="98983"/>
          </a:xfrm>
          <a:custGeom>
            <a:avLst/>
            <a:gdLst/>
            <a:ahLst/>
            <a:cxnLst/>
            <a:rect l="l" t="t" r="r" b="b"/>
            <a:pathLst>
              <a:path w="6350" h="97789">
                <a:moveTo>
                  <a:pt x="6108" y="0"/>
                </a:moveTo>
                <a:lnTo>
                  <a:pt x="0" y="0"/>
                </a:lnTo>
                <a:lnTo>
                  <a:pt x="0" y="97726"/>
                </a:lnTo>
                <a:lnTo>
                  <a:pt x="6108" y="97726"/>
                </a:lnTo>
                <a:lnTo>
                  <a:pt x="61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bject 2"/>
          <p:cNvSpPr/>
          <p:nvPr/>
        </p:nvSpPr>
        <p:spPr>
          <a:xfrm>
            <a:off x="805530" y="1453396"/>
            <a:ext cx="6427" cy="99625"/>
          </a:xfrm>
          <a:custGeom>
            <a:avLst/>
            <a:gdLst/>
            <a:ahLst/>
            <a:cxnLst/>
            <a:rect l="l" t="t" r="r" b="b"/>
            <a:pathLst>
              <a:path w="6350" h="98425">
                <a:moveTo>
                  <a:pt x="0" y="98170"/>
                </a:moveTo>
                <a:lnTo>
                  <a:pt x="6108" y="98170"/>
                </a:lnTo>
                <a:lnTo>
                  <a:pt x="6108" y="0"/>
                </a:lnTo>
                <a:lnTo>
                  <a:pt x="0" y="0"/>
                </a:lnTo>
                <a:lnTo>
                  <a:pt x="0" y="981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51599" y="1453396"/>
            <a:ext cx="6427" cy="99625"/>
          </a:xfrm>
          <a:custGeom>
            <a:avLst/>
            <a:gdLst/>
            <a:ahLst/>
            <a:cxnLst/>
            <a:rect l="l" t="t" r="r" b="b"/>
            <a:pathLst>
              <a:path w="6350" h="98425">
                <a:moveTo>
                  <a:pt x="0" y="98170"/>
                </a:moveTo>
                <a:lnTo>
                  <a:pt x="6108" y="98170"/>
                </a:lnTo>
                <a:lnTo>
                  <a:pt x="6108" y="0"/>
                </a:lnTo>
                <a:lnTo>
                  <a:pt x="0" y="0"/>
                </a:lnTo>
                <a:lnTo>
                  <a:pt x="0" y="981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60442" y="1453396"/>
            <a:ext cx="6427" cy="99625"/>
          </a:xfrm>
          <a:custGeom>
            <a:avLst/>
            <a:gdLst/>
            <a:ahLst/>
            <a:cxnLst/>
            <a:rect l="l" t="t" r="r" b="b"/>
            <a:pathLst>
              <a:path w="6350" h="98425">
                <a:moveTo>
                  <a:pt x="0" y="98170"/>
                </a:moveTo>
                <a:lnTo>
                  <a:pt x="6108" y="98170"/>
                </a:lnTo>
                <a:lnTo>
                  <a:pt x="6108" y="0"/>
                </a:lnTo>
                <a:lnTo>
                  <a:pt x="0" y="0"/>
                </a:lnTo>
                <a:lnTo>
                  <a:pt x="0" y="981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04342" y="1536052"/>
            <a:ext cx="1055384" cy="19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">
              <a:spcBef>
                <a:spcPts val="101"/>
              </a:spcBef>
            </a:pP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ASSUMPTION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756346" y="1536052"/>
            <a:ext cx="1106162" cy="19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">
              <a:spcBef>
                <a:spcPts val="101"/>
              </a:spcBef>
            </a:pPr>
            <a:r>
              <a:rPr lang="en-US" sz="1212" b="1" i="0" spc="-10">
                <a:solidFill>
                  <a:schemeClr val="tx1"/>
                </a:solidFill>
                <a:latin typeface="Times New Roman"/>
                <a:ea typeface="+mj-ea"/>
                <a:cs typeface="Times New Roman"/>
              </a:rPr>
              <a:t>APPLICATION</a:t>
            </a:r>
            <a:endParaRPr lang="en-US" spc="-10"/>
          </a:p>
        </p:txBody>
      </p:sp>
      <p:sp>
        <p:nvSpPr>
          <p:cNvPr id="7" name="object 7"/>
          <p:cNvSpPr/>
          <p:nvPr/>
        </p:nvSpPr>
        <p:spPr>
          <a:xfrm>
            <a:off x="805530" y="1552763"/>
            <a:ext cx="6161340" cy="183825"/>
          </a:xfrm>
          <a:custGeom>
            <a:avLst/>
            <a:gdLst/>
            <a:ahLst/>
            <a:cxnLst/>
            <a:rect l="l" t="t" r="r" b="b"/>
            <a:pathLst>
              <a:path w="6087109" h="181610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83"/>
                </a:lnTo>
                <a:lnTo>
                  <a:pt x="0" y="181356"/>
                </a:lnTo>
                <a:lnTo>
                  <a:pt x="6108" y="181356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181610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83"/>
                </a:lnTo>
                <a:lnTo>
                  <a:pt x="2811780" y="181356"/>
                </a:lnTo>
                <a:lnTo>
                  <a:pt x="2817888" y="181356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181610">
                <a:moveTo>
                  <a:pt x="6086868" y="0"/>
                </a:moveTo>
                <a:lnTo>
                  <a:pt x="6080760" y="0"/>
                </a:lnTo>
                <a:lnTo>
                  <a:pt x="6080760" y="6083"/>
                </a:lnTo>
                <a:lnTo>
                  <a:pt x="6080760" y="181356"/>
                </a:lnTo>
                <a:lnTo>
                  <a:pt x="6086868" y="181356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65177" y="1719619"/>
            <a:ext cx="2617252" cy="1828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827">
              <a:spcBef>
                <a:spcPts val="101"/>
              </a:spcBef>
            </a:pP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b="1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212" b="1" spc="-10">
                <a:solidFill>
                  <a:srgbClr val="000000"/>
                </a:solidFill>
                <a:latin typeface="Times New Roman"/>
                <a:cs typeface="Times New Roman"/>
              </a:rPr>
              <a:t> social.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spcBef>
                <a:spcPts val="40"/>
              </a:spcBef>
            </a:pPr>
            <a:endParaRPr lang="en-US" sz="1263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238582" indent="-230245">
              <a:lnSpc>
                <a:spcPts val="1404"/>
              </a:lnSpc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 shared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responsibility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between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teachers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learners.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5131" indent="-230245">
              <a:lnSpc>
                <a:spcPts val="1394"/>
              </a:lnSpc>
              <a:spcBef>
                <a:spcPts val="81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Preceptors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facilitate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via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social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interactions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staff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relating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them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trustworthy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supportive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colleagues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who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deserve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recognition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welcoming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into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work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site.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11244" y="2083669"/>
            <a:ext cx="3051104" cy="1885808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243072" marR="321316" indent="-230245">
              <a:lnSpc>
                <a:spcPts val="1404"/>
              </a:lnSpc>
              <a:spcBef>
                <a:spcPts val="187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Communicate with</a:t>
            </a:r>
            <a:r>
              <a:rPr lang="en-US" sz="1212" spc="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</a:t>
            </a:r>
            <a:r>
              <a:rPr lang="en-US" sz="1212" spc="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open-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minded</a:t>
            </a:r>
            <a:r>
              <a:rPr lang="en-US" sz="1212" spc="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25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nonjudgmental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attitude.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indent="-230245">
              <a:lnSpc>
                <a:spcPts val="1434"/>
              </a:lnSpc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Respect</a:t>
            </a:r>
            <a:r>
              <a:rPr lang="en-US" sz="1212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differences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opinion.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marR="5131" indent="-230245">
              <a:lnSpc>
                <a:spcPts val="1394"/>
              </a:lnSpc>
              <a:spcBef>
                <a:spcPts val="121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Allow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staff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make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learn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their mistakes.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indent="-230245">
              <a:lnSpc>
                <a:spcPts val="1444"/>
              </a:lnSpc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Create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relaxed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yet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supportive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atmosphere.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indent="-230245">
              <a:spcBef>
                <a:spcPts val="30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Get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know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orientees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individuals.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indent="-230245">
              <a:spcBef>
                <a:spcPts val="25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available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orientees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need</a:t>
            </a:r>
            <a:r>
              <a:rPr lang="en-US" sz="1212" spc="-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assistance.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indent="-230245">
              <a:spcBef>
                <a:spcPts val="25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Offer</a:t>
            </a:r>
            <a:r>
              <a:rPr lang="en-US" sz="1212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critique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constructively.</a:t>
            </a:r>
            <a:endParaRPr lang="en-US" sz="1212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43072" indent="-230245">
              <a:spcBef>
                <a:spcPts val="30"/>
              </a:spcBef>
              <a:buFont typeface="Symbol"/>
              <a:buChar char=""/>
              <a:tabLst>
                <a:tab pos="243072" algn="l"/>
                <a:tab pos="243713" algn="l"/>
              </a:tabLst>
            </a:pP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Exercise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patience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212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lang="en-US" sz="1212" spc="-10">
                <a:solidFill>
                  <a:srgbClr val="000000"/>
                </a:solidFill>
                <a:latin typeface="Times New Roman"/>
                <a:cs typeface="Times New Roman"/>
              </a:rPr>
              <a:t> orientees.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05530" y="1736331"/>
            <a:ext cx="6161340" cy="2735516"/>
          </a:xfrm>
          <a:custGeom>
            <a:avLst/>
            <a:gdLst/>
            <a:ahLst/>
            <a:cxnLst/>
            <a:rect l="l" t="t" r="r" b="b"/>
            <a:pathLst>
              <a:path w="6087109" h="2702560">
                <a:moveTo>
                  <a:pt x="6108" y="6108"/>
                </a:moveTo>
                <a:lnTo>
                  <a:pt x="0" y="6108"/>
                </a:lnTo>
                <a:lnTo>
                  <a:pt x="0" y="2702242"/>
                </a:lnTo>
                <a:lnTo>
                  <a:pt x="6108" y="2702242"/>
                </a:lnTo>
                <a:lnTo>
                  <a:pt x="6108" y="6108"/>
                </a:lnTo>
                <a:close/>
              </a:path>
              <a:path w="6087109" h="2702560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96"/>
                </a:lnTo>
                <a:lnTo>
                  <a:pt x="6096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2702560">
                <a:moveTo>
                  <a:pt x="2817888" y="6108"/>
                </a:moveTo>
                <a:lnTo>
                  <a:pt x="2811780" y="6108"/>
                </a:lnTo>
                <a:lnTo>
                  <a:pt x="2811780" y="2702242"/>
                </a:lnTo>
                <a:lnTo>
                  <a:pt x="2817888" y="2702242"/>
                </a:lnTo>
                <a:lnTo>
                  <a:pt x="2817888" y="6108"/>
                </a:lnTo>
                <a:close/>
              </a:path>
              <a:path w="6087109" h="2702560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96"/>
                </a:lnTo>
                <a:lnTo>
                  <a:pt x="2817876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2702560">
                <a:moveTo>
                  <a:pt x="6086868" y="6108"/>
                </a:moveTo>
                <a:lnTo>
                  <a:pt x="6080760" y="6108"/>
                </a:lnTo>
                <a:lnTo>
                  <a:pt x="6080760" y="2702242"/>
                </a:lnTo>
                <a:lnTo>
                  <a:pt x="6086868" y="2702242"/>
                </a:lnTo>
                <a:lnTo>
                  <a:pt x="6086868" y="6108"/>
                </a:lnTo>
                <a:close/>
              </a:path>
              <a:path w="6087109" h="2702560">
                <a:moveTo>
                  <a:pt x="6086868" y="0"/>
                </a:moveTo>
                <a:lnTo>
                  <a:pt x="6080760" y="0"/>
                </a:lnTo>
                <a:lnTo>
                  <a:pt x="6080760" y="6096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8064" y="814535"/>
            <a:ext cx="450156" cy="5201172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87647" y="570779"/>
            <a:ext cx="267946" cy="5028541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6971" y="570779"/>
            <a:ext cx="6970108" cy="478285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1977457" y="1248247"/>
            <a:ext cx="923275" cy="1753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76">
              <a:spcBef>
                <a:spcPts val="88"/>
              </a:spcBef>
            </a:pPr>
            <a:r>
              <a:rPr lang="en-US" sz="1056" b="1" spc="-9">
                <a:solidFill>
                  <a:srgbClr val="000000"/>
                </a:solidFill>
                <a:latin typeface="Times New Roman"/>
                <a:cs typeface="Times New Roman"/>
              </a:rPr>
              <a:t>ASSUMPTION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47424" y="1141558"/>
            <a:ext cx="967697" cy="296965"/>
          </a:xfrm>
          <a:prstGeom prst="rect">
            <a:avLst/>
          </a:prstGeom>
        </p:spPr>
        <p:txBody>
          <a:bodyPr vert="horz" wrap="square" lIns="0" tIns="133184" rIns="0" bIns="0" rtlCol="0">
            <a:spAutoFit/>
          </a:bodyPr>
          <a:lstStyle/>
          <a:p>
            <a:pPr marL="11176">
              <a:spcBef>
                <a:spcPts val="88"/>
              </a:spcBef>
            </a:pPr>
            <a:r>
              <a:rPr lang="en-US" sz="1056" b="1" i="0" spc="-9">
                <a:solidFill>
                  <a:schemeClr val="tx1"/>
                </a:solidFill>
                <a:latin typeface="Times New Roman"/>
                <a:ea typeface="+mj-ea"/>
                <a:cs typeface="Times New Roman"/>
              </a:rPr>
              <a:t>APPLICATION</a:t>
            </a:r>
            <a:endParaRPr lang="en-US" spc="-10"/>
          </a:p>
        </p:txBody>
      </p:sp>
      <p:sp>
        <p:nvSpPr>
          <p:cNvPr id="4" name="object 4"/>
          <p:cNvSpPr/>
          <p:nvPr/>
        </p:nvSpPr>
        <p:spPr>
          <a:xfrm>
            <a:off x="1191155" y="1262866"/>
            <a:ext cx="5390089" cy="160814"/>
          </a:xfrm>
          <a:custGeom>
            <a:avLst/>
            <a:gdLst/>
            <a:ahLst/>
            <a:cxnLst/>
            <a:rect l="l" t="t" r="r" b="b"/>
            <a:pathLst>
              <a:path w="6087109" h="181610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83"/>
                </a:lnTo>
                <a:lnTo>
                  <a:pt x="0" y="181356"/>
                </a:lnTo>
                <a:lnTo>
                  <a:pt x="6108" y="181356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181610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83"/>
                </a:lnTo>
                <a:lnTo>
                  <a:pt x="2811780" y="181356"/>
                </a:lnTo>
                <a:lnTo>
                  <a:pt x="2817888" y="181356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181610">
                <a:moveTo>
                  <a:pt x="6086868" y="0"/>
                </a:moveTo>
                <a:lnTo>
                  <a:pt x="6080760" y="0"/>
                </a:lnTo>
                <a:lnTo>
                  <a:pt x="6080760" y="6083"/>
                </a:lnTo>
                <a:lnTo>
                  <a:pt x="6080760" y="181356"/>
                </a:lnTo>
                <a:lnTo>
                  <a:pt x="6086868" y="181356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43335" y="1409511"/>
            <a:ext cx="2383537" cy="2849674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1176" marR="171552">
              <a:lnSpc>
                <a:spcPts val="1214"/>
              </a:lnSpc>
              <a:spcBef>
                <a:spcPts val="172"/>
              </a:spcBef>
            </a:pPr>
            <a:r>
              <a:rPr lang="en-US" sz="1056" b="1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056" b="1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b="1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056" b="1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b="1">
                <a:solidFill>
                  <a:srgbClr val="000000"/>
                </a:solidFill>
                <a:latin typeface="Times New Roman"/>
                <a:cs typeface="Times New Roman"/>
              </a:rPr>
              <a:t>influenced</a:t>
            </a:r>
            <a:r>
              <a:rPr lang="en-US" sz="1056" b="1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b="1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lang="en-US" sz="1056" b="1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b="1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056" b="1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b="1" spc="-9">
                <a:solidFill>
                  <a:srgbClr val="000000"/>
                </a:solidFill>
                <a:latin typeface="Times New Roman"/>
                <a:cs typeface="Times New Roman"/>
              </a:rPr>
              <a:t>learning environment.</a:t>
            </a:r>
            <a:endParaRPr lang="en-US" sz="1056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spcBef>
                <a:spcPts val="13"/>
              </a:spcBef>
            </a:pPr>
            <a:endParaRPr lang="en-US" sz="110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11785" marR="4470" indent="-200609">
              <a:lnSpc>
                <a:spcPts val="1214"/>
              </a:lnSpc>
              <a:buFont typeface="Symbol"/>
              <a:buChar char=""/>
              <a:tabLst>
                <a:tab pos="211785" algn="l"/>
                <a:tab pos="212344" algn="l"/>
              </a:tabLst>
            </a:pP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environment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includes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both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physical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surroundings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056" spc="-22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psychological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climate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learning situation.</a:t>
            </a:r>
            <a:endParaRPr lang="en-US" sz="1056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11785" marR="26264" indent="-200609">
              <a:lnSpc>
                <a:spcPts val="1214"/>
              </a:lnSpc>
              <a:spcBef>
                <a:spcPts val="75"/>
              </a:spcBef>
              <a:buFont typeface="Symbol"/>
              <a:buChar char=""/>
              <a:tabLst>
                <a:tab pos="211785" algn="l"/>
                <a:tab pos="212344" algn="l"/>
              </a:tabLst>
            </a:pP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physical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environment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facilitate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includes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adequate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lighting,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temperature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control,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22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acoustics;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media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readily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seen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heard;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learners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22">
                <a:solidFill>
                  <a:srgbClr val="000000"/>
                </a:solidFill>
                <a:latin typeface="Times New Roman"/>
                <a:cs typeface="Times New Roman"/>
              </a:rPr>
              <a:t>are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comfortable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their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seating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22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workspace.</a:t>
            </a:r>
            <a:endParaRPr lang="en-US" sz="1056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11785" marR="97230" indent="-200609">
              <a:lnSpc>
                <a:spcPts val="1214"/>
              </a:lnSpc>
              <a:spcBef>
                <a:spcPts val="70"/>
              </a:spcBef>
              <a:buFont typeface="Symbol"/>
              <a:buChar char=""/>
              <a:tabLst>
                <a:tab pos="211785" algn="l"/>
                <a:tab pos="212344" algn="l"/>
              </a:tabLst>
            </a:pP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psychological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environment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22">
                <a:solidFill>
                  <a:srgbClr val="000000"/>
                </a:solidFill>
                <a:latin typeface="Times New Roman"/>
                <a:cs typeface="Times New Roman"/>
              </a:rPr>
              <a:t>can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facilitate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learning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meets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22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social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aspects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mentioned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22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preceding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(Learning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social)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section.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3144" y="1883182"/>
            <a:ext cx="2765893" cy="2551099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11785" marR="291135" indent="-200609">
              <a:lnSpc>
                <a:spcPts val="1214"/>
              </a:lnSpc>
              <a:spcBef>
                <a:spcPts val="172"/>
              </a:spcBef>
              <a:buFont typeface="Symbol"/>
              <a:buChar char=""/>
              <a:tabLst>
                <a:tab pos="211785" algn="l"/>
                <a:tab pos="212344" algn="l"/>
              </a:tabLst>
            </a:pP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Ensure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orientees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see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hear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22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provided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instruction.</a:t>
            </a:r>
            <a:endParaRPr lang="en-US" sz="1056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11785" marR="171552" indent="-200609">
              <a:lnSpc>
                <a:spcPts val="1214"/>
              </a:lnSpc>
              <a:spcBef>
                <a:spcPts val="75"/>
              </a:spcBef>
              <a:buFont typeface="Symbol"/>
              <a:buChar char=""/>
              <a:tabLst>
                <a:tab pos="211785" algn="l"/>
                <a:tab pos="212344" algn="l"/>
              </a:tabLst>
            </a:pP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Encourage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new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staff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ask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questions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and </a:t>
            </a:r>
            <a:r>
              <a:rPr lang="en-US" sz="1056" spc="-22">
                <a:solidFill>
                  <a:srgbClr val="000000"/>
                </a:solidFill>
                <a:latin typeface="Times New Roman"/>
                <a:cs typeface="Times New Roman"/>
              </a:rPr>
              <a:t>to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challenge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practices.</a:t>
            </a:r>
            <a:endParaRPr lang="en-US" sz="1056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11785" marR="67056" indent="-200609">
              <a:lnSpc>
                <a:spcPct val="95800"/>
              </a:lnSpc>
              <a:spcBef>
                <a:spcPts val="40"/>
              </a:spcBef>
              <a:buFont typeface="Symbol"/>
              <a:buChar char=""/>
              <a:tabLst>
                <a:tab pos="211785" algn="l"/>
                <a:tab pos="212344" algn="l"/>
              </a:tabLst>
            </a:pP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Provide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opportunities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orientees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practice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difficult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complex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skills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make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mistakes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protected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setting,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such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44">
                <a:solidFill>
                  <a:srgbClr val="000000"/>
                </a:solidFill>
                <a:latin typeface="Times New Roman"/>
                <a:cs typeface="Times New Roman"/>
              </a:rPr>
              <a:t>a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simulated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work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site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situation,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before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being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required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perform</a:t>
            </a:r>
            <a:r>
              <a:rPr lang="en-US" sz="1056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these skills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real 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work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situation.</a:t>
            </a:r>
            <a:endParaRPr lang="en-US" sz="1056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spcBef>
                <a:spcPts val="22"/>
              </a:spcBef>
              <a:buFont typeface="Symbol"/>
              <a:buChar char=""/>
            </a:pPr>
            <a:endParaRPr lang="en-US" sz="110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11785" marR="135230" indent="-200609">
              <a:lnSpc>
                <a:spcPct val="96000"/>
              </a:lnSpc>
              <a:buFont typeface="Symbol"/>
              <a:buChar char=""/>
              <a:tabLst>
                <a:tab pos="211785" algn="l"/>
                <a:tab pos="212344" algn="l"/>
              </a:tabLst>
            </a:pP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Minimize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distractions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such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side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conversations</a:t>
            </a:r>
            <a:r>
              <a:rPr lang="en-US" sz="1056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extraneous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noise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22">
                <a:solidFill>
                  <a:srgbClr val="000000"/>
                </a:solidFill>
                <a:latin typeface="Times New Roman"/>
                <a:cs typeface="Times New Roman"/>
              </a:rPr>
              <a:t>may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interfere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learning.</a:t>
            </a:r>
            <a:endParaRPr lang="en-US" sz="1056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11785" marR="4470" indent="-200609">
              <a:lnSpc>
                <a:spcPts val="1214"/>
              </a:lnSpc>
              <a:spcBef>
                <a:spcPts val="106"/>
              </a:spcBef>
              <a:buFont typeface="Symbol"/>
              <a:buChar char=""/>
              <a:tabLst>
                <a:tab pos="211785" algn="l"/>
                <a:tab pos="212344" algn="l"/>
              </a:tabLst>
            </a:pP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Provide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comfortable,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relaxed,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nonjudgmental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atmosphere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throughout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lang="en-US" sz="1056" spc="-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1056" spc="-9">
                <a:solidFill>
                  <a:srgbClr val="000000"/>
                </a:solidFill>
                <a:latin typeface="Times New Roman"/>
                <a:cs typeface="Times New Roman"/>
              </a:rPr>
              <a:t>preceptorship.</a:t>
            </a:r>
            <a:endParaRPr lang="en-US"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91155" y="1423455"/>
            <a:ext cx="5390089" cy="3360231"/>
          </a:xfrm>
          <a:custGeom>
            <a:avLst/>
            <a:gdLst/>
            <a:ahLst/>
            <a:cxnLst/>
            <a:rect l="l" t="t" r="r" b="b"/>
            <a:pathLst>
              <a:path w="6087109" h="3794760">
                <a:moveTo>
                  <a:pt x="2811767" y="0"/>
                </a:moveTo>
                <a:lnTo>
                  <a:pt x="6108" y="0"/>
                </a:lnTo>
                <a:lnTo>
                  <a:pt x="0" y="0"/>
                </a:lnTo>
                <a:lnTo>
                  <a:pt x="0" y="6096"/>
                </a:lnTo>
                <a:lnTo>
                  <a:pt x="0" y="3566160"/>
                </a:lnTo>
                <a:lnTo>
                  <a:pt x="0" y="3572256"/>
                </a:lnTo>
                <a:lnTo>
                  <a:pt x="0" y="3794328"/>
                </a:lnTo>
                <a:lnTo>
                  <a:pt x="6108" y="3794328"/>
                </a:lnTo>
                <a:lnTo>
                  <a:pt x="6108" y="3572256"/>
                </a:lnTo>
                <a:lnTo>
                  <a:pt x="2811767" y="3572256"/>
                </a:lnTo>
                <a:lnTo>
                  <a:pt x="2811767" y="3566160"/>
                </a:lnTo>
                <a:lnTo>
                  <a:pt x="6108" y="3566160"/>
                </a:lnTo>
                <a:lnTo>
                  <a:pt x="6108" y="6096"/>
                </a:lnTo>
                <a:lnTo>
                  <a:pt x="2811767" y="6096"/>
                </a:lnTo>
                <a:lnTo>
                  <a:pt x="2811767" y="0"/>
                </a:lnTo>
                <a:close/>
              </a:path>
              <a:path w="6087109" h="3794760">
                <a:moveTo>
                  <a:pt x="6080747" y="0"/>
                </a:moveTo>
                <a:lnTo>
                  <a:pt x="2817888" y="0"/>
                </a:lnTo>
                <a:lnTo>
                  <a:pt x="2811780" y="0"/>
                </a:lnTo>
                <a:lnTo>
                  <a:pt x="2811780" y="6096"/>
                </a:lnTo>
                <a:lnTo>
                  <a:pt x="2811780" y="3566160"/>
                </a:lnTo>
                <a:lnTo>
                  <a:pt x="2811780" y="3572256"/>
                </a:lnTo>
                <a:lnTo>
                  <a:pt x="2811780" y="3794328"/>
                </a:lnTo>
                <a:lnTo>
                  <a:pt x="2817888" y="3794328"/>
                </a:lnTo>
                <a:lnTo>
                  <a:pt x="2817888" y="3572256"/>
                </a:lnTo>
                <a:lnTo>
                  <a:pt x="6080747" y="3572256"/>
                </a:lnTo>
                <a:lnTo>
                  <a:pt x="6080747" y="3566160"/>
                </a:lnTo>
                <a:lnTo>
                  <a:pt x="2817888" y="3566160"/>
                </a:lnTo>
                <a:lnTo>
                  <a:pt x="2817888" y="6096"/>
                </a:lnTo>
                <a:lnTo>
                  <a:pt x="6080747" y="6096"/>
                </a:lnTo>
                <a:lnTo>
                  <a:pt x="6080747" y="0"/>
                </a:lnTo>
                <a:close/>
              </a:path>
              <a:path w="6087109" h="3794760">
                <a:moveTo>
                  <a:pt x="6086868" y="0"/>
                </a:moveTo>
                <a:lnTo>
                  <a:pt x="6080760" y="0"/>
                </a:lnTo>
                <a:lnTo>
                  <a:pt x="6080760" y="6096"/>
                </a:lnTo>
                <a:lnTo>
                  <a:pt x="6080760" y="3566160"/>
                </a:lnTo>
                <a:lnTo>
                  <a:pt x="6080760" y="3572256"/>
                </a:lnTo>
                <a:lnTo>
                  <a:pt x="6080760" y="3794328"/>
                </a:lnTo>
                <a:lnTo>
                  <a:pt x="6086868" y="3794328"/>
                </a:lnTo>
                <a:lnTo>
                  <a:pt x="6086868" y="3572256"/>
                </a:lnTo>
                <a:lnTo>
                  <a:pt x="6086868" y="3566160"/>
                </a:lnTo>
                <a:lnTo>
                  <a:pt x="6086868" y="6096"/>
                </a:lnTo>
                <a:lnTo>
                  <a:pt x="6086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2750</Words>
  <Application>Microsoft Office PowerPoint</Application>
  <PresentationFormat>Custom</PresentationFormat>
  <Paragraphs>169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Symbol</vt:lpstr>
      <vt:lpstr>Times New Roman</vt:lpstr>
      <vt:lpstr>Office Theme</vt:lpstr>
      <vt:lpstr>PowerPoint Presentation</vt:lpstr>
      <vt:lpstr>APPLICATION</vt:lpstr>
      <vt:lpstr>APPLICATION</vt:lpstr>
      <vt:lpstr>APPLICATION</vt:lpstr>
      <vt:lpstr>APPLICATION</vt:lpstr>
      <vt:lpstr>PowerPoint Presentation</vt:lpstr>
      <vt:lpstr>PowerPoint Presentation</vt:lpstr>
      <vt:lpstr>APPLICATION</vt:lpstr>
      <vt:lpstr>APPLICATION</vt:lpstr>
      <vt:lpstr>PowerPoint Presentation</vt:lpstr>
      <vt:lpstr>APPLICATION</vt:lpstr>
      <vt:lpstr>APPLICATION</vt:lpstr>
      <vt:lpstr>PowerPoint Presentation</vt:lpstr>
      <vt:lpstr>APPLICATION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Preceptor Development Training Program Outline</dc:title>
  <dc:creator>watson</dc:creator>
  <cp:lastModifiedBy>McKinnon, Leandrea</cp:lastModifiedBy>
  <cp:revision>1</cp:revision>
  <dcterms:created xsi:type="dcterms:W3CDTF">2023-03-23T15:49:45Z</dcterms:created>
  <dcterms:modified xsi:type="dcterms:W3CDTF">2023-03-23T15:53:00Z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2023-03-23T00:00:00Z</vt:filetime>
  </property>
  <property fmtid="{D5CDD505-2E9C-101B-9397-08002B2CF9AE}" pid="5" name="Producer">
    <vt:lpwstr>Acrobat Distiller 8.0.0 (Windows)</vt:lpwstr>
  </property>
</Properties>
</file>