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</p:sldIdLst>
  <p:sldSz cx="7772400" cy="5626100"/>
  <p:notesSz cx="7772400" cy="56261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1350391"/>
            <a:ext cx="6606540" cy="9147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2439416"/>
            <a:ext cx="5440680" cy="1089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1001903"/>
            <a:ext cx="3380994" cy="28750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1001903"/>
            <a:ext cx="3380994" cy="28750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174244"/>
            <a:ext cx="6995160" cy="6969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1001903"/>
            <a:ext cx="6995160" cy="28750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4051173"/>
            <a:ext cx="2487168" cy="2178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4051173"/>
            <a:ext cx="1787652" cy="2178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4051173"/>
            <a:ext cx="1787652" cy="2178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941829" y="274041"/>
            <a:ext cx="3888104" cy="238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-10" b="1">
                <a:latin typeface="Times New Roman"/>
                <a:cs typeface="Times New Roman"/>
              </a:rPr>
              <a:t>Generational</a:t>
            </a:r>
            <a:r>
              <a:rPr dirty="0" sz="1400" spc="-1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Characteristics</a:t>
            </a:r>
            <a:r>
              <a:rPr dirty="0" sz="1400" spc="-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and</a:t>
            </a:r>
            <a:r>
              <a:rPr dirty="0" sz="1400" spc="-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Learning</a:t>
            </a:r>
            <a:r>
              <a:rPr dirty="0" sz="1400" spc="-10" b="1">
                <a:latin typeface="Times New Roman"/>
                <a:cs typeface="Times New Roman"/>
              </a:rPr>
              <a:t> Trends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733805" y="677646"/>
          <a:ext cx="6304915" cy="3578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7740"/>
                <a:gridCol w="1330324"/>
                <a:gridCol w="1327785"/>
                <a:gridCol w="1327785"/>
                <a:gridCol w="1343660"/>
              </a:tblGrid>
              <a:tr h="363220">
                <a:tc>
                  <a:txBody>
                    <a:bodyPr/>
                    <a:lstStyle/>
                    <a:p>
                      <a:pPr marL="68580">
                        <a:lnSpc>
                          <a:spcPts val="1390"/>
                        </a:lnSpc>
                      </a:pP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Born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4010" marR="328295" indent="38735">
                        <a:lnSpc>
                          <a:spcPts val="1380"/>
                        </a:lnSpc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Veterans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1925-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1945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2740" marR="180340" indent="-146685">
                        <a:lnSpc>
                          <a:spcPts val="13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Baby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Boomers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1946-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1964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3375" marR="213995" indent="-112395">
                        <a:lnSpc>
                          <a:spcPts val="13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Generation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X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1965-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1980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0995" marR="223520" indent="-112395">
                        <a:lnSpc>
                          <a:spcPts val="13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Generation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Y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1981-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2001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18844">
                <a:tc>
                  <a:txBody>
                    <a:bodyPr/>
                    <a:lstStyle/>
                    <a:p>
                      <a:pPr marL="68580" marR="187960">
                        <a:lnSpc>
                          <a:spcPts val="1380"/>
                        </a:lnSpc>
                        <a:spcBef>
                          <a:spcPts val="40"/>
                        </a:spcBef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Significant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life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events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6545" indent="-22796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World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War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II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96545" marR="453390" indent="-228600">
                        <a:lnSpc>
                          <a:spcPts val="1150"/>
                        </a:lnSpc>
                        <a:spcBef>
                          <a:spcPts val="100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Great Depression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5910" marR="455295" indent="-228600">
                        <a:lnSpc>
                          <a:spcPts val="1150"/>
                        </a:lnSpc>
                        <a:spcBef>
                          <a:spcPts val="100"/>
                        </a:spcBef>
                        <a:buFont typeface="Symbol"/>
                        <a:buChar char=""/>
                        <a:tabLst>
                          <a:tab pos="295910" algn="l"/>
                          <a:tab pos="296545" algn="l"/>
                        </a:tabLst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Civil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Right Movement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95910" indent="-229235">
                        <a:lnSpc>
                          <a:spcPts val="1190"/>
                        </a:lnSpc>
                        <a:buFont typeface="Symbol"/>
                        <a:buChar char=""/>
                        <a:tabLst>
                          <a:tab pos="295910" algn="l"/>
                          <a:tab pos="296545" algn="l"/>
                        </a:tabLst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Vietnam</a:t>
                      </a:r>
                      <a:r>
                        <a:rPr dirty="0" sz="10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War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95910" indent="-229235"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Symbol"/>
                        <a:buChar char=""/>
                        <a:tabLst>
                          <a:tab pos="295910" algn="l"/>
                          <a:tab pos="296545" algn="l"/>
                        </a:tabLst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Cold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War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6545" indent="-228600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AIDS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965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End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Cold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War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96545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Watergate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96545" indent="-229235"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Persian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Gulf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War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6545" indent="-22796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9/11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96545" indent="-228600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Desert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Storm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96545" marR="209550" indent="-228600">
                        <a:lnSpc>
                          <a:spcPts val="1150"/>
                        </a:lnSpc>
                        <a:spcBef>
                          <a:spcPts val="100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Globalization</a:t>
                      </a:r>
                      <a:r>
                        <a:rPr dirty="0" sz="10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planet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96545" indent="-229235">
                        <a:lnSpc>
                          <a:spcPts val="1190"/>
                        </a:lnSpc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Internet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6870">
                <a:tc>
                  <a:txBody>
                    <a:bodyPr/>
                    <a:lstStyle/>
                    <a:p>
                      <a:pPr marL="68580">
                        <a:lnSpc>
                          <a:spcPts val="1390"/>
                        </a:lnSpc>
                      </a:pP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Born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4010" marR="328295" indent="38735">
                        <a:lnSpc>
                          <a:spcPts val="1380"/>
                        </a:lnSpc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Veterans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1925-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1945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2740" marR="180340" indent="-146685">
                        <a:lnSpc>
                          <a:spcPts val="13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Baby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Boomers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1946-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1964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3375" marR="213995" indent="-112395">
                        <a:lnSpc>
                          <a:spcPts val="13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Generation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X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1965-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1980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0995" marR="223520" indent="-112395">
                        <a:lnSpc>
                          <a:spcPts val="13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Generation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Y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1981-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2001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58314">
                <a:tc>
                  <a:txBody>
                    <a:bodyPr/>
                    <a:lstStyle/>
                    <a:p>
                      <a:pPr marL="68580" marR="154305">
                        <a:lnSpc>
                          <a:spcPts val="1380"/>
                        </a:lnSpc>
                        <a:spcBef>
                          <a:spcPts val="40"/>
                        </a:spcBef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Family perspective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135890">
                        <a:lnSpc>
                          <a:spcPts val="1150"/>
                        </a:lnSpc>
                        <a:spcBef>
                          <a:spcPts val="2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Traditional</a:t>
                      </a:r>
                      <a:r>
                        <a:rPr dirty="0" sz="10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view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of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family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two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married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ts val="1095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parents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children.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8580" marR="61594">
                        <a:lnSpc>
                          <a:spcPct val="95800"/>
                        </a:lnSpc>
                        <a:spcBef>
                          <a:spcPts val="30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Parents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grandparents</a:t>
                      </a:r>
                      <a:r>
                        <a:rPr dirty="0" sz="10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were</a:t>
                      </a:r>
                      <a:r>
                        <a:rPr dirty="0" sz="1000" spc="5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often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immigrants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who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passed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along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cultural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traditions,</a:t>
                      </a:r>
                      <a:r>
                        <a:rPr dirty="0" sz="10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wisdom,</a:t>
                      </a:r>
                      <a:r>
                        <a:rPr dirty="0" sz="10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wit.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Extended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families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live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close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proximity.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" marR="514984">
                        <a:lnSpc>
                          <a:spcPts val="1150"/>
                        </a:lnSpc>
                        <a:spcBef>
                          <a:spcPts val="2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Divorce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remarriage</a:t>
                      </a:r>
                      <a:r>
                        <a:rPr dirty="0" sz="10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are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7310">
                        <a:lnSpc>
                          <a:spcPts val="1095"/>
                        </a:lnSpc>
                      </a:pP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commonplace;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7310" marR="140970">
                        <a:lnSpc>
                          <a:spcPct val="95800"/>
                        </a:lnSpc>
                        <a:spcBef>
                          <a:spcPts val="30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stepparents</a:t>
                      </a:r>
                      <a:r>
                        <a:rPr dirty="0" sz="10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stepsiblings</a:t>
                      </a:r>
                      <a:r>
                        <a:rPr dirty="0" sz="10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common;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extended</a:t>
                      </a:r>
                      <a:r>
                        <a:rPr dirty="0" sz="10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families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often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dispersed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over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wide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geographic distances.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115570">
                        <a:lnSpc>
                          <a:spcPts val="1150"/>
                        </a:lnSpc>
                        <a:spcBef>
                          <a:spcPts val="2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Term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“latch-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key</a:t>
                      </a:r>
                      <a:r>
                        <a:rPr dirty="0" sz="1000" spc="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kids”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coined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this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ts val="1095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generation;</a:t>
                      </a:r>
                      <a:r>
                        <a:rPr dirty="0" sz="10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dirty="0" sz="10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of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7945" marR="148590">
                        <a:lnSpc>
                          <a:spcPts val="1150"/>
                        </a:lnSpc>
                        <a:spcBef>
                          <a:spcPts val="60"/>
                        </a:spcBef>
                      </a:pP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single-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parent</a:t>
                      </a:r>
                      <a:r>
                        <a:rPr dirty="0" sz="1000" spc="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families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growing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rapidly.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215900">
                        <a:lnSpc>
                          <a:spcPts val="1150"/>
                        </a:lnSpc>
                        <a:spcBef>
                          <a:spcPts val="2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Definition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family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varies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widely;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single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ts val="1095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parenthood,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same-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sex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8580" marR="66040">
                        <a:lnSpc>
                          <a:spcPct val="95800"/>
                        </a:lnSpc>
                        <a:spcBef>
                          <a:spcPts val="30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partners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raising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children,</a:t>
                      </a:r>
                      <a:r>
                        <a:rPr dirty="0" sz="10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grandparents</a:t>
                      </a:r>
                      <a:r>
                        <a:rPr dirty="0" sz="10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dirty="0" sz="1000" spc="5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primary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parent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figures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make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up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various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family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units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addition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traditional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family unit.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 descr=""/>
          <p:cNvSpPr/>
          <p:nvPr/>
        </p:nvSpPr>
        <p:spPr>
          <a:xfrm>
            <a:off x="733805" y="4263606"/>
            <a:ext cx="6350" cy="90170"/>
          </a:xfrm>
          <a:custGeom>
            <a:avLst/>
            <a:gdLst/>
            <a:ahLst/>
            <a:cxnLst/>
            <a:rect l="l" t="t" r="r" b="b"/>
            <a:pathLst>
              <a:path w="6350" h="90170">
                <a:moveTo>
                  <a:pt x="6095" y="0"/>
                </a:moveTo>
                <a:lnTo>
                  <a:pt x="0" y="0"/>
                </a:lnTo>
                <a:lnTo>
                  <a:pt x="0" y="89750"/>
                </a:lnTo>
                <a:lnTo>
                  <a:pt x="6095" y="89750"/>
                </a:lnTo>
                <a:lnTo>
                  <a:pt x="60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701545" y="4263606"/>
            <a:ext cx="6350" cy="90170"/>
          </a:xfrm>
          <a:custGeom>
            <a:avLst/>
            <a:gdLst/>
            <a:ahLst/>
            <a:cxnLst/>
            <a:rect l="l" t="t" r="r" b="b"/>
            <a:pathLst>
              <a:path w="6350" h="90170">
                <a:moveTo>
                  <a:pt x="6095" y="0"/>
                </a:moveTo>
                <a:lnTo>
                  <a:pt x="0" y="0"/>
                </a:lnTo>
                <a:lnTo>
                  <a:pt x="0" y="89750"/>
                </a:lnTo>
                <a:lnTo>
                  <a:pt x="6095" y="89750"/>
                </a:lnTo>
                <a:lnTo>
                  <a:pt x="60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3031998" y="4263606"/>
            <a:ext cx="6350" cy="90170"/>
          </a:xfrm>
          <a:custGeom>
            <a:avLst/>
            <a:gdLst/>
            <a:ahLst/>
            <a:cxnLst/>
            <a:rect l="l" t="t" r="r" b="b"/>
            <a:pathLst>
              <a:path w="6350" h="90170">
                <a:moveTo>
                  <a:pt x="6095" y="0"/>
                </a:moveTo>
                <a:lnTo>
                  <a:pt x="0" y="0"/>
                </a:lnTo>
                <a:lnTo>
                  <a:pt x="0" y="89750"/>
                </a:lnTo>
                <a:lnTo>
                  <a:pt x="6095" y="89750"/>
                </a:lnTo>
                <a:lnTo>
                  <a:pt x="60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4360164" y="4263606"/>
            <a:ext cx="6350" cy="90170"/>
          </a:xfrm>
          <a:custGeom>
            <a:avLst/>
            <a:gdLst/>
            <a:ahLst/>
            <a:cxnLst/>
            <a:rect l="l" t="t" r="r" b="b"/>
            <a:pathLst>
              <a:path w="6350" h="90170">
                <a:moveTo>
                  <a:pt x="6096" y="0"/>
                </a:moveTo>
                <a:lnTo>
                  <a:pt x="0" y="0"/>
                </a:lnTo>
                <a:lnTo>
                  <a:pt x="0" y="89750"/>
                </a:lnTo>
                <a:lnTo>
                  <a:pt x="6096" y="89750"/>
                </a:lnTo>
                <a:lnTo>
                  <a:pt x="60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5688329" y="4263606"/>
            <a:ext cx="6350" cy="90170"/>
          </a:xfrm>
          <a:custGeom>
            <a:avLst/>
            <a:gdLst/>
            <a:ahLst/>
            <a:cxnLst/>
            <a:rect l="l" t="t" r="r" b="b"/>
            <a:pathLst>
              <a:path w="6350" h="90170">
                <a:moveTo>
                  <a:pt x="6096" y="0"/>
                </a:moveTo>
                <a:lnTo>
                  <a:pt x="0" y="0"/>
                </a:lnTo>
                <a:lnTo>
                  <a:pt x="0" y="89750"/>
                </a:lnTo>
                <a:lnTo>
                  <a:pt x="6096" y="89750"/>
                </a:lnTo>
                <a:lnTo>
                  <a:pt x="60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7032497" y="4263606"/>
            <a:ext cx="6350" cy="90170"/>
          </a:xfrm>
          <a:custGeom>
            <a:avLst/>
            <a:gdLst/>
            <a:ahLst/>
            <a:cxnLst/>
            <a:rect l="l" t="t" r="r" b="b"/>
            <a:pathLst>
              <a:path w="6350" h="90170">
                <a:moveTo>
                  <a:pt x="6096" y="0"/>
                </a:moveTo>
                <a:lnTo>
                  <a:pt x="0" y="0"/>
                </a:lnTo>
                <a:lnTo>
                  <a:pt x="0" y="89750"/>
                </a:lnTo>
                <a:lnTo>
                  <a:pt x="6096" y="89750"/>
                </a:lnTo>
                <a:lnTo>
                  <a:pt x="60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733805" y="178904"/>
          <a:ext cx="6304915" cy="54419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7740"/>
                <a:gridCol w="1330324"/>
                <a:gridCol w="1327785"/>
                <a:gridCol w="1327785"/>
                <a:gridCol w="1343660"/>
              </a:tblGrid>
              <a:tr h="363220">
                <a:tc>
                  <a:txBody>
                    <a:bodyPr/>
                    <a:lstStyle/>
                    <a:p>
                      <a:pPr marL="68580">
                        <a:lnSpc>
                          <a:spcPts val="1385"/>
                        </a:lnSpc>
                      </a:pP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Born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4010" marR="328295" indent="38735">
                        <a:lnSpc>
                          <a:spcPts val="1380"/>
                        </a:lnSpc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Veterans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1925-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1945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2740" marR="180340" indent="-146685">
                        <a:lnSpc>
                          <a:spcPts val="13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Baby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Boomers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1946-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1964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3375" marR="213995" indent="-112395">
                        <a:lnSpc>
                          <a:spcPts val="13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Generation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X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1965-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1980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0995" marR="223520" indent="-112395">
                        <a:lnSpc>
                          <a:spcPts val="13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Generation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Y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1981-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2001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12265">
                <a:tc>
                  <a:txBody>
                    <a:bodyPr/>
                    <a:lstStyle/>
                    <a:p>
                      <a:pPr marL="68580" marR="187960">
                        <a:lnSpc>
                          <a:spcPts val="1380"/>
                        </a:lnSpc>
                        <a:spcBef>
                          <a:spcPts val="40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View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 of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technology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273050">
                        <a:lnSpc>
                          <a:spcPts val="1150"/>
                        </a:lnSpc>
                        <a:spcBef>
                          <a:spcPts val="2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Familiar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radio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observed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the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ts val="1095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invention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the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8580" marR="90170">
                        <a:lnSpc>
                          <a:spcPct val="95800"/>
                        </a:lnSpc>
                        <a:spcBef>
                          <a:spcPts val="30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television.</a:t>
                      </a:r>
                      <a:r>
                        <a:rPr dirty="0" sz="10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Dealt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with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rapid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technological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advances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past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decade,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which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for</a:t>
                      </a:r>
                      <a:r>
                        <a:rPr dirty="0" sz="1000" spc="5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some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has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been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overwhelming.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" marR="187325">
                        <a:lnSpc>
                          <a:spcPts val="1150"/>
                        </a:lnSpc>
                        <a:spcBef>
                          <a:spcPts val="2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Grew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up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with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television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touch-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7310">
                        <a:lnSpc>
                          <a:spcPts val="1095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tone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phones.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Listened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7310" marR="89535">
                        <a:lnSpc>
                          <a:spcPct val="95800"/>
                        </a:lnSpc>
                        <a:spcBef>
                          <a:spcPts val="30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music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radio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played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record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albums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eight-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track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tapes.</a:t>
                      </a:r>
                      <a:r>
                        <a:rPr dirty="0" sz="10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Witnessed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birth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Internet.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353060">
                        <a:lnSpc>
                          <a:spcPts val="1150"/>
                        </a:lnSpc>
                        <a:spcBef>
                          <a:spcPts val="2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Comfortable</a:t>
                      </a:r>
                      <a:r>
                        <a:rPr dirty="0" sz="10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with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technology</a:t>
                      </a:r>
                      <a:r>
                        <a:rPr dirty="0" sz="10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and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ts val="1095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accustomed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using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7945" marR="80645">
                        <a:lnSpc>
                          <a:spcPct val="95900"/>
                        </a:lnSpc>
                        <a:spcBef>
                          <a:spcPts val="2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Internet,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computer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games,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cell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phones,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laptops,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video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games.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They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expect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teaching</a:t>
                      </a:r>
                      <a:r>
                        <a:rPr dirty="0" sz="10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strategies</a:t>
                      </a:r>
                      <a:r>
                        <a:rPr dirty="0" sz="10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will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incorporate</a:t>
                      </a:r>
                      <a:r>
                        <a:rPr dirty="0" sz="10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computer technology.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396875">
                        <a:lnSpc>
                          <a:spcPts val="1150"/>
                        </a:lnSpc>
                        <a:spcBef>
                          <a:spcPts val="2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Are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completely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comfortable</a:t>
                      </a:r>
                      <a:r>
                        <a:rPr dirty="0" sz="10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with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ts val="1095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technology,</a:t>
                      </a:r>
                      <a:r>
                        <a:rPr dirty="0" sz="10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including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8580" marR="93345">
                        <a:lnSpc>
                          <a:spcPct val="95800"/>
                        </a:lnSpc>
                        <a:spcBef>
                          <a:spcPts val="30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computers,</a:t>
                      </a:r>
                      <a:r>
                        <a:rPr dirty="0" sz="10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DVD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players,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iPods,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cell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phones.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Have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global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perspective</a:t>
                      </a:r>
                      <a:r>
                        <a:rPr dirty="0" sz="10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value diversity.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6870">
                <a:tc>
                  <a:txBody>
                    <a:bodyPr/>
                    <a:lstStyle/>
                    <a:p>
                      <a:pPr marL="68580">
                        <a:lnSpc>
                          <a:spcPts val="1390"/>
                        </a:lnSpc>
                      </a:pP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Born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4010" marR="328295" indent="38735">
                        <a:lnSpc>
                          <a:spcPts val="1380"/>
                        </a:lnSpc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Veterans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1925-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1945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2740" marR="180340" indent="-146685">
                        <a:lnSpc>
                          <a:spcPts val="13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Baby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Boomers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1946-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1964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3375" marR="213995" indent="-112395">
                        <a:lnSpc>
                          <a:spcPts val="13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Generation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X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1965-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1980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0995" marR="223520" indent="-112395">
                        <a:lnSpc>
                          <a:spcPts val="13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Generation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Y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1981-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2001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34615">
                <a:tc>
                  <a:txBody>
                    <a:bodyPr/>
                    <a:lstStyle/>
                    <a:p>
                      <a:pPr marL="68580" marR="61594">
                        <a:lnSpc>
                          <a:spcPts val="1380"/>
                        </a:lnSpc>
                        <a:spcBef>
                          <a:spcPts val="40"/>
                        </a:spcBef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Preferred learning environment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8580" marR="61594">
                        <a:lnSpc>
                          <a:spcPts val="1380"/>
                        </a:lnSpc>
                        <a:spcBef>
                          <a:spcPts val="919"/>
                        </a:spcBef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Preferred learning environment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358775">
                        <a:lnSpc>
                          <a:spcPts val="1150"/>
                        </a:lnSpc>
                        <a:spcBef>
                          <a:spcPts val="2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Prefer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traditional,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formal</a:t>
                      </a:r>
                      <a:r>
                        <a:rPr dirty="0" sz="10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learning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ts val="1095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environments.</a:t>
                      </a:r>
                      <a:r>
                        <a:rPr dirty="0" sz="10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View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8580" marR="76200">
                        <a:lnSpc>
                          <a:spcPct val="95800"/>
                        </a:lnSpc>
                        <a:spcBef>
                          <a:spcPts val="30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educators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authority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figures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respected,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so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they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seldom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confront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them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directly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if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they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disagree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with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what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being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taught.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Expect</a:t>
                      </a:r>
                      <a:r>
                        <a:rPr dirty="0" sz="10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educators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behave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5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 businesslike</a:t>
                      </a:r>
                      <a:r>
                        <a:rPr dirty="0" sz="10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manner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do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not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like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be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asked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relay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listen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experiences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they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believe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are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too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personal.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" marR="78105">
                        <a:lnSpc>
                          <a:spcPts val="1150"/>
                        </a:lnSpc>
                        <a:spcBef>
                          <a:spcPts val="2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Enjoy</a:t>
                      </a:r>
                      <a:r>
                        <a:rPr dirty="0" sz="10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being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treated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as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partners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learning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7310">
                        <a:lnSpc>
                          <a:spcPts val="1095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process.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Are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lifelong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7310" marR="74295">
                        <a:lnSpc>
                          <a:spcPct val="95900"/>
                        </a:lnSpc>
                        <a:spcBef>
                          <a:spcPts val="2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learners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dedicated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0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self-improvement.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Are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motivated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acquire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knowledge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and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skills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that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help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attain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job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promotions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salary</a:t>
                      </a:r>
                      <a:r>
                        <a:rPr dirty="0" sz="10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increases.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158115">
                        <a:lnSpc>
                          <a:spcPts val="1150"/>
                        </a:lnSpc>
                        <a:spcBef>
                          <a:spcPts val="2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Are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comfortable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with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distance</a:t>
                      </a:r>
                      <a:r>
                        <a:rPr dirty="0" sz="10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learning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and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ts val="1095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do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not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need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even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8580" marR="66040">
                        <a:lnSpc>
                          <a:spcPct val="95800"/>
                        </a:lnSpc>
                        <a:spcBef>
                          <a:spcPts val="30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always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want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classroom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interaction.</a:t>
                      </a:r>
                      <a:r>
                        <a:rPr dirty="0" sz="10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Expect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education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be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available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at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times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places</a:t>
                      </a:r>
                      <a:r>
                        <a:rPr dirty="0" sz="10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convenient</a:t>
                      </a:r>
                      <a:r>
                        <a:rPr dirty="0" sz="10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for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them;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dislike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schedules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being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told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at</a:t>
                      </a:r>
                      <a:r>
                        <a:rPr dirty="0" sz="1000" spc="5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certain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place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at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5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 certain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time.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Value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expect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fun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part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learning.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132080">
                        <a:lnSpc>
                          <a:spcPts val="1150"/>
                        </a:lnSpc>
                        <a:spcBef>
                          <a:spcPts val="2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Enjoy</a:t>
                      </a:r>
                      <a:r>
                        <a:rPr dirty="0" sz="10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interacting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with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other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learners;</a:t>
                      </a:r>
                      <a:r>
                        <a:rPr dirty="0" sz="10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expect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ts val="1095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blended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learning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8580" marR="250825">
                        <a:lnSpc>
                          <a:spcPct val="95900"/>
                        </a:lnSpc>
                        <a:spcBef>
                          <a:spcPts val="2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because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they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expect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education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be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convenient</a:t>
                      </a:r>
                      <a:r>
                        <a:rPr dirty="0" sz="10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flexible.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40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733805" y="218655"/>
          <a:ext cx="6304915" cy="3289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7740"/>
                <a:gridCol w="1330324"/>
                <a:gridCol w="1327785"/>
                <a:gridCol w="1327785"/>
                <a:gridCol w="1343660"/>
              </a:tblGrid>
              <a:tr h="363220">
                <a:tc>
                  <a:txBody>
                    <a:bodyPr/>
                    <a:lstStyle/>
                    <a:p>
                      <a:pPr marL="68580">
                        <a:lnSpc>
                          <a:spcPts val="1385"/>
                        </a:lnSpc>
                      </a:pP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Born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4010" marR="328295" indent="38735">
                        <a:lnSpc>
                          <a:spcPts val="1380"/>
                        </a:lnSpc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Veterans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1925-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1945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2740" marR="180340" indent="-146685">
                        <a:lnSpc>
                          <a:spcPts val="13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Baby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Boomers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1946-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1964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3375" marR="213995" indent="-112395">
                        <a:lnSpc>
                          <a:spcPts val="13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Generation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X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1965-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1980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0995" marR="223520" indent="-112395">
                        <a:lnSpc>
                          <a:spcPts val="13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Generation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0" b="1">
                          <a:latin typeface="Times New Roman"/>
                          <a:cs typeface="Times New Roman"/>
                        </a:rPr>
                        <a:t>Y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1981-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2001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26715">
                <a:tc>
                  <a:txBody>
                    <a:bodyPr/>
                    <a:lstStyle/>
                    <a:p>
                      <a:pPr marL="68580" marR="272415">
                        <a:lnSpc>
                          <a:spcPts val="1380"/>
                        </a:lnSpc>
                        <a:spcBef>
                          <a:spcPts val="40"/>
                        </a:spcBef>
                      </a:pP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Teaching strategies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326390">
                        <a:lnSpc>
                          <a:spcPts val="1150"/>
                        </a:lnSpc>
                        <a:spcBef>
                          <a:spcPts val="2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Provide</a:t>
                      </a:r>
                      <a:r>
                        <a:rPr dirty="0" sz="10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organized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handouts</a:t>
                      </a:r>
                      <a:r>
                        <a:rPr dirty="0" sz="10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that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ts val="1095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summarize</a:t>
                      </a:r>
                      <a:r>
                        <a:rPr dirty="0" sz="10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important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8580" marR="88900">
                        <a:lnSpc>
                          <a:spcPct val="95800"/>
                        </a:lnSpc>
                        <a:spcBef>
                          <a:spcPts val="30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points;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goals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objectives</a:t>
                      </a:r>
                      <a:r>
                        <a:rPr dirty="0" sz="10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must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be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explicit.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Avoid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small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print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handouts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computer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screens.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Help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new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35">
                          <a:latin typeface="Times New Roman"/>
                          <a:cs typeface="Times New Roman"/>
                        </a:rPr>
                        <a:t>or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unfamiliar</a:t>
                      </a:r>
                      <a:r>
                        <a:rPr dirty="0" sz="10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technology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when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it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part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teaching</a:t>
                      </a:r>
                      <a:r>
                        <a:rPr dirty="0" sz="10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methodology.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Treat</a:t>
                      </a:r>
                      <a:r>
                        <a:rPr dirty="0" sz="10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veterans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with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respect;</a:t>
                      </a:r>
                      <a:r>
                        <a:rPr dirty="0" sz="10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encourage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feedback</a:t>
                      </a:r>
                      <a:r>
                        <a:rPr dirty="0" sz="10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midway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through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program;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explain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how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education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will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improve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job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performance.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" marR="147955">
                        <a:lnSpc>
                          <a:spcPts val="1150"/>
                        </a:lnSpc>
                        <a:spcBef>
                          <a:spcPts val="2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Implement</a:t>
                      </a:r>
                      <a:r>
                        <a:rPr dirty="0" sz="10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ice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breakers,</a:t>
                      </a:r>
                      <a:r>
                        <a:rPr dirty="0" sz="10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discussions,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7310">
                        <a:lnSpc>
                          <a:spcPts val="1095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team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learning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7310" marR="140970">
                        <a:lnSpc>
                          <a:spcPct val="95900"/>
                        </a:lnSpc>
                        <a:spcBef>
                          <a:spcPts val="2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activities.</a:t>
                      </a:r>
                      <a:r>
                        <a:rPr dirty="0" sz="10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Avoid</a:t>
                      </a:r>
                      <a:r>
                        <a:rPr dirty="0" sz="10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role-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playing</a:t>
                      </a:r>
                      <a:r>
                        <a:rPr dirty="0" sz="10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activities,</a:t>
                      </a:r>
                      <a:r>
                        <a:rPr dirty="0" sz="10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as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most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boomers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dislike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them.</a:t>
                      </a:r>
                      <a:r>
                        <a:rPr dirty="0" sz="10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Encourage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incorporation</a:t>
                      </a:r>
                      <a:r>
                        <a:rPr dirty="0" sz="10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life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experiences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part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learning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activities.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130175">
                        <a:lnSpc>
                          <a:spcPts val="1150"/>
                        </a:lnSpc>
                        <a:spcBef>
                          <a:spcPts val="2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Include</a:t>
                      </a:r>
                      <a:r>
                        <a:rPr dirty="0" sz="1000" spc="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hands-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on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learning</a:t>
                      </a:r>
                      <a:r>
                        <a:rPr dirty="0" sz="10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activities</a:t>
                      </a:r>
                      <a:r>
                        <a:rPr dirty="0" sz="10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and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ts val="1095"/>
                        </a:lnSpc>
                      </a:pP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role-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playing.</a:t>
                      </a:r>
                      <a:r>
                        <a:rPr dirty="0" sz="10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Allow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7945" marR="90805">
                        <a:lnSpc>
                          <a:spcPct val="95800"/>
                        </a:lnSpc>
                        <a:spcBef>
                          <a:spcPts val="30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plenty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time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for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discussion;</a:t>
                      </a:r>
                      <a:r>
                        <a:rPr dirty="0" sz="10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000" spc="5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distance</a:t>
                      </a:r>
                      <a:r>
                        <a:rPr dirty="0" sz="10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learning,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set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up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mechanism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answer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questions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(e.g., e-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mail)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encourage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feedback.</a:t>
                      </a:r>
                      <a:r>
                        <a:rPr dirty="0" sz="10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Include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visual</a:t>
                      </a:r>
                      <a:r>
                        <a:rPr dirty="0" sz="10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stimulation</a:t>
                      </a:r>
                      <a:r>
                        <a:rPr dirty="0" sz="10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in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form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tables,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pictures,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graphics;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these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are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preferred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printed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narratives.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110489">
                        <a:lnSpc>
                          <a:spcPts val="1150"/>
                        </a:lnSpc>
                        <a:spcBef>
                          <a:spcPts val="2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Provide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structure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fun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part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learning;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ts val="1095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incorporate</a:t>
                      </a:r>
                      <a:r>
                        <a:rPr dirty="0" sz="10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blended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8580" marR="116839">
                        <a:lnSpc>
                          <a:spcPct val="95900"/>
                        </a:lnSpc>
                        <a:spcBef>
                          <a:spcPts val="2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learning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since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Generation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enjoys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interaction</a:t>
                      </a:r>
                      <a:r>
                        <a:rPr dirty="0" sz="10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but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expects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distance</a:t>
                      </a:r>
                      <a:r>
                        <a:rPr dirty="0" sz="10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learning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too.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Use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mentor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programs,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which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are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highly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valued.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ts val="1120"/>
                        </a:lnSpc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Incorporate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music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and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8580" marR="205740">
                        <a:lnSpc>
                          <a:spcPct val="95900"/>
                        </a:lnSpc>
                        <a:spcBef>
                          <a:spcPts val="25"/>
                        </a:spcBef>
                      </a:pPr>
                      <a:r>
                        <a:rPr dirty="0" sz="1000">
                          <a:latin typeface="Times New Roman"/>
                          <a:cs typeface="Times New Roman"/>
                        </a:rPr>
                        <a:t>games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learning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activities.</a:t>
                      </a:r>
                      <a:r>
                        <a:rPr dirty="0" sz="10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Identify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reading</a:t>
                      </a:r>
                      <a:r>
                        <a:rPr dirty="0" sz="10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resources,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as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they</a:t>
                      </a:r>
                      <a:r>
                        <a:rPr dirty="0" sz="10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like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 read.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 descr=""/>
          <p:cNvSpPr txBox="1"/>
          <p:nvPr/>
        </p:nvSpPr>
        <p:spPr>
          <a:xfrm>
            <a:off x="901700" y="3666197"/>
            <a:ext cx="5749925" cy="55880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algn="just" marL="12700" marR="5080">
              <a:lnSpc>
                <a:spcPts val="1380"/>
              </a:lnSpc>
              <a:spcBef>
                <a:spcPts val="195"/>
              </a:spcBef>
            </a:pPr>
            <a:r>
              <a:rPr dirty="0" sz="1200">
                <a:latin typeface="Times New Roman"/>
                <a:cs typeface="Times New Roman"/>
              </a:rPr>
              <a:t>Avillion,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Adrianne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E.,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Mary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E.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Holtschneider,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Linda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R.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Puetz.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"Chapter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1."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Innovation</a:t>
            </a:r>
            <a:r>
              <a:rPr dirty="0" sz="1200" spc="-5" i="1">
                <a:latin typeface="Times New Roman"/>
                <a:cs typeface="Times New Roman"/>
              </a:rPr>
              <a:t> </a:t>
            </a:r>
            <a:r>
              <a:rPr dirty="0" sz="1200" spc="-25" i="1">
                <a:latin typeface="Times New Roman"/>
                <a:cs typeface="Times New Roman"/>
              </a:rPr>
              <a:t>in</a:t>
            </a:r>
            <a:r>
              <a:rPr dirty="0" sz="1200" spc="-25" i="1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Nursing</a:t>
            </a:r>
            <a:r>
              <a:rPr dirty="0" sz="1200" spc="-20" i="1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Staff</a:t>
            </a:r>
            <a:r>
              <a:rPr dirty="0" sz="1200" spc="-10" i="1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Development:</a:t>
            </a:r>
            <a:r>
              <a:rPr dirty="0" sz="1200" spc="-10" i="1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Teaching</a:t>
            </a:r>
            <a:r>
              <a:rPr dirty="0" sz="1200" spc="-20" i="1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Strategies</a:t>
            </a:r>
            <a:r>
              <a:rPr dirty="0" sz="1200" spc="-10" i="1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to</a:t>
            </a:r>
            <a:r>
              <a:rPr dirty="0" sz="1200" spc="-10" i="1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Enhance</a:t>
            </a:r>
            <a:r>
              <a:rPr dirty="0" sz="1200" spc="-10" i="1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Learner</a:t>
            </a:r>
            <a:r>
              <a:rPr dirty="0" sz="1200" spc="-10" i="1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Outcomes</a:t>
            </a:r>
            <a:r>
              <a:rPr dirty="0" sz="1200">
                <a:latin typeface="Times New Roman"/>
                <a:cs typeface="Times New Roman"/>
              </a:rPr>
              <a:t>.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Marblehead, </a:t>
            </a:r>
            <a:r>
              <a:rPr dirty="0" sz="1200">
                <a:latin typeface="Times New Roman"/>
                <a:cs typeface="Times New Roman"/>
              </a:rPr>
              <a:t>MA: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HCPro,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2010.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15-16.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Print.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watson</dc:creator>
  <dc:title>Microsoft Word - Preceptor Development Training Program Outline</dc:title>
  <dcterms:created xsi:type="dcterms:W3CDTF">2023-03-23T15:47:19Z</dcterms:created>
  <dcterms:modified xsi:type="dcterms:W3CDTF">2023-03-23T15:47:19Z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2013-05-16T00:00:00Z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2023-03-23T00:00:00Z</vt:filetime>
  </property>
  <property fmtid="{D5CDD505-2E9C-101B-9397-08002B2CF9AE}" pid="5" name="Producer">
    <vt:lpwstr>Acrobat Distiller 8.0.0 (Windows)</vt:lpwstr>
  </property>
</Properties>
</file>