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3" d="100"/>
          <a:sy n="73" d="100"/>
        </p:scale>
        <p:origin x="7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0576-6071-4F6A-35B3-51AC2AB006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9ACEBF-440A-948F-E699-96FBF93A8F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BBA58F-098E-3A73-45F8-5B8BCDC98511}"/>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03864208-5CEE-82B3-9CE3-331BA81CD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3EF99-9112-07CE-4457-980483F654CE}"/>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68385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C87B-BA81-B67B-E3F3-78C0635CAD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23887F-9539-5B25-E17E-63D75E7AB9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65A6-F080-E848-55D5-60DC9A40E525}"/>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E6F3F307-1E12-BE25-B261-4A8013814E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3F7E23-5F6C-9BBB-4B89-8858B3AD1D7F}"/>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193449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C74A17-7366-AA04-2191-E3A94A0624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EE6635-B8CC-BC27-6583-59C462CB16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2F9C04-351A-18AB-ADA3-8C89F544C1EB}"/>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BDAB2249-5BA3-8FC7-FA32-6C0A8E13F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02D28-C74A-9A11-8A24-98E09F25CEA8}"/>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1674359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6ED8-560B-7B96-E792-FF5A3FCF38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CBAF61-5A81-4002-527B-78185B449D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AD0457-EF02-B98A-DE4C-8E98069A53A0}"/>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B44E8F04-74D4-6826-F5EF-F34602E546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3A29F-C95F-EB7F-5248-010125085BF2}"/>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22955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F2AEE-1BAE-511E-6E12-5341F19154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B52C2B-FC7C-24CB-0FE4-E0D4B259A0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028195-BD2C-CABB-3DDF-BA03175FB12A}"/>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9CB13548-B004-E489-7C7E-579AADF410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8BF7AD-80F4-94B9-4A19-E84BA6987C96}"/>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275824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246F-7952-00F7-6E89-7ADD26CBD1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689A4B-CCA5-92EF-50C2-C1FAC80823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D17450-87FE-0933-F3BE-193D6B0B0F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16BB99-F3F5-55CC-767B-A04D61B5BF07}"/>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6" name="Footer Placeholder 5">
            <a:extLst>
              <a:ext uri="{FF2B5EF4-FFF2-40B4-BE49-F238E27FC236}">
                <a16:creationId xmlns:a16="http://schemas.microsoft.com/office/drawing/2014/main" id="{5D817574-20A4-5B5E-231C-8484C907C8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9BA70D-738E-5585-494E-9C4D1D4A59CA}"/>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125322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9BCF3-FCAC-7F8E-34F0-82C87ECD9E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CE694A-5FD1-4CE3-720C-DB662AD82C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BEE83E-5CE9-C8E8-D995-AEC859BAA1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9354E2-B8E4-BA6F-D141-DA679091A6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8FD74E-DF04-D053-019B-28203372C3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8DFFD5-EF70-3A0A-5250-350EA82ACCFE}"/>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8" name="Footer Placeholder 7">
            <a:extLst>
              <a:ext uri="{FF2B5EF4-FFF2-40B4-BE49-F238E27FC236}">
                <a16:creationId xmlns:a16="http://schemas.microsoft.com/office/drawing/2014/main" id="{FEAD823D-8680-9A62-183B-5C0E0AD613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7794D1-6C3A-1C42-2069-B2E05A9C4335}"/>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4241500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060F0-6FDE-0A8F-FA0B-960216935D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8E7840-75F1-2264-B682-4FB427DFA9F6}"/>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4" name="Footer Placeholder 3">
            <a:extLst>
              <a:ext uri="{FF2B5EF4-FFF2-40B4-BE49-F238E27FC236}">
                <a16:creationId xmlns:a16="http://schemas.microsoft.com/office/drawing/2014/main" id="{D64DE915-6F8B-5886-BA12-05BB88F1E8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F652ED-933D-0445-32C2-27472472793D}"/>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2743849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F16F3F-5D71-38BC-93E6-3FA42CD34F97}"/>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3" name="Footer Placeholder 2">
            <a:extLst>
              <a:ext uri="{FF2B5EF4-FFF2-40B4-BE49-F238E27FC236}">
                <a16:creationId xmlns:a16="http://schemas.microsoft.com/office/drawing/2014/main" id="{33AD0157-5746-D87E-BD4D-2A9FF3CECC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630F69-6D37-6786-22B8-6FD24B95C86F}"/>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8621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ABB6-BEB4-8F70-27D1-EADE00EA2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3581A4-B0C5-17CB-A2AD-8938B171D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AB7070-4261-B69D-F8CE-2BAAB19395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CCB042-A6EA-A949-3DC5-0285A7C77E02}"/>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6" name="Footer Placeholder 5">
            <a:extLst>
              <a:ext uri="{FF2B5EF4-FFF2-40B4-BE49-F238E27FC236}">
                <a16:creationId xmlns:a16="http://schemas.microsoft.com/office/drawing/2014/main" id="{E73AA966-FABA-7011-5D8E-53533D497C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BD3E5F-FB6C-2C16-52A2-457F3F6CF484}"/>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56134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68E0-D093-66FA-937D-F5210291FE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9BEAB9-0F61-53BE-E264-4BB5F304C6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AB9B74-7469-4433-157A-98263364C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7DDDAD-ED7E-FD15-5A3E-820EFF967B74}"/>
              </a:ext>
            </a:extLst>
          </p:cNvPr>
          <p:cNvSpPr>
            <a:spLocks noGrp="1"/>
          </p:cNvSpPr>
          <p:nvPr>
            <p:ph type="dt" sz="half" idx="10"/>
          </p:nvPr>
        </p:nvSpPr>
        <p:spPr/>
        <p:txBody>
          <a:bodyPr/>
          <a:lstStyle/>
          <a:p>
            <a:fld id="{F8FA06AF-41EA-48EB-82AC-8255C07B861F}" type="datetimeFigureOut">
              <a:rPr lang="en-US" smtClean="0"/>
              <a:t>3/23/2023</a:t>
            </a:fld>
            <a:endParaRPr lang="en-US"/>
          </a:p>
        </p:txBody>
      </p:sp>
      <p:sp>
        <p:nvSpPr>
          <p:cNvPr id="6" name="Footer Placeholder 5">
            <a:extLst>
              <a:ext uri="{FF2B5EF4-FFF2-40B4-BE49-F238E27FC236}">
                <a16:creationId xmlns:a16="http://schemas.microsoft.com/office/drawing/2014/main" id="{4D95CF47-F542-2635-CD59-7517D54AF2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F66204-5640-1D52-CDFC-770C98102D12}"/>
              </a:ext>
            </a:extLst>
          </p:cNvPr>
          <p:cNvSpPr>
            <a:spLocks noGrp="1"/>
          </p:cNvSpPr>
          <p:nvPr>
            <p:ph type="sldNum" sz="quarter" idx="12"/>
          </p:nvPr>
        </p:nvSpPr>
        <p:spPr/>
        <p:txBody>
          <a:bodyPr/>
          <a:lstStyle/>
          <a:p>
            <a:fld id="{C669FF2D-EC9C-4DE6-ADCC-4F6701E6ED14}" type="slidenum">
              <a:rPr lang="en-US" smtClean="0"/>
              <a:t>‹#›</a:t>
            </a:fld>
            <a:endParaRPr lang="en-US"/>
          </a:p>
        </p:txBody>
      </p:sp>
    </p:spTree>
    <p:extLst>
      <p:ext uri="{BB962C8B-B14F-4D97-AF65-F5344CB8AC3E}">
        <p14:creationId xmlns:p14="http://schemas.microsoft.com/office/powerpoint/2010/main" val="247709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359CF-0616-5EDB-0C08-5430E33EBB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48CCC7-C62C-FF38-41A4-3ACCAF0511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81185E-8657-8A3B-28D6-B8727D660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A06AF-41EA-48EB-82AC-8255C07B861F}" type="datetimeFigureOut">
              <a:rPr lang="en-US" smtClean="0"/>
              <a:t>3/23/2023</a:t>
            </a:fld>
            <a:endParaRPr lang="en-US"/>
          </a:p>
        </p:txBody>
      </p:sp>
      <p:sp>
        <p:nvSpPr>
          <p:cNvPr id="5" name="Footer Placeholder 4">
            <a:extLst>
              <a:ext uri="{FF2B5EF4-FFF2-40B4-BE49-F238E27FC236}">
                <a16:creationId xmlns:a16="http://schemas.microsoft.com/office/drawing/2014/main" id="{BCB3A662-35D0-1994-AA33-AB1ACF6F0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A66932-ADF7-192B-0AB7-B2C755F35B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9FF2D-EC9C-4DE6-ADCC-4F6701E6ED14}" type="slidenum">
              <a:rPr lang="en-US" smtClean="0"/>
              <a:t>‹#›</a:t>
            </a:fld>
            <a:endParaRPr lang="en-US"/>
          </a:p>
        </p:txBody>
      </p:sp>
    </p:spTree>
    <p:extLst>
      <p:ext uri="{BB962C8B-B14F-4D97-AF65-F5344CB8AC3E}">
        <p14:creationId xmlns:p14="http://schemas.microsoft.com/office/powerpoint/2010/main" val="426940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C44E90C-3514-6853-28B0-F5D4CEF720BA}"/>
              </a:ext>
            </a:extLst>
          </p:cNvPr>
          <p:cNvSpPr txBox="1"/>
          <p:nvPr/>
        </p:nvSpPr>
        <p:spPr>
          <a:xfrm>
            <a:off x="1267097" y="339634"/>
            <a:ext cx="9196252" cy="6463308"/>
          </a:xfrm>
          <a:prstGeom prst="rect">
            <a:avLst/>
          </a:prstGeom>
          <a:noFill/>
        </p:spPr>
        <p:txBody>
          <a:bodyPr wrap="square">
            <a:spAutoFit/>
          </a:bodyPr>
          <a:lstStyle/>
          <a:p>
            <a:r>
              <a:rPr lang="en-US" dirty="0"/>
              <a:t>PRECEPTOR SELECTION CRITERIA</a:t>
            </a:r>
          </a:p>
          <a:p>
            <a:r>
              <a:rPr lang="en-US" dirty="0"/>
              <a:t> • RN Case Manager II or RN Case Manager III </a:t>
            </a:r>
          </a:p>
          <a:p>
            <a:r>
              <a:rPr lang="en-US" dirty="0"/>
              <a:t>• Able to explain knowledge and expertise of home health regulations in a way that enables             preceptee to understand and apply the information in practice</a:t>
            </a:r>
          </a:p>
          <a:p>
            <a:r>
              <a:rPr lang="en-US" dirty="0"/>
              <a:t> • Demonstrates knowledge, clinical attributes and expertise of home health regulations, documentation and practice as evidenced by:</a:t>
            </a:r>
          </a:p>
          <a:p>
            <a:r>
              <a:rPr lang="en-US" dirty="0"/>
              <a:t>	*Clinical skills and performance as per agency policy and procedures</a:t>
            </a:r>
          </a:p>
          <a:p>
            <a:r>
              <a:rPr lang="en-US" dirty="0"/>
              <a:t>	*Critical Thinking in identifying problems in a timely manner and applying</a:t>
            </a:r>
          </a:p>
          <a:p>
            <a:r>
              <a:rPr lang="en-US" dirty="0"/>
              <a:t>	  appropriate solutions</a:t>
            </a:r>
          </a:p>
          <a:p>
            <a:r>
              <a:rPr lang="en-US" dirty="0"/>
              <a:t>	*Demonstrates progressive proficiency in ALL OASIS with minimal</a:t>
            </a:r>
          </a:p>
          <a:p>
            <a:r>
              <a:rPr lang="en-US" dirty="0"/>
              <a:t>	  corrections in workflows/task report. Needs min-mod</a:t>
            </a:r>
          </a:p>
          <a:p>
            <a:r>
              <a:rPr lang="en-US" dirty="0"/>
              <a:t>	  assistance/supervision in OASIS tasks. Responds to workflows/tasks per</a:t>
            </a:r>
          </a:p>
          <a:p>
            <a:r>
              <a:rPr lang="en-US" dirty="0"/>
              <a:t>	  agency policy.</a:t>
            </a:r>
          </a:p>
          <a:p>
            <a:r>
              <a:rPr lang="en-US" dirty="0"/>
              <a:t>	* Documentation</a:t>
            </a:r>
          </a:p>
          <a:p>
            <a:r>
              <a:rPr lang="en-US" dirty="0"/>
              <a:t>	*Completes clinical note in patient’s home</a:t>
            </a:r>
          </a:p>
          <a:p>
            <a:r>
              <a:rPr lang="en-US" dirty="0"/>
              <a:t>	*Completes all documentation within 24 hours of visit</a:t>
            </a:r>
          </a:p>
          <a:p>
            <a:r>
              <a:rPr lang="en-US" dirty="0"/>
              <a:t>	* Completes OASIS/HIS accurately</a:t>
            </a:r>
          </a:p>
          <a:p>
            <a:r>
              <a:rPr lang="en-US" dirty="0"/>
              <a:t>	* Knowledge and practice of agency policies and procedures</a:t>
            </a:r>
          </a:p>
          <a:p>
            <a:r>
              <a:rPr lang="en-US" dirty="0"/>
              <a:t>	* Knowledge of community resources</a:t>
            </a:r>
          </a:p>
          <a:p>
            <a:r>
              <a:rPr lang="en-US" dirty="0"/>
              <a:t>	*Knowledge of case management</a:t>
            </a:r>
          </a:p>
          <a:p>
            <a:r>
              <a:rPr lang="en-US" dirty="0"/>
              <a:t>	*Patient outcomes</a:t>
            </a:r>
          </a:p>
          <a:p>
            <a:r>
              <a:rPr lang="en-US" dirty="0"/>
              <a:t>	*Demonstrates time management skills</a:t>
            </a:r>
          </a:p>
          <a:p>
            <a:r>
              <a:rPr lang="en-US" dirty="0"/>
              <a:t>	</a:t>
            </a:r>
          </a:p>
        </p:txBody>
      </p:sp>
    </p:spTree>
    <p:extLst>
      <p:ext uri="{BB962C8B-B14F-4D97-AF65-F5344CB8AC3E}">
        <p14:creationId xmlns:p14="http://schemas.microsoft.com/office/powerpoint/2010/main" val="3121450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0C7683-B0FF-B959-22F8-C46386CAEB34}"/>
              </a:ext>
            </a:extLst>
          </p:cNvPr>
          <p:cNvSpPr txBox="1"/>
          <p:nvPr/>
        </p:nvSpPr>
        <p:spPr>
          <a:xfrm>
            <a:off x="1345473" y="261257"/>
            <a:ext cx="9313817" cy="5632311"/>
          </a:xfrm>
          <a:prstGeom prst="rect">
            <a:avLst/>
          </a:prstGeom>
          <a:noFill/>
        </p:spPr>
        <p:txBody>
          <a:bodyPr wrap="square">
            <a:spAutoFit/>
          </a:bodyPr>
          <a:lstStyle/>
          <a:p>
            <a:r>
              <a:rPr lang="en-US" dirty="0"/>
              <a:t>	* Demonstrates organization skills</a:t>
            </a:r>
          </a:p>
          <a:p>
            <a:r>
              <a:rPr lang="en-US" dirty="0"/>
              <a:t>	* Demonstrates prioritization skills</a:t>
            </a:r>
          </a:p>
          <a:p>
            <a:r>
              <a:rPr lang="en-US" dirty="0"/>
              <a:t>• Demonstrates superior communication and interpersonal skills </a:t>
            </a:r>
          </a:p>
          <a:p>
            <a:r>
              <a:rPr lang="en-US" dirty="0"/>
              <a:t>• Demonstrates mastery of agency’s information systems </a:t>
            </a:r>
          </a:p>
          <a:p>
            <a:r>
              <a:rPr lang="en-US" dirty="0"/>
              <a:t>• Demonstrates competency in all agency defined nursing high risk skills </a:t>
            </a:r>
          </a:p>
          <a:p>
            <a:r>
              <a:rPr lang="en-US" dirty="0"/>
              <a:t>• Is a willing and effective teacher for adult learners </a:t>
            </a:r>
          </a:p>
          <a:p>
            <a:r>
              <a:rPr lang="en-US" dirty="0"/>
              <a:t>• History of maintaining agency productivity and caseload standards </a:t>
            </a:r>
          </a:p>
          <a:p>
            <a:r>
              <a:rPr lang="en-US" dirty="0"/>
              <a:t>• Has been recommended by Director, Manager, Staff Development and QA specialist</a:t>
            </a:r>
          </a:p>
          <a:p>
            <a:endParaRPr lang="en-US" dirty="0"/>
          </a:p>
          <a:p>
            <a:endParaRPr lang="en-US" dirty="0"/>
          </a:p>
          <a:p>
            <a:endParaRPr lang="en-US" dirty="0"/>
          </a:p>
          <a:p>
            <a:endParaRPr lang="en-US" dirty="0"/>
          </a:p>
          <a:p>
            <a:pPr algn="ctr"/>
            <a:r>
              <a:rPr lang="en-US" b="1" dirty="0"/>
              <a:t>Preceptor Qualifications</a:t>
            </a:r>
          </a:p>
          <a:p>
            <a:r>
              <a:rPr lang="en-US" dirty="0"/>
              <a:t> A member of the health care team who works one-on-one with the new employee within a structured program to assist with achieving competency in all aspects of patient care and use of agency’s information systems. The position requires flexibility and availability for all clinical divisions of the VNA. The preceptor position includes the following roles and responsibilities: role model, clinician, educator and socializer.</a:t>
            </a:r>
          </a:p>
          <a:p>
            <a:endParaRPr lang="en-US" dirty="0"/>
          </a:p>
          <a:p>
            <a:endParaRPr lang="en-US" dirty="0"/>
          </a:p>
        </p:txBody>
      </p:sp>
    </p:spTree>
    <p:extLst>
      <p:ext uri="{BB962C8B-B14F-4D97-AF65-F5344CB8AC3E}">
        <p14:creationId xmlns:p14="http://schemas.microsoft.com/office/powerpoint/2010/main" val="191169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71BBD8-E2E0-3826-F0BE-FC698852A426}"/>
              </a:ext>
            </a:extLst>
          </p:cNvPr>
          <p:cNvSpPr txBox="1"/>
          <p:nvPr/>
        </p:nvSpPr>
        <p:spPr>
          <a:xfrm>
            <a:off x="1214845" y="391886"/>
            <a:ext cx="9026435" cy="5632311"/>
          </a:xfrm>
          <a:prstGeom prst="rect">
            <a:avLst/>
          </a:prstGeom>
          <a:noFill/>
        </p:spPr>
        <p:txBody>
          <a:bodyPr wrap="square">
            <a:spAutoFit/>
          </a:bodyPr>
          <a:lstStyle/>
          <a:p>
            <a:pPr marL="342900" indent="-342900">
              <a:buAutoNum type="arabicPeriod"/>
            </a:pPr>
            <a:r>
              <a:rPr lang="en-US" b="1" dirty="0"/>
              <a:t>Preceptor as a role model</a:t>
            </a:r>
          </a:p>
          <a:p>
            <a:r>
              <a:rPr lang="en-US" dirty="0"/>
              <a:t>	 a. Demonstrates and personifies skill and home care competence in clinical practice.</a:t>
            </a:r>
          </a:p>
          <a:p>
            <a:r>
              <a:rPr lang="en-US" dirty="0"/>
              <a:t>	 b. Models ethical and professional behaviors.</a:t>
            </a:r>
          </a:p>
          <a:p>
            <a:r>
              <a:rPr lang="en-US" dirty="0"/>
              <a:t>	 c. Committed to self-learning and learning of others</a:t>
            </a:r>
          </a:p>
          <a:p>
            <a:endParaRPr lang="en-US" b="1" dirty="0"/>
          </a:p>
          <a:p>
            <a:r>
              <a:rPr lang="en-US" b="1" dirty="0"/>
              <a:t>2. Preceptor role and practice</a:t>
            </a:r>
          </a:p>
          <a:p>
            <a:r>
              <a:rPr lang="en-US" dirty="0"/>
              <a:t>	a. Provides guidance and direction to new staff in patient assessment and care 	    planning.</a:t>
            </a:r>
          </a:p>
          <a:p>
            <a:r>
              <a:rPr lang="en-US" dirty="0"/>
              <a:t>	b. Instructs in accurate, timely, and appropriate clinical documentation.</a:t>
            </a:r>
          </a:p>
          <a:p>
            <a:r>
              <a:rPr lang="en-US" dirty="0"/>
              <a:t>	c. Reinforces need for timely connection of tablet to communicate patient 	     	     information.</a:t>
            </a:r>
          </a:p>
          <a:p>
            <a:r>
              <a:rPr lang="en-US" dirty="0"/>
              <a:t>	d. Provides guidance on patient care priorities and scheduling of workday.</a:t>
            </a:r>
          </a:p>
          <a:p>
            <a:r>
              <a:rPr lang="en-US" dirty="0"/>
              <a:t>	e. Assists new staff to recognize potential patient care issues and plan appropriate</a:t>
            </a:r>
          </a:p>
          <a:p>
            <a:r>
              <a:rPr lang="en-US" dirty="0"/>
              <a:t>	    action.</a:t>
            </a:r>
          </a:p>
          <a:p>
            <a:r>
              <a:rPr lang="en-US" dirty="0"/>
              <a:t>	f. Provides information regarding health care regulation and procedures to ensure</a:t>
            </a:r>
          </a:p>
          <a:p>
            <a:r>
              <a:rPr lang="en-US" dirty="0"/>
              <a:t>	   compliance.</a:t>
            </a:r>
          </a:p>
          <a:p>
            <a:r>
              <a:rPr lang="en-US" dirty="0"/>
              <a:t>	g. Shares organization and community resource information to assist with 	   	    collaborative patient care.</a:t>
            </a:r>
          </a:p>
          <a:p>
            <a:r>
              <a:rPr lang="en-US" dirty="0"/>
              <a:t>	h. Educate in the role and principles of case management.</a:t>
            </a:r>
          </a:p>
          <a:p>
            <a:r>
              <a:rPr lang="en-US" dirty="0"/>
              <a:t>	</a:t>
            </a:r>
            <a:r>
              <a:rPr lang="en-US" dirty="0" err="1"/>
              <a:t>i</a:t>
            </a:r>
            <a:r>
              <a:rPr lang="en-US" dirty="0"/>
              <a:t>. Demonstrates flexibility with agency’s needs to provide preceptor training.</a:t>
            </a:r>
          </a:p>
        </p:txBody>
      </p:sp>
    </p:spTree>
    <p:extLst>
      <p:ext uri="{BB962C8B-B14F-4D97-AF65-F5344CB8AC3E}">
        <p14:creationId xmlns:p14="http://schemas.microsoft.com/office/powerpoint/2010/main" val="4258575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D2E86C-38BF-CF7B-273C-8D22A80519A8}"/>
              </a:ext>
            </a:extLst>
          </p:cNvPr>
          <p:cNvSpPr txBox="1"/>
          <p:nvPr/>
        </p:nvSpPr>
        <p:spPr>
          <a:xfrm>
            <a:off x="1345473" y="326571"/>
            <a:ext cx="9183190" cy="4801314"/>
          </a:xfrm>
          <a:prstGeom prst="rect">
            <a:avLst/>
          </a:prstGeom>
          <a:noFill/>
        </p:spPr>
        <p:txBody>
          <a:bodyPr wrap="square">
            <a:spAutoFit/>
          </a:bodyPr>
          <a:lstStyle/>
          <a:p>
            <a:r>
              <a:rPr lang="en-US" b="1" dirty="0"/>
              <a:t>3. Preceptor educator role</a:t>
            </a:r>
          </a:p>
          <a:p>
            <a:pPr algn="just"/>
            <a:r>
              <a:rPr lang="en-US" dirty="0"/>
              <a:t>	a. Can verbalize the expectations and outcomes of the preceptor experience with the  	     new employee.</a:t>
            </a:r>
          </a:p>
          <a:p>
            <a:pPr algn="just"/>
            <a:r>
              <a:rPr lang="en-US" dirty="0"/>
              <a:t>	 b. Assess and re-assess the preceptee’s learning needs, knowledge, skills and</a:t>
            </a:r>
          </a:p>
          <a:p>
            <a:pPr algn="just"/>
            <a:r>
              <a:rPr lang="en-US" dirty="0"/>
              <a:t>	    motivation.</a:t>
            </a:r>
          </a:p>
          <a:p>
            <a:pPr algn="just"/>
            <a:r>
              <a:rPr lang="en-US" dirty="0"/>
              <a:t>	c. Assist preceptee in identifying learning needs.</a:t>
            </a:r>
          </a:p>
          <a:p>
            <a:pPr algn="just"/>
            <a:r>
              <a:rPr lang="en-US" dirty="0"/>
              <a:t>	d. Plans learning experiences with the preceptee to facilitate progressive 	     	     independence</a:t>
            </a:r>
          </a:p>
          <a:p>
            <a:pPr algn="just"/>
            <a:r>
              <a:rPr lang="en-US" dirty="0"/>
              <a:t>	     and promote an appropriate environment to apply new knowledge and skills.</a:t>
            </a:r>
          </a:p>
          <a:p>
            <a:pPr algn="just"/>
            <a:r>
              <a:rPr lang="en-US" dirty="0"/>
              <a:t>	e. Integrates principles of adult learning in the preceptor experience.</a:t>
            </a:r>
          </a:p>
          <a:p>
            <a:pPr algn="just"/>
            <a:r>
              <a:rPr lang="en-US" dirty="0"/>
              <a:t>	f. Provides the preceptee with ongoing, timely constructive feedback that relates 	    agency policy and procedures, practice standards and preceptee practice.</a:t>
            </a:r>
          </a:p>
          <a:p>
            <a:pPr algn="just"/>
            <a:r>
              <a:rPr lang="en-US" dirty="0"/>
              <a:t>	g. Participates and communicates preceptee progress to designated participants, 	     clinical manager and staff development.</a:t>
            </a:r>
          </a:p>
          <a:p>
            <a:pPr algn="just"/>
            <a:r>
              <a:rPr lang="en-US" dirty="0"/>
              <a:t>	h. Contributes to preceptee’s evaluation.</a:t>
            </a:r>
          </a:p>
          <a:p>
            <a:pPr algn="just"/>
            <a:r>
              <a:rPr lang="en-US" dirty="0"/>
              <a:t>	</a:t>
            </a:r>
            <a:r>
              <a:rPr lang="en-US" dirty="0" err="1"/>
              <a:t>i</a:t>
            </a:r>
            <a:r>
              <a:rPr lang="en-US" dirty="0"/>
              <a:t>. Evaluates own effectiveness as a preceptor.</a:t>
            </a:r>
          </a:p>
          <a:p>
            <a:pPr algn="just"/>
            <a:r>
              <a:rPr lang="en-US" dirty="0"/>
              <a:t>	j. Educate and reinforce the preceptee in the use of the tablet.</a:t>
            </a:r>
          </a:p>
        </p:txBody>
      </p:sp>
    </p:spTree>
    <p:extLst>
      <p:ext uri="{BB962C8B-B14F-4D97-AF65-F5344CB8AC3E}">
        <p14:creationId xmlns:p14="http://schemas.microsoft.com/office/powerpoint/2010/main" val="2113884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0EED6E-5847-DE91-CE72-918E4AE7AD3A}"/>
              </a:ext>
            </a:extLst>
          </p:cNvPr>
          <p:cNvSpPr txBox="1"/>
          <p:nvPr/>
        </p:nvSpPr>
        <p:spPr>
          <a:xfrm>
            <a:off x="1306285" y="509451"/>
            <a:ext cx="9209315" cy="3970318"/>
          </a:xfrm>
          <a:prstGeom prst="rect">
            <a:avLst/>
          </a:prstGeom>
          <a:noFill/>
        </p:spPr>
        <p:txBody>
          <a:bodyPr wrap="square">
            <a:spAutoFit/>
          </a:bodyPr>
          <a:lstStyle/>
          <a:p>
            <a:r>
              <a:rPr lang="en-US" b="1" dirty="0"/>
              <a:t>4. Preceptor socializer role</a:t>
            </a:r>
          </a:p>
          <a:p>
            <a:r>
              <a:rPr lang="en-US" dirty="0"/>
              <a:t>	 a. Orients and socializes the preceptee to:</a:t>
            </a:r>
          </a:p>
          <a:p>
            <a:r>
              <a:rPr lang="en-US" dirty="0"/>
              <a:t>		 </a:t>
            </a:r>
            <a:r>
              <a:rPr lang="en-US" dirty="0" err="1"/>
              <a:t>i</a:t>
            </a:r>
            <a:r>
              <a:rPr lang="en-US" dirty="0"/>
              <a:t>. Culture and value systems of the agency and community</a:t>
            </a:r>
          </a:p>
          <a:p>
            <a:r>
              <a:rPr lang="en-US" dirty="0"/>
              <a:t>		 ii. Profession’s role and standards</a:t>
            </a:r>
          </a:p>
          <a:p>
            <a:r>
              <a:rPr lang="en-US" dirty="0"/>
              <a:t>		 iii. Physical work setting</a:t>
            </a:r>
          </a:p>
          <a:p>
            <a:r>
              <a:rPr lang="en-US" dirty="0"/>
              <a:t>	 b. Facilitates preceptee’s integration with peer groups, co-workers, agency and 	      community</a:t>
            </a:r>
          </a:p>
          <a:p>
            <a:endParaRPr lang="en-US" dirty="0"/>
          </a:p>
          <a:p>
            <a:r>
              <a:rPr lang="en-US" b="1" dirty="0"/>
              <a:t>5. Additional Qualifications</a:t>
            </a:r>
          </a:p>
          <a:p>
            <a:r>
              <a:rPr lang="en-US" dirty="0"/>
              <a:t>	a. Must demonstrate complete competence in role as Community Health Nurse or</a:t>
            </a:r>
          </a:p>
          <a:p>
            <a:r>
              <a:rPr lang="en-US" dirty="0"/>
              <a:t>	    Rehab Therapist.</a:t>
            </a:r>
          </a:p>
          <a:p>
            <a:r>
              <a:rPr lang="en-US" dirty="0"/>
              <a:t>	b. Demonstrates skills in dealing with adult learners.</a:t>
            </a:r>
          </a:p>
          <a:p>
            <a:r>
              <a:rPr lang="en-US" dirty="0"/>
              <a:t>	c. Ability to provide clear, articulate instruction to new staff.</a:t>
            </a:r>
          </a:p>
          <a:p>
            <a:r>
              <a:rPr lang="en-US" dirty="0"/>
              <a:t>	d. Demonstrates patience and cooperativeness with peers and patients</a:t>
            </a:r>
          </a:p>
        </p:txBody>
      </p:sp>
    </p:spTree>
    <p:extLst>
      <p:ext uri="{BB962C8B-B14F-4D97-AF65-F5344CB8AC3E}">
        <p14:creationId xmlns:p14="http://schemas.microsoft.com/office/powerpoint/2010/main" val="658126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830</Words>
  <Application>Microsoft Office PowerPoint</Application>
  <PresentationFormat>Widescreen</PresentationFormat>
  <Paragraphs>78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McKinnon, Leandrea</dc:creator>
  <cp:lastModifiedBy>McKinnon, Leandrea</cp:lastModifiedBy>
  <cp:revision>2</cp:revision>
  <dcterms:created xsi:type="dcterms:W3CDTF">2023-03-23T13:36:41Z</dcterms:created>
  <dcterms:modified xsi:type="dcterms:W3CDTF">2023-03-23T14:05:09Z</dcterms:modified>
</cp:coreProperties>
</file>