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26684-D3E2-5119-B8F5-DE5890AA4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0141B7-CB2F-3B08-D11E-FE1CDD299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9A0A8-F043-8956-3402-F53D4DB6E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BF9C-9D87-448A-B7CD-D7D4E13AA27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C3900-BACC-EAE7-1ADB-A96898643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07C82-3A8A-CB48-917C-DA37E2F3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7F0-1199-4250-A307-B194A577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6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923E5-37D0-0F8C-65DC-72562B4F6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EAA89-1C1E-4C4D-3F40-8339A60F0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85D52-A199-6D50-1120-327BD26F6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BF9C-9D87-448A-B7CD-D7D4E13AA27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92E57-DB18-BC5C-C9E1-1D90947D4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033A2-4918-3DE2-4095-D13DE55C9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7F0-1199-4250-A307-B194A577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2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955E18-BDFB-8A0C-866C-3DBA5EB73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0E97A-D792-FDD0-8EF5-3C72600DA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69775-1400-2128-2D08-00760DD03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BF9C-9D87-448A-B7CD-D7D4E13AA27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9E229-53DD-60AD-8722-124841A1C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132BF-DD2B-87B4-45D1-005FC6EB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7F0-1199-4250-A307-B194A577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0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822FE-C495-60D7-8D25-1DFAB2B7B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3B19B-EDD5-1C86-C37D-C34F54BAB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E3310-34D8-2503-95AF-FA222D46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BF9C-9D87-448A-B7CD-D7D4E13AA27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79C53-08EE-B38B-3B5F-8EC4CA744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F9BA5-150C-7A9C-2BE9-62D6E693A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7F0-1199-4250-A307-B194A577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6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DA31C-A214-BBBD-EADC-6052769BB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E98AB-5155-EC89-86BE-2E9C491D7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7F544-6D41-FA5B-B5DE-F9BBFEC0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BF9C-9D87-448A-B7CD-D7D4E13AA27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BAB34-1A1A-DBDF-CFE1-ECFB19485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58C76-40CE-00E1-BD69-26138E014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7F0-1199-4250-A307-B194A577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9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4BA33-E3AD-A6CA-544D-322ED4A5F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D86FC-1056-BEF3-7648-8E47CB95D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7411F-2F35-8FB9-51A0-75AC431B0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B80DB-48CE-2DCC-677A-9365D4299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BF9C-9D87-448A-B7CD-D7D4E13AA27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CF358-FBA4-CC7B-93BD-37ECBF5A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3B059-7BA2-9D7C-157E-FA4BDAA4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7F0-1199-4250-A307-B194A577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1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3E70-6579-76AC-7144-3FD921834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A8B67-FA0B-176B-F9E9-9379183A8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0F717-236A-D1CB-ADCF-29C84ABFA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D6BD7E-B27F-084F-6A45-606F2D5DD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B1204F-5CF1-EE16-1B21-9BA68B3B3D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E952D0-7FD4-E4F0-F1BE-C712ACC9A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BF9C-9D87-448A-B7CD-D7D4E13AA27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B4D731-C83E-D26E-A52C-8F14DB0FE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DBF0D9-9BB1-5938-5BC7-DC0F00B4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7F0-1199-4250-A307-B194A577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3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87D39-7DBC-27E3-CC4C-B24008943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A11DB6-346D-0A32-3DF2-2AEC12799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BF9C-9D87-448A-B7CD-D7D4E13AA27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CF493-E03C-D472-0BE1-65A913D1D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559B04-5BB7-3966-4109-500A76B7F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7F0-1199-4250-A307-B194A577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1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575685-D9C1-6CFE-E33D-C5627C60D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BF9C-9D87-448A-B7CD-D7D4E13AA27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27FDC-B5B3-4C5A-BA99-38B1ADCA2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CEAF0-4052-5928-F036-CAEFEFAF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7F0-1199-4250-A307-B194A577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8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43DDC-4370-97B0-A42F-2C65DE657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E0A05-F2D4-FB4E-4C42-6A8A752D2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C9A12-BD56-854E-3B34-7AAC21ADC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1975C2-A923-8600-9E56-722C4775B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BF9C-9D87-448A-B7CD-D7D4E13AA27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5ECD0-F09C-A1DD-D38D-D91FCF8F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E0EE3-B24B-D324-797C-F347E095A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7F0-1199-4250-A307-B194A577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2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B327D-DFDB-51EE-57A7-24C9BA934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27CC2D-856E-6B51-A24F-D9A5098F0B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377F42-C2D2-D5B2-C7CD-8ED195EE3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1C947-A3F4-E85A-8E7B-0CB21803C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BF9C-9D87-448A-B7CD-D7D4E13AA27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AB837-0FAA-5BE6-B17D-FACEC8C0A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C92A6-D9AF-3A14-3B33-AAA257DA7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47F0-1199-4250-A307-B194A577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9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F6693-D01B-CF2F-CDCF-4E39D2E5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0F522-1B3F-B4FC-6E42-DA94DF258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CDD9B-F386-E37B-67CB-B5C0BD3BED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1BF9C-9D87-448A-B7CD-D7D4E13AA273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C2711-D4EF-5DAD-B8E5-685E1C7B35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41307-5CF7-5A16-4C09-23BEB8F03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47F0-1199-4250-A307-B194A5778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5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F6EC65-13B6-4422-0DAF-C49D2567D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139" y="2627306"/>
            <a:ext cx="7687722" cy="160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344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E37C98-3F31-14DE-479C-367B3400EC39}"/>
              </a:ext>
            </a:extLst>
          </p:cNvPr>
          <p:cNvSpPr txBox="1"/>
          <p:nvPr/>
        </p:nvSpPr>
        <p:spPr>
          <a:xfrm>
            <a:off x="1143000" y="203200"/>
            <a:ext cx="93345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2000" b="1" i="0" u="none" strike="noStrike" baseline="0" dirty="0">
              <a:solidFill>
                <a:srgbClr val="0000FF"/>
              </a:solidFill>
              <a:latin typeface="TimesNewRomanPS-BoldMT"/>
            </a:endParaRPr>
          </a:p>
          <a:p>
            <a:pPr algn="l"/>
            <a:r>
              <a:rPr lang="en-US" sz="2000" b="1" i="0" u="none" strike="noStrike" baseline="0" dirty="0">
                <a:solidFill>
                  <a:srgbClr val="0000FF"/>
                </a:solidFill>
                <a:latin typeface="TimesNewRomanPS-BoldMT"/>
              </a:rPr>
              <a:t>#2: Humor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You can’t even THINK about being a </a:t>
            </a:r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Nurse Educator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unless you have a sense of humor.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With all the disgusting body functions, bad tempers, big egos and whirlwind pace of the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nursing world, there’s not a lot of tolerance for someone who can’t handle it all in stride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with a quick joke and a smile. Your students will appreciate it, and your stress levels (and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the people you take your stress out on) will thank you.</a:t>
            </a:r>
          </a:p>
          <a:p>
            <a:pPr algn="l"/>
            <a:endParaRPr lang="en-US" dirty="0">
              <a:solidFill>
                <a:srgbClr val="000000"/>
              </a:solidFill>
              <a:latin typeface="TimesNewRomanPSMT"/>
            </a:endParaRPr>
          </a:p>
          <a:p>
            <a:pPr algn="l"/>
            <a:r>
              <a:rPr lang="en-US" sz="1800" b="1" i="0" u="none" strike="noStrike" baseline="0" dirty="0">
                <a:solidFill>
                  <a:srgbClr val="0000FF"/>
                </a:solidFill>
                <a:latin typeface="TimesNewRomanPS-BoldMT"/>
              </a:rPr>
              <a:t>#1: Passion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Passion, of course, tops the list. Simply put, if you don’t want to be a </a:t>
            </a:r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Nurse Educator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,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then you will not make a good </a:t>
            </a:r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Nurse Educator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. It’s a difficult and challenging job that’s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not for everyone, but those who really love nursing and teaching will thrive. Passion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shows through in all aspects of teaching: in the lesson plan, attention to detail, and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especially in the attention paid to students. It’s passion that really makes a great teacher.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66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F9D68-C87C-CCF4-3C30-B686EE25D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834" y="325936"/>
            <a:ext cx="10515600" cy="1325563"/>
          </a:xfrm>
        </p:spPr>
        <p:txBody>
          <a:bodyPr/>
          <a:lstStyle/>
          <a:p>
            <a:r>
              <a:rPr lang="en-US" sz="4400" b="1" i="0" u="none" strike="noStrike" baseline="0" dirty="0">
                <a:latin typeface="TimesNewRomanPS-BoldMT"/>
              </a:rPr>
              <a:t>Preceptor Development Training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5D3C8-3F04-5CA7-EF29-0A9D9AE7B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834" y="187787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sz="2800" b="1" i="0" u="none" strike="noStrike" baseline="0" dirty="0">
                <a:latin typeface="TimesNewRomanPS-BoldMT"/>
              </a:rPr>
              <a:t>Chapter 1</a:t>
            </a:r>
          </a:p>
          <a:p>
            <a:pPr lvl="1"/>
            <a:r>
              <a:rPr lang="en-US" b="1" i="0" u="none" strike="noStrike" baseline="0" dirty="0">
                <a:latin typeface="TimesNewRomanPS-BoldMT"/>
              </a:rPr>
              <a:t>Introduction</a:t>
            </a:r>
          </a:p>
          <a:p>
            <a:pPr lvl="1"/>
            <a:r>
              <a:rPr lang="en-US" b="0" i="0" u="none" strike="noStrike" baseline="0" dirty="0">
                <a:latin typeface="TimesNewRomanPSMT"/>
              </a:rPr>
              <a:t>a. Review “10 Tips to Help You Teach Other Nurses” Article</a:t>
            </a:r>
          </a:p>
          <a:p>
            <a:pPr lvl="1"/>
            <a:r>
              <a:rPr lang="en-US" b="0" i="0" u="none" strike="noStrike" baseline="0" dirty="0">
                <a:latin typeface="TimesNewRomanPSMT"/>
              </a:rPr>
              <a:t>b. Preceptor Qualifications</a:t>
            </a:r>
          </a:p>
          <a:p>
            <a:pPr lvl="1"/>
            <a:r>
              <a:rPr lang="en-US" b="0" i="0" u="none" strike="noStrike" baseline="0" dirty="0">
                <a:latin typeface="TimesNewRomanPSMT"/>
              </a:rPr>
              <a:t>c. Objectives of Preceptor Development Training Program</a:t>
            </a:r>
          </a:p>
          <a:p>
            <a:pPr lvl="1"/>
            <a:r>
              <a:rPr lang="en-US" b="0" i="0" u="none" strike="noStrike" baseline="0" dirty="0">
                <a:latin typeface="TimesNewRomanPSMT"/>
              </a:rPr>
              <a:t>d. Definitions</a:t>
            </a:r>
          </a:p>
          <a:p>
            <a:pPr marL="457200" lvl="1" indent="0">
              <a:buNone/>
            </a:pPr>
            <a:endParaRPr lang="en-US" b="0" i="0" u="none" strike="noStrike" baseline="0" dirty="0">
              <a:latin typeface="TimesNewRomanPSMT"/>
            </a:endParaRPr>
          </a:p>
          <a:p>
            <a:pPr marL="0" indent="0" algn="l">
              <a:buNone/>
            </a:pPr>
            <a:r>
              <a:rPr lang="en-US" sz="2800" b="1" i="0" u="none" strike="noStrike" baseline="0" dirty="0">
                <a:latin typeface="TimesNewRomanPS-BoldMT"/>
              </a:rPr>
              <a:t>Chapter 2</a:t>
            </a:r>
          </a:p>
          <a:p>
            <a:pPr lvl="1"/>
            <a:r>
              <a:rPr lang="en-US" b="1" i="0" u="none" strike="noStrike" baseline="0" dirty="0">
                <a:latin typeface="TimesNewRomanPS-BoldMT"/>
              </a:rPr>
              <a:t>Adult Learners</a:t>
            </a:r>
          </a:p>
          <a:p>
            <a:pPr lvl="1"/>
            <a:r>
              <a:rPr lang="en-US" b="0" i="0" u="none" strike="noStrike" baseline="0" dirty="0">
                <a:latin typeface="TimesNewRomanPSMT"/>
              </a:rPr>
              <a:t>a. Learning Styles</a:t>
            </a:r>
          </a:p>
          <a:p>
            <a:pPr lvl="2"/>
            <a:r>
              <a:rPr lang="en-US" b="0" i="0" u="none" strike="noStrike" baseline="0" dirty="0" err="1">
                <a:latin typeface="TimesNewRomanPSMT"/>
              </a:rPr>
              <a:t>i</a:t>
            </a:r>
            <a:r>
              <a:rPr lang="en-US" b="0" i="0" u="none" strike="noStrike" baseline="0" dirty="0">
                <a:latin typeface="TimesNewRomanPSMT"/>
              </a:rPr>
              <a:t>. Visual, Auditory &amp; Kinesthetic Learners</a:t>
            </a:r>
          </a:p>
          <a:p>
            <a:pPr lvl="1"/>
            <a:r>
              <a:rPr lang="en-US" b="0" i="0" u="none" strike="noStrike" baseline="0" dirty="0">
                <a:latin typeface="TimesNewRomanPSMT"/>
              </a:rPr>
              <a:t>b. Generational Characteristics &amp; Learning Trends</a:t>
            </a:r>
          </a:p>
          <a:p>
            <a:pPr lvl="1"/>
            <a:r>
              <a:rPr lang="en-US" b="0" i="0" u="none" strike="noStrike" baseline="0" dirty="0">
                <a:latin typeface="TimesNewRomanPSMT"/>
              </a:rPr>
              <a:t>c. Teaching-learning Principles</a:t>
            </a:r>
          </a:p>
          <a:p>
            <a:pPr lvl="1"/>
            <a:r>
              <a:rPr lang="en-US" b="0" i="0" u="none" strike="noStrike" baseline="0" dirty="0">
                <a:latin typeface="TimesNewRomanPSMT"/>
              </a:rPr>
              <a:t>d. Characteristics of Adult Learners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4493AC-CFC2-DF51-0E7D-F756B6FEB109}"/>
              </a:ext>
            </a:extLst>
          </p:cNvPr>
          <p:cNvSpPr txBox="1"/>
          <p:nvPr/>
        </p:nvSpPr>
        <p:spPr>
          <a:xfrm>
            <a:off x="1672046" y="627017"/>
            <a:ext cx="746868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TimesNewRomanPS-BoldMT"/>
              </a:rPr>
              <a:t>Chapter 3</a:t>
            </a:r>
          </a:p>
          <a:p>
            <a:pPr algn="l"/>
            <a:r>
              <a:rPr lang="en-US" b="1" dirty="0">
                <a:latin typeface="TimesNewRomanPS-BoldMT"/>
              </a:rPr>
              <a:t>      </a:t>
            </a:r>
            <a:r>
              <a:rPr lang="en-US" sz="1800" b="1" i="0" u="none" strike="noStrike" baseline="0" dirty="0">
                <a:latin typeface="TimesNewRomanPS-BoldMT"/>
              </a:rPr>
              <a:t>Reality Shock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a. Honeymoon Phase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b. Shock Phase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 	c. Recovery Phase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d. Resolution Phase</a:t>
            </a:r>
          </a:p>
          <a:p>
            <a:pPr algn="l"/>
            <a:r>
              <a:rPr lang="en-US" sz="1800" b="1" i="0" u="none" strike="noStrike" baseline="0" dirty="0">
                <a:latin typeface="TimesNewRomanPS-BoldMT"/>
              </a:rPr>
              <a:t>Chapter 4</a:t>
            </a:r>
          </a:p>
          <a:p>
            <a:pPr algn="l"/>
            <a:r>
              <a:rPr lang="en-US" sz="1800" b="1" i="0" u="none" strike="noStrike" baseline="0" dirty="0">
                <a:latin typeface="TimesNewRomanPS-BoldMT"/>
              </a:rPr>
              <a:t>     Difference Between Preceptor &amp; Staff Nurse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 	a. Primary Role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b. Recipient of Service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c. Type of Service Provided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d. Responsible for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e. Workload Contribution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f. Workload Priorities</a:t>
            </a:r>
          </a:p>
          <a:p>
            <a:pPr algn="l"/>
            <a:r>
              <a:rPr lang="en-US" sz="1800" b="1" i="0" u="none" strike="noStrike" baseline="0" dirty="0">
                <a:latin typeface="TimesNewRomanPS-BoldMT"/>
              </a:rPr>
              <a:t>Chapter 5</a:t>
            </a:r>
          </a:p>
          <a:p>
            <a:pPr algn="l"/>
            <a:r>
              <a:rPr lang="en-US" sz="1800" b="1" i="0" u="none" strike="noStrike" baseline="0" dirty="0">
                <a:latin typeface="TimesNewRomanPS-BoldMT"/>
              </a:rPr>
              <a:t>     Preceptor’s Responsibilities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a. Role Model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b. Facilitator of Socialization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c. Assessor of Learning Needs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d. Planner of Learning Experiences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e. Implementor of Learning Plans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f. Evaluator of Job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2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89D9C9-39E1-B5F7-375A-ACE0927221BE}"/>
              </a:ext>
            </a:extLst>
          </p:cNvPr>
          <p:cNvSpPr txBox="1"/>
          <p:nvPr/>
        </p:nvSpPr>
        <p:spPr>
          <a:xfrm>
            <a:off x="1410789" y="248194"/>
            <a:ext cx="7729945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1" i="0" u="none" strike="noStrike" baseline="0" dirty="0">
                <a:latin typeface="TimesNewRomanPS-BoldMT"/>
              </a:rPr>
              <a:t>Chapter 6</a:t>
            </a:r>
          </a:p>
          <a:p>
            <a:pPr algn="l"/>
            <a:r>
              <a:rPr lang="en-US" sz="1800" b="1" i="0" u="none" strike="noStrike" baseline="0" dirty="0">
                <a:latin typeface="TimesNewRomanPS-BoldMT"/>
              </a:rPr>
              <a:t>     Preceptor’s Rapport</a:t>
            </a:r>
          </a:p>
          <a:p>
            <a:pPr algn="l"/>
            <a:r>
              <a:rPr lang="en-US" dirty="0">
                <a:latin typeface="TimesNewRomanPSMT"/>
              </a:rPr>
              <a:t>	</a:t>
            </a:r>
            <a:r>
              <a:rPr lang="en-US" sz="1800" b="0" i="0" u="none" strike="noStrike" baseline="0" dirty="0">
                <a:latin typeface="TimesNewRomanPSMT"/>
              </a:rPr>
              <a:t>a. Working Effectively with Preceptees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b. What Preceptors Should Do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c. What Preceptor Should Not Do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d. How to Manage Possible Problems in Preceptor-Preceptee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    Working Relationships</a:t>
            </a:r>
          </a:p>
          <a:p>
            <a:pPr algn="l"/>
            <a:r>
              <a:rPr lang="en-US" sz="1800" b="1" i="0" u="none" strike="noStrike" baseline="0" dirty="0">
                <a:latin typeface="TimesNewRomanPS-BoldMT"/>
              </a:rPr>
              <a:t>Chapter 7</a:t>
            </a:r>
          </a:p>
          <a:p>
            <a:pPr algn="l"/>
            <a:r>
              <a:rPr lang="en-US" sz="1800" b="1" i="0" u="none" strike="noStrike" baseline="0" dirty="0">
                <a:latin typeface="TimesNewRomanPS-BoldMT"/>
              </a:rPr>
              <a:t>     Conflict Management</a:t>
            </a:r>
          </a:p>
          <a:p>
            <a:pPr algn="l"/>
            <a:endParaRPr lang="en-US" sz="1800" b="1" i="0" u="none" strike="noStrike" baseline="0" dirty="0">
              <a:latin typeface="TimesNewRomanPS-BoldMT"/>
            </a:endParaRPr>
          </a:p>
          <a:p>
            <a:pPr algn="l"/>
            <a:r>
              <a:rPr lang="en-US" sz="1800" b="1" i="0" u="none" strike="noStrike" baseline="0" dirty="0">
                <a:latin typeface="TimesNewRomanPS-BoldMT"/>
              </a:rPr>
              <a:t>Chapter 8 </a:t>
            </a:r>
          </a:p>
          <a:p>
            <a:pPr algn="l"/>
            <a:r>
              <a:rPr lang="en-US" b="1" dirty="0">
                <a:latin typeface="TimesNewRomanPS-BoldMT"/>
              </a:rPr>
              <a:t>     </a:t>
            </a:r>
            <a:r>
              <a:rPr lang="en-US" sz="1800" b="1" i="0" u="none" strike="noStrike" baseline="0" dirty="0">
                <a:latin typeface="TimesNewRomanPS-BoldMT"/>
              </a:rPr>
              <a:t>First 90 Days of Preceptor Program</a:t>
            </a:r>
          </a:p>
          <a:p>
            <a:pPr algn="l"/>
            <a:r>
              <a:rPr lang="en-US" dirty="0">
                <a:latin typeface="TimesNewRomanPSMT"/>
              </a:rPr>
              <a:t>	</a:t>
            </a:r>
            <a:r>
              <a:rPr lang="en-US" sz="1800" b="0" i="0" u="none" strike="noStrike" baseline="0" dirty="0">
                <a:latin typeface="TimesNewRomanPSMT"/>
              </a:rPr>
              <a:t>a. Core Orientation &amp; Competencies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b. Mandatory Education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c. Case Management Classes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d. 3 Month Orientation Class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e. Preceptor Pathways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f. 90 Day Competency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g. 90 Day Supervisory Visits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	h. 90 Day Evaluation</a:t>
            </a:r>
            <a:endParaRPr lang="en-US" dirty="0">
              <a:latin typeface="TimesNewRomanPSMT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3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A713E5-2330-EC93-C39E-50BDE4390BA2}"/>
              </a:ext>
            </a:extLst>
          </p:cNvPr>
          <p:cNvSpPr txBox="1"/>
          <p:nvPr/>
        </p:nvSpPr>
        <p:spPr>
          <a:xfrm>
            <a:off x="1447800" y="335846"/>
            <a:ext cx="89916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1" i="0" u="none" strike="noStrike" baseline="0" dirty="0">
                <a:latin typeface="TimesNewRomanPS-BoldMT"/>
              </a:rPr>
              <a:t>CHAPTER 1  INTRODUCTION</a:t>
            </a:r>
          </a:p>
          <a:p>
            <a:pPr algn="l"/>
            <a:endParaRPr lang="en-US" sz="3600" b="1" dirty="0">
              <a:latin typeface="TimesNewRomanPS-BoldMT"/>
            </a:endParaRPr>
          </a:p>
          <a:p>
            <a:pPr algn="l"/>
            <a:endParaRPr lang="en-US" sz="3600" b="1" i="0" u="none" strike="noStrike" baseline="0" dirty="0">
              <a:latin typeface="TimesNewRomanPS-BoldMT"/>
            </a:endParaRPr>
          </a:p>
          <a:p>
            <a:pPr algn="l"/>
            <a:r>
              <a:rPr lang="en-US" sz="3600" b="1" i="0" u="none" strike="noStrike" baseline="0" dirty="0">
                <a:latin typeface="TimesNewRomanPS-BoldMT"/>
              </a:rPr>
              <a:t>10 tips to help you teach other nurses</a:t>
            </a:r>
          </a:p>
          <a:p>
            <a:pPr algn="l"/>
            <a:r>
              <a:rPr lang="en-US" sz="1800" b="1" i="0" u="none" strike="noStrike" baseline="0" dirty="0">
                <a:latin typeface="TimesNewRomanPS-BoldMT"/>
              </a:rPr>
              <a:t>Posted: </a:t>
            </a:r>
            <a:r>
              <a:rPr lang="en-US" sz="1800" b="0" i="0" u="none" strike="noStrike" baseline="0" dirty="0">
                <a:latin typeface="TimesNewRomanPSMT"/>
              </a:rPr>
              <a:t>February 25th, 2010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Health care is one of the fastest growing professions out there, but every day, prospective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students are being turned away because of a lesser-known shortage: there aren’t enough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Nurse Educators to teach them all!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As a nurse, you are already ahead of the curve if you’re interested in becoming a Nurse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Educator. After all, you already know most of the material. Becoming a nursing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instructor is also a great way to change careers into something with more flexible hours,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less physical strain, and better pay. Oh, and by the way, if you’re a Nurse Manager, or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aspiring to be one, you’ll find these qualities apply to you, too!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Sounds good, doesn’t it? Read on for the 10 qualities that you’ll need if you want to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survive and thrive as a Nurse Educator…and a Nurse Manager.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79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E2E477-9E5E-1F13-DFE8-C694C116BC19}"/>
              </a:ext>
            </a:extLst>
          </p:cNvPr>
          <p:cNvSpPr txBox="1"/>
          <p:nvPr/>
        </p:nvSpPr>
        <p:spPr>
          <a:xfrm>
            <a:off x="1206500" y="114300"/>
            <a:ext cx="955040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i="0" u="none" strike="noStrike" baseline="0" dirty="0">
                <a:solidFill>
                  <a:srgbClr val="0000FF"/>
                </a:solidFill>
                <a:latin typeface="TimesNewRomanPS-BoldMT"/>
              </a:rPr>
              <a:t>#10: Patience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Patience is one of those obvious traits that is often surprisingly under-cultivated in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teachers. Having patience both with students and yourself will create a more disciplined,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more rational you. Patience can overcome anxiety, fear, discouragement and failure,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which you can apply both to your own teaching style, but also impart to your students.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How to get this coveted quality? Relax! You can immediately make progress by taking a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few deep breaths and taking an extra 30 seconds to answer a student’s question, make a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diagnosis, or reply to an irate patient. Remind yourself that all things take time.</a:t>
            </a:r>
          </a:p>
          <a:p>
            <a:pPr algn="l"/>
            <a:endParaRPr lang="en-US" dirty="0">
              <a:solidFill>
                <a:srgbClr val="000000"/>
              </a:solidFill>
              <a:latin typeface="TimesNewRomanPSMT"/>
            </a:endParaRPr>
          </a:p>
          <a:p>
            <a:pPr algn="l"/>
            <a:r>
              <a:rPr lang="en-US" sz="1800" b="1" i="0" u="none" strike="noStrike" baseline="0" dirty="0">
                <a:solidFill>
                  <a:srgbClr val="0000FF"/>
                </a:solidFill>
                <a:latin typeface="TimesNewRomanPS-BoldMT"/>
              </a:rPr>
              <a:t>#9: Emotional Intellect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Part of a teacher’s job is to help a student get through the course with success. Sometimes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this means recognizing that specific students need extra help, and sometimes it means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giving freer reign to a student who is doing especially well. Research tracking over 160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high performing individuals in a variety of industries and job levels revealed that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emotional intelligence was two times more important in contributing to excellence than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intellect and expertise alone. Emotional intelligence can help you discern what your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students need, but it can also be a valuable tool to help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NewRomanPS-ItalicMT"/>
              </a:rPr>
              <a:t>you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decide how to react in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stressful teaching situations, navigate academic politics, and bond with students to give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everyone a richer and more meaningful experience.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67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B2B90F-BC50-B011-5A21-FB9D22BF36A0}"/>
              </a:ext>
            </a:extLst>
          </p:cNvPr>
          <p:cNvSpPr txBox="1"/>
          <p:nvPr/>
        </p:nvSpPr>
        <p:spPr>
          <a:xfrm>
            <a:off x="1231900" y="177801"/>
            <a:ext cx="958850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i="0" u="none" strike="noStrike" baseline="0" dirty="0">
                <a:solidFill>
                  <a:srgbClr val="0000FF"/>
                </a:solidFill>
                <a:latin typeface="TimesNewRomanPS-BoldMT"/>
              </a:rPr>
              <a:t>#8: Dedication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There is no question about it: nursing is a tough job. To be a nurse, a person needs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endless dedication and a real belief that they are changing the world. To see dedication in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a teacher inspires the students and shows them that even through many years of nursing,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that the instructor has not lost their spark. In some ways, teaching a future nurse the art of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determination is even more important than teaching those basic nursing skills. By being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an example of dedication, the instructor is able to teach a valuable lesson that will help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students break into their chosen profession and stay there.</a:t>
            </a:r>
          </a:p>
          <a:p>
            <a:pPr algn="l"/>
            <a:endParaRPr lang="en-US" dirty="0">
              <a:solidFill>
                <a:srgbClr val="000000"/>
              </a:solidFill>
              <a:latin typeface="TimesNewRomanPSMT"/>
            </a:endParaRPr>
          </a:p>
          <a:p>
            <a:pPr algn="l"/>
            <a:r>
              <a:rPr lang="en-US" sz="1800" b="1" i="0" u="none" strike="noStrike" baseline="0" dirty="0">
                <a:solidFill>
                  <a:srgbClr val="0000FF"/>
                </a:solidFill>
                <a:latin typeface="TimesNewRomanPS-BoldMT"/>
              </a:rPr>
              <a:t>#7: Adaptability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Adaptability is a key skill for a </a:t>
            </a:r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Nurse Educator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because no two subjects (and indeed, no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two students) are alike. It’s impossible to apply the same template to every type of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situation with which you are presented.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It is worth noting, however, that being adaptable does NOT mean being a pushover! The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Nurse Educator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must have a strict set of ethics and practices that demand hard work from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their students, but these rules must be balanced by the recognition that you can always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adjust things as you go along.</a:t>
            </a:r>
          </a:p>
          <a:p>
            <a:pPr algn="l"/>
            <a:endParaRPr lang="en-US" dirty="0">
              <a:solidFill>
                <a:srgbClr val="000000"/>
              </a:solidFill>
              <a:latin typeface="TimesNewRomanPSMT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066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81B86C-692C-9F68-0181-26D1B7ED0FFD}"/>
              </a:ext>
            </a:extLst>
          </p:cNvPr>
          <p:cNvSpPr txBox="1"/>
          <p:nvPr/>
        </p:nvSpPr>
        <p:spPr>
          <a:xfrm>
            <a:off x="1270000" y="101601"/>
            <a:ext cx="944880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i="0" u="none" strike="noStrike" baseline="0" dirty="0">
                <a:solidFill>
                  <a:srgbClr val="0000FF"/>
                </a:solidFill>
                <a:latin typeface="TimesNewRomanPS-BoldMT"/>
              </a:rPr>
              <a:t>#6: Social Skills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You don’t have to be the most vivacious flower in the garden, but it does help as a </a:t>
            </a:r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Nurse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Educator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to be open and communicative, among other things. Basic social skills are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important as a teacher, because you are a role model to your students. Emotionally we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learn to manage strong feelings such as anger and show empathy for others, which can be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helpful when managing difficult students. Ethically we develop the ability to sincerely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care for others and engage in socially-responsible actions, which is of utmost importance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when shaping the minds of future nurses. Behaviorally we learn specific communication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skills such as sharing and turn-taking – imagine a hospital without these skills, and you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begin to realize how important they are.</a:t>
            </a:r>
          </a:p>
          <a:p>
            <a:pPr algn="l"/>
            <a:endParaRPr lang="en-US" dirty="0">
              <a:solidFill>
                <a:srgbClr val="000000"/>
              </a:solidFill>
              <a:latin typeface="TimesNewRomanPSMT"/>
            </a:endParaRPr>
          </a:p>
          <a:p>
            <a:pPr algn="l"/>
            <a:r>
              <a:rPr lang="en-US" sz="1800" b="1" i="0" u="none" strike="noStrike" baseline="0" dirty="0">
                <a:solidFill>
                  <a:srgbClr val="0000FF"/>
                </a:solidFill>
                <a:latin typeface="TimesNewRomanPS-BoldMT"/>
              </a:rPr>
              <a:t>#5: Positive Attitude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A positive attitude is helpful in any type of job, but is especially important when one is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considering becoming a </a:t>
            </a:r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Nurse Educator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. Positive thinking can bring happiness and levity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and helps a person cope with the setbacks of every-day life. Especially when </a:t>
            </a:r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Nurse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Educator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s find themselves dealing with the tedious minutia of academic life, filled with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endless bureaucracy and regulations, a positive attitude can overcome even the worst day.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Practice your own positive attitude by laughing at jokes, reading inspiring quotes, or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simply writing down 10 things you’re thankful for. It can make a huge difference!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666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D3D502-6B11-B61D-C49F-8882EFF35A0A}"/>
              </a:ext>
            </a:extLst>
          </p:cNvPr>
          <p:cNvSpPr txBox="1"/>
          <p:nvPr/>
        </p:nvSpPr>
        <p:spPr>
          <a:xfrm>
            <a:off x="1130300" y="165100"/>
            <a:ext cx="9537700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i="0" u="none" strike="noStrike" baseline="0" dirty="0">
                <a:solidFill>
                  <a:srgbClr val="0000FF"/>
                </a:solidFill>
                <a:latin typeface="TimesNewRomanPS-BoldMT"/>
              </a:rPr>
              <a:t>#4: Critical Reflection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Everyone makes mistakes, and if you’re lucky enough to be a </a:t>
            </a:r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Nurse Educator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, your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mistakes will likely be pointed out to you in a large classroom full of people who expect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perfection. Embarrassing, yes, but it happens to everyone. The key is to learn from it.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And why stop there? Learn from everything that you do. Think critically about your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actions, not just at New Years’ resolution time or in the therapist’s office, but every day.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Your job as a </a:t>
            </a:r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Nurse Educator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is to be constantly learning. When you are looking in the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mirror, you are looking at the problem. But, remember, you are also looking at the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solution.</a:t>
            </a:r>
          </a:p>
          <a:p>
            <a:pPr algn="l"/>
            <a:endParaRPr lang="en-US" dirty="0">
              <a:solidFill>
                <a:srgbClr val="000000"/>
              </a:solidFill>
              <a:latin typeface="TimesNewRomanPSMT"/>
            </a:endParaRPr>
          </a:p>
          <a:p>
            <a:pPr algn="l"/>
            <a:r>
              <a:rPr lang="en-US" sz="1800" b="1" i="0" u="none" strike="noStrike" baseline="0" dirty="0">
                <a:solidFill>
                  <a:srgbClr val="0000FF"/>
                </a:solidFill>
                <a:latin typeface="TimesNewRomanPS-BoldMT"/>
              </a:rPr>
              <a:t>#3: Confidence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Teaching is a tough job, especially when your students are adults. After all, they have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grown minds, so why should they listen to you? Your sense of confidence is what gives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your students confidence in you. If you are constantly second-guessing yourself, you’ll be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a mess in the classroom even if you’ve got 25 years of nursing experience under your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belt. As they say, sometimes even the best nurses can’t be </a:t>
            </a:r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Nurse Educator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s – it takes a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special level of confidence in your own talent and ability in order to teach others how it’s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done.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If that sounds scary, well, that’s because teaching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NewRomanPS-ItalicMT"/>
              </a:rPr>
              <a:t>can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be scary. The good news? The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more you start to teach others, the more you realize how much you still have to learn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yourself. In turn, the more you desire further learning, the better teacher you become. The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ability to recognize one’s own opportunities for growth is of paramount importance. And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when you finally realize that you’re always a student (and like it!) that’s when you’re a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real </a:t>
            </a:r>
            <a:r>
              <a:rPr lang="en-US" sz="1800" b="0" i="0" u="none" strike="noStrike" baseline="0" dirty="0">
                <a:solidFill>
                  <a:srgbClr val="0000FF"/>
                </a:solidFill>
                <a:latin typeface="TimesNewRomanPSMT"/>
              </a:rPr>
              <a:t>Nurse Educator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NewRomanPSMT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482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1695</Words>
  <Application>Microsoft Office PowerPoint</Application>
  <PresentationFormat>Widescreen</PresentationFormat>
  <Paragraphs>165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TimesNewRomanPS-BoldMT</vt:lpstr>
      <vt:lpstr>TimesNewRomanPS-ItalicMT</vt:lpstr>
      <vt:lpstr>TimesNewRomanPSMT</vt:lpstr>
      <vt:lpstr>Office Theme</vt:lpstr>
      <vt:lpstr>PowerPoint Presentation</vt:lpstr>
      <vt:lpstr>Preceptor Development Training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PRECEPTOR TRAINING</dc:title>
  <dc:creator>McKinnon, Leandrea</dc:creator>
  <cp:lastModifiedBy>McKinnon, Leandrea</cp:lastModifiedBy>
  <cp:revision>3</cp:revision>
  <dcterms:created xsi:type="dcterms:W3CDTF">2023-03-23T13:08:31Z</dcterms:created>
  <dcterms:modified xsi:type="dcterms:W3CDTF">2023-03-27T13:17:29Z</dcterms:modified>
</cp:coreProperties>
</file>