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1" r:id="rId1"/>
  </p:sldMasterIdLst>
  <p:notesMasterIdLst>
    <p:notesMasterId r:id="rId9"/>
  </p:notesMasterIdLst>
  <p:sldIdLst>
    <p:sldId id="270" r:id="rId2"/>
    <p:sldId id="277" r:id="rId3"/>
    <p:sldId id="272" r:id="rId4"/>
    <p:sldId id="283" r:id="rId5"/>
    <p:sldId id="280" r:id="rId6"/>
    <p:sldId id="281" r:id="rId7"/>
    <p:sldId id="27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2CB53-0EDB-407C-8C3C-969A93FDCF58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CEC16-B244-4A31-88D8-148C17DBE4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102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5. Unable to alleviate pressure. 4. can turn enough to alleviate pressure . 3 cant bear weight or cant pivot . 2 must be able to both bear and pivot .1 needs</a:t>
            </a:r>
            <a:r>
              <a:rPr lang="en-US" baseline="0" dirty="0" smtClean="0"/>
              <a:t> device or minimal human assist </a:t>
            </a:r>
            <a:r>
              <a:rPr lang="en-US" dirty="0" smtClean="0"/>
              <a:t>if </a:t>
            </a:r>
            <a:r>
              <a:rPr lang="en-US" dirty="0" err="1" smtClean="0"/>
              <a:t>pt</a:t>
            </a:r>
            <a:r>
              <a:rPr lang="en-US" dirty="0" smtClean="0"/>
              <a:t> needs assist and device</a:t>
            </a:r>
            <a:r>
              <a:rPr lang="en-US" baseline="0" dirty="0" smtClean="0"/>
              <a:t> they drop down to a 2 or if they need more than minimal assist they drop to a 2 </a:t>
            </a:r>
            <a:r>
              <a:rPr lang="en-US" baseline="0" smtClean="0"/>
              <a:t>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CEC16-B244-4A31-88D8-148C17DBE4A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25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 needs assist and device</a:t>
            </a:r>
            <a:r>
              <a:rPr lang="en-US" baseline="0" dirty="0" smtClean="0"/>
              <a:t> to </a:t>
            </a:r>
            <a:r>
              <a:rPr lang="en-US" baseline="0" smtClean="0"/>
              <a:t>be safe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CEC16-B244-4A31-88D8-148C17DBE4A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4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3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0405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3652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9471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9248319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9612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699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73695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79628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81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0702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8934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82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98217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76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4/6/2021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089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2" r:id="rId1"/>
    <p:sldLayoutId id="2147483943" r:id="rId2"/>
    <p:sldLayoutId id="2147483944" r:id="rId3"/>
    <p:sldLayoutId id="2147483945" r:id="rId4"/>
    <p:sldLayoutId id="2147483946" r:id="rId5"/>
    <p:sldLayoutId id="2147483947" r:id="rId6"/>
    <p:sldLayoutId id="2147483948" r:id="rId7"/>
    <p:sldLayoutId id="2147483949" r:id="rId8"/>
    <p:sldLayoutId id="2147483950" r:id="rId9"/>
    <p:sldLayoutId id="2147483951" r:id="rId10"/>
    <p:sldLayoutId id="2147483952" r:id="rId11"/>
    <p:sldLayoutId id="2147483953" r:id="rId12"/>
    <p:sldLayoutId id="2147483954" r:id="rId13"/>
    <p:sldLayoutId id="2147483955" r:id="rId14"/>
    <p:sldLayoutId id="2147483956" r:id="rId15"/>
    <p:sldLayoutId id="2147483957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316" y="1487978"/>
            <a:ext cx="9096375" cy="448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ounded Rectangle 1"/>
          <p:cNvSpPr/>
          <p:nvPr/>
        </p:nvSpPr>
        <p:spPr>
          <a:xfrm>
            <a:off x="5303519" y="4896196"/>
            <a:ext cx="4580313" cy="10723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April is: Transfers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02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691" y="169818"/>
            <a:ext cx="9731829" cy="783771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General Guidelines </a:t>
            </a:r>
            <a:r>
              <a:rPr lang="pt-BR" b="1" dirty="0"/>
              <a:t>for Accurate Assessment: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691" y="653143"/>
            <a:ext cx="11469189" cy="620485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pt-BR" sz="2400" dirty="0"/>
          </a:p>
          <a:p>
            <a:pPr lvl="0"/>
            <a:r>
              <a:rPr lang="pt-BR" sz="2400" dirty="0" smtClean="0"/>
              <a:t>Always score </a:t>
            </a:r>
            <a:r>
              <a:rPr lang="pt-BR" sz="2400" dirty="0"/>
              <a:t>prior to any teaching or interventions </a:t>
            </a:r>
            <a:endParaRPr lang="pt-BR" sz="2400" dirty="0" smtClean="0"/>
          </a:p>
          <a:p>
            <a:pPr lvl="0"/>
            <a:r>
              <a:rPr lang="pt-BR" sz="2400" dirty="0" smtClean="0"/>
              <a:t>Score </a:t>
            </a:r>
            <a:r>
              <a:rPr lang="pt-BR" sz="2400" dirty="0"/>
              <a:t>from the bottom </a:t>
            </a:r>
            <a:r>
              <a:rPr lang="pt-BR" sz="2400" dirty="0" smtClean="0"/>
              <a:t>up, starting from the most dependent level to the most independent level of functioning </a:t>
            </a:r>
          </a:p>
          <a:p>
            <a:pPr lvl="0"/>
            <a:r>
              <a:rPr lang="en-US" sz="2400" dirty="0" smtClean="0"/>
              <a:t>Observation is required to </a:t>
            </a:r>
            <a:r>
              <a:rPr lang="en-US" sz="2400" dirty="0"/>
              <a:t>obtain accurate information </a:t>
            </a:r>
            <a:endParaRPr lang="en-US" sz="2400" dirty="0" smtClean="0"/>
          </a:p>
          <a:p>
            <a:pPr lvl="0"/>
            <a:r>
              <a:rPr lang="en-US" sz="2400" dirty="0" smtClean="0"/>
              <a:t>Complete an OASIS Walk </a:t>
            </a:r>
          </a:p>
          <a:p>
            <a:pPr lvl="0"/>
            <a:r>
              <a:rPr lang="en-US" sz="2400" dirty="0" smtClean="0"/>
              <a:t>The OASIS WALK includes: patient ambulation/or wheel chair mobility, transferring in/out of bed, transferring on/off the toilet or commode, and in/out of the shower, if it is safe to do so</a:t>
            </a:r>
          </a:p>
          <a:p>
            <a:pPr lvl="0"/>
            <a:r>
              <a:rPr lang="en-US" sz="2400" dirty="0" smtClean="0"/>
              <a:t>Consider </a:t>
            </a:r>
            <a:r>
              <a:rPr lang="en-US" sz="2400" dirty="0"/>
              <a:t>what the patient is </a:t>
            </a:r>
            <a:r>
              <a:rPr lang="en-US" sz="2400" b="1" dirty="0"/>
              <a:t>ABLE TO DO SAFELY </a:t>
            </a:r>
            <a:r>
              <a:rPr lang="en-US" sz="2400" dirty="0"/>
              <a:t>on the day of the </a:t>
            </a:r>
            <a:r>
              <a:rPr lang="en-US" sz="2400" dirty="0" smtClean="0"/>
              <a:t>assessment</a:t>
            </a:r>
          </a:p>
          <a:p>
            <a:pPr lvl="0"/>
            <a:r>
              <a:rPr lang="en-US" sz="2400" dirty="0" smtClean="0"/>
              <a:t>Verbal cues, reminders, stand by assist, and hands on assist are all forms of supervision 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90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36320"/>
          </a:xfrm>
        </p:spPr>
        <p:txBody>
          <a:bodyPr>
            <a:normAutofit fontScale="90000"/>
          </a:bodyPr>
          <a:lstStyle/>
          <a:p>
            <a:r>
              <a:rPr lang="pt-BR" sz="3200" b="1" dirty="0"/>
              <a:t>Guidelines for Accurate Assessment Continued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446415"/>
            <a:ext cx="8451042" cy="3635036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2000" dirty="0"/>
              <a:t>Transfer includes…Going </a:t>
            </a:r>
            <a:r>
              <a:rPr lang="en-US" sz="2000" dirty="0" smtClean="0"/>
              <a:t>from a </a:t>
            </a:r>
            <a:r>
              <a:rPr lang="en-US" sz="2000" dirty="0"/>
              <a:t>supine position, from </a:t>
            </a:r>
            <a:r>
              <a:rPr lang="en-US" sz="2000" b="1" dirty="0"/>
              <a:t>current sleeping surface</a:t>
            </a:r>
            <a:r>
              <a:rPr lang="en-US" sz="2000" dirty="0"/>
              <a:t> </a:t>
            </a:r>
            <a:r>
              <a:rPr lang="en-US" sz="2000" dirty="0" smtClean="0"/>
              <a:t>bed</a:t>
            </a:r>
            <a:r>
              <a:rPr lang="en-US" sz="2000" dirty="0"/>
              <a:t>, recliner, couch etc. to a sitting position on the side of the </a:t>
            </a:r>
            <a:r>
              <a:rPr lang="en-US" sz="2000" dirty="0" smtClean="0"/>
              <a:t>bed, </a:t>
            </a:r>
            <a:r>
              <a:rPr lang="en-US" sz="2000" dirty="0"/>
              <a:t>to a standing position, </a:t>
            </a:r>
            <a:r>
              <a:rPr lang="en-US" sz="2000" dirty="0" smtClean="0"/>
              <a:t>then doing a stand </a:t>
            </a:r>
            <a:r>
              <a:rPr lang="en-US" sz="2000" dirty="0"/>
              <a:t>pivot or sliding board transfer </a:t>
            </a:r>
            <a:r>
              <a:rPr lang="en-US" sz="2000" dirty="0" smtClean="0"/>
              <a:t>to a sitting </a:t>
            </a:r>
            <a:r>
              <a:rPr lang="en-US" sz="2000" dirty="0"/>
              <a:t>surface and back </a:t>
            </a:r>
            <a:r>
              <a:rPr lang="en-US" sz="2000" dirty="0" smtClean="0"/>
              <a:t>to a </a:t>
            </a:r>
            <a:r>
              <a:rPr lang="en-US" sz="2000" dirty="0"/>
              <a:t>supine position on the sleeping surface </a:t>
            </a:r>
          </a:p>
          <a:p>
            <a:pPr lvl="0"/>
            <a:r>
              <a:rPr lang="en-US" sz="2000" dirty="0"/>
              <a:t>If there is not a seating surface next to the bed then the transfer now </a:t>
            </a:r>
            <a:r>
              <a:rPr lang="en-US" sz="2000" b="1" dirty="0"/>
              <a:t>includes </a:t>
            </a:r>
            <a:r>
              <a:rPr lang="en-US" sz="2000" b="1" dirty="0" smtClean="0"/>
              <a:t>ambulating</a:t>
            </a:r>
            <a:r>
              <a:rPr lang="en-US" sz="2000" dirty="0" smtClean="0"/>
              <a:t> </a:t>
            </a:r>
            <a:r>
              <a:rPr lang="en-US" sz="2000" dirty="0"/>
              <a:t>to the nearest seating surface </a:t>
            </a:r>
          </a:p>
          <a:p>
            <a:pPr lvl="0"/>
            <a:r>
              <a:rPr lang="en-US" sz="2000" dirty="0"/>
              <a:t>Assistive device can be a walker or a cane or any other item the patient uses, for example, the side of the bed, the arm of the </a:t>
            </a:r>
            <a:r>
              <a:rPr lang="en-US" sz="2000" dirty="0" smtClean="0"/>
              <a:t>chair </a:t>
            </a:r>
            <a:r>
              <a:rPr lang="en-US" sz="2000" dirty="0"/>
              <a:t>etc. </a:t>
            </a:r>
          </a:p>
          <a:p>
            <a:pPr lvl="0"/>
            <a:r>
              <a:rPr lang="en-US" sz="2000" dirty="0"/>
              <a:t>Remember if the patient requires human supervision </a:t>
            </a:r>
            <a:r>
              <a:rPr lang="en-US" sz="2000" b="1" dirty="0"/>
              <a:t>AND </a:t>
            </a:r>
            <a:r>
              <a:rPr lang="en-US" sz="2000" dirty="0"/>
              <a:t>an assistive device and are </a:t>
            </a:r>
            <a:r>
              <a:rPr lang="en-US" sz="2000" b="1" dirty="0"/>
              <a:t>safe</a:t>
            </a:r>
            <a:r>
              <a:rPr lang="en-US" sz="2000" dirty="0"/>
              <a:t> they would be scored a </a:t>
            </a:r>
            <a:r>
              <a:rPr lang="en-US" sz="2000" dirty="0" smtClean="0"/>
              <a:t>level </a:t>
            </a:r>
            <a:r>
              <a:rPr lang="en-US" sz="2000" b="1" dirty="0" smtClean="0"/>
              <a:t>2 </a:t>
            </a:r>
            <a:r>
              <a:rPr lang="en-US" sz="2000" dirty="0"/>
              <a:t>for transfers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9346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6938"/>
          </a:xfrm>
        </p:spPr>
        <p:txBody>
          <a:bodyPr/>
          <a:lstStyle/>
          <a:p>
            <a:pPr algn="ctr"/>
            <a:r>
              <a:rPr lang="en-US" dirty="0" smtClean="0"/>
              <a:t>M1850 Transferring </a:t>
            </a:r>
            <a:endParaRPr lang="en-US" dirty="0"/>
          </a:p>
        </p:txBody>
      </p:sp>
      <p:pic>
        <p:nvPicPr>
          <p:cNvPr id="4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835" y="1662545"/>
            <a:ext cx="9083434" cy="451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5528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8625"/>
          </a:xfrm>
        </p:spPr>
        <p:txBody>
          <a:bodyPr/>
          <a:lstStyle/>
          <a:p>
            <a:r>
              <a:rPr lang="en-US" b="1" dirty="0"/>
              <a:t>Case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61" y="1504604"/>
            <a:ext cx="6912186" cy="4511821"/>
          </a:xfrm>
        </p:spPr>
        <p:txBody>
          <a:bodyPr>
            <a:normAutofit/>
          </a:bodyPr>
          <a:lstStyle/>
          <a:p>
            <a:r>
              <a:rPr lang="en-US" sz="1900" dirty="0" smtClean="0"/>
              <a:t>Mr. Jones needed a </a:t>
            </a:r>
            <a:r>
              <a:rPr lang="en-US" sz="1900" b="1" dirty="0" smtClean="0"/>
              <a:t>little boost </a:t>
            </a:r>
            <a:r>
              <a:rPr lang="en-US" sz="1900" dirty="0" smtClean="0"/>
              <a:t>to get out of his hospital bed safely, even after the bed was </a:t>
            </a:r>
            <a:r>
              <a:rPr lang="en-US" sz="1900" b="1" dirty="0" smtClean="0"/>
              <a:t>raised</a:t>
            </a:r>
            <a:r>
              <a:rPr lang="en-US" sz="1900" dirty="0" smtClean="0"/>
              <a:t> to bring him closer to a standing position.  The assessing clinician considers the hospital bed to be an </a:t>
            </a:r>
            <a:r>
              <a:rPr lang="en-US" sz="1900" b="1" dirty="0" smtClean="0"/>
              <a:t>assistive device</a:t>
            </a:r>
            <a:r>
              <a:rPr lang="en-US" sz="1900" dirty="0" smtClean="0"/>
              <a:t>. Once on his feet  he was able to safely sit on the commode next to the bed, but required  </a:t>
            </a:r>
            <a:r>
              <a:rPr lang="en-US" sz="1900" b="1" dirty="0" smtClean="0"/>
              <a:t>standby assist </a:t>
            </a:r>
            <a:r>
              <a:rPr lang="en-US" sz="1900" dirty="0" smtClean="0"/>
              <a:t>due to weakness</a:t>
            </a:r>
            <a:r>
              <a:rPr lang="en-US" sz="2400" dirty="0"/>
              <a:t>.</a:t>
            </a:r>
            <a:r>
              <a:rPr lang="en-US" sz="2400" dirty="0" smtClean="0"/>
              <a:t> </a:t>
            </a:r>
          </a:p>
          <a:p>
            <a:pPr lvl="0" fontAlgn="base"/>
            <a:r>
              <a:rPr lang="en-US" sz="1900" dirty="0"/>
              <a:t>QA Discussion:  </a:t>
            </a:r>
          </a:p>
          <a:p>
            <a:pPr lvl="2" fontAlgn="base"/>
            <a:r>
              <a:rPr lang="en-US" sz="1900" dirty="0"/>
              <a:t>What would be the correct response to </a:t>
            </a:r>
            <a:r>
              <a:rPr lang="en-US" sz="1900" dirty="0" smtClean="0"/>
              <a:t>M1850?</a:t>
            </a:r>
            <a:endParaRPr lang="en-US" sz="1900" dirty="0"/>
          </a:p>
          <a:p>
            <a:pPr lvl="2" fontAlgn="base"/>
            <a:r>
              <a:rPr lang="en-US" sz="1900" dirty="0"/>
              <a:t>Supporting reasons why?</a:t>
            </a:r>
          </a:p>
          <a:p>
            <a:pPr lvl="2" fontAlgn="base"/>
            <a:r>
              <a:rPr lang="en-US" sz="1900" dirty="0"/>
              <a:t>Examples of documentation to support the OASIS answer</a:t>
            </a:r>
          </a:p>
          <a:p>
            <a:pPr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9578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695" y="282633"/>
            <a:ext cx="9883832" cy="4405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687484" y="4829695"/>
            <a:ext cx="5112327" cy="12385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fontAlgn="base"/>
            <a:r>
              <a:rPr lang="en-US" sz="1600" dirty="0"/>
              <a:t>What would be the correct response to </a:t>
            </a:r>
            <a:r>
              <a:rPr lang="en-US" sz="1600" dirty="0" smtClean="0"/>
              <a:t>M1850?</a:t>
            </a:r>
            <a:endParaRPr lang="en-US" sz="1600" dirty="0"/>
          </a:p>
          <a:p>
            <a:pPr lvl="2" fontAlgn="base"/>
            <a:r>
              <a:rPr lang="en-US" sz="1600" dirty="0"/>
              <a:t>Supporting reasons why?</a:t>
            </a:r>
          </a:p>
          <a:p>
            <a:pPr lvl="2" fontAlgn="base"/>
            <a:r>
              <a:rPr lang="en-US" sz="1600" dirty="0"/>
              <a:t>Examples of documentation to support the OASIS answer</a:t>
            </a:r>
          </a:p>
        </p:txBody>
      </p:sp>
    </p:spTree>
    <p:extLst>
      <p:ext uri="{BB962C8B-B14F-4D97-AF65-F5344CB8AC3E}">
        <p14:creationId xmlns:p14="http://schemas.microsoft.com/office/powerpoint/2010/main" val="325733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80" y="1529541"/>
            <a:ext cx="9096375" cy="3607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788131" y="4222864"/>
            <a:ext cx="41646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May is: Bathing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1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4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008080"/>
      </a:accent1>
      <a:accent2>
        <a:srgbClr val="EE7008"/>
      </a:accent2>
      <a:accent3>
        <a:srgbClr val="FAB900"/>
      </a:accent3>
      <a:accent4>
        <a:srgbClr val="EE7008"/>
      </a:accent4>
      <a:accent5>
        <a:srgbClr val="1AB39F"/>
      </a:accent5>
      <a:accent6>
        <a:srgbClr val="D5393D"/>
      </a:accent6>
      <a:hlink>
        <a:srgbClr val="EE7008"/>
      </a:hlink>
      <a:folHlink>
        <a:srgbClr val="008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2903</TotalTime>
  <Words>458</Words>
  <Application>Microsoft Office PowerPoint</Application>
  <PresentationFormat>Widescreen</PresentationFormat>
  <Paragraphs>30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 3</vt:lpstr>
      <vt:lpstr>Facet</vt:lpstr>
      <vt:lpstr>PowerPoint Presentation</vt:lpstr>
      <vt:lpstr>General Guidelines for Accurate Assessment: </vt:lpstr>
      <vt:lpstr>Guidelines for Accurate Assessment Continued</vt:lpstr>
      <vt:lpstr>M1850 Transferring </vt:lpstr>
      <vt:lpstr>Case Scenario</vt:lpstr>
      <vt:lpstr>PowerPoint Presentation</vt:lpstr>
      <vt:lpstr>PowerPoint Presentation</vt:lpstr>
    </vt:vector>
  </TitlesOfParts>
  <Company>Home Health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Update</dc:title>
  <dc:creator>Brousseau, Lauren</dc:creator>
  <cp:lastModifiedBy>Murphy, Nancy</cp:lastModifiedBy>
  <cp:revision>108</cp:revision>
  <dcterms:created xsi:type="dcterms:W3CDTF">2020-05-06T11:24:05Z</dcterms:created>
  <dcterms:modified xsi:type="dcterms:W3CDTF">2021-04-06T14:45:52Z</dcterms:modified>
</cp:coreProperties>
</file>